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323" r:id="rId4"/>
    <p:sldId id="342" r:id="rId5"/>
    <p:sldId id="261" r:id="rId6"/>
    <p:sldId id="331" r:id="rId7"/>
    <p:sldId id="264" r:id="rId8"/>
    <p:sldId id="330" r:id="rId9"/>
    <p:sldId id="334" r:id="rId10"/>
    <p:sldId id="266" r:id="rId11"/>
    <p:sldId id="332" r:id="rId12"/>
    <p:sldId id="268" r:id="rId13"/>
    <p:sldId id="335" r:id="rId14"/>
    <p:sldId id="350" r:id="rId15"/>
    <p:sldId id="351" r:id="rId16"/>
    <p:sldId id="336" r:id="rId17"/>
    <p:sldId id="357" r:id="rId18"/>
    <p:sldId id="358" r:id="rId19"/>
    <p:sldId id="354" r:id="rId20"/>
    <p:sldId id="356" r:id="rId21"/>
    <p:sldId id="337" r:id="rId22"/>
    <p:sldId id="277" r:id="rId23"/>
    <p:sldId id="278" r:id="rId24"/>
    <p:sldId id="353" r:id="rId25"/>
    <p:sldId id="281" r:id="rId26"/>
    <p:sldId id="321" r:id="rId27"/>
    <p:sldId id="338" r:id="rId28"/>
    <p:sldId id="284" r:id="rId29"/>
    <p:sldId id="339" r:id="rId30"/>
  </p:sldIdLst>
  <p:sldSz cx="10691813" cy="7559675"/>
  <p:notesSz cx="6858000" cy="9144000"/>
  <p:embeddedFontLst>
    <p:embeddedFont>
      <p:font typeface="KoPub돋움체 Light" panose="02020603020101020101" pitchFamily="18" charset="-127"/>
      <p:regular r:id="rId31"/>
    </p:embeddedFont>
    <p:embeddedFont>
      <p:font typeface="나눔명조" panose="02020603020101020101" pitchFamily="18" charset="-127"/>
      <p:regular r:id="rId32"/>
      <p:bold r:id="rId33"/>
    </p:embeddedFont>
    <p:embeddedFont>
      <p:font typeface="KoPub돋움체 Bold" panose="02020603020101020101" pitchFamily="18" charset="-127"/>
      <p:regular r:id="rId34"/>
    </p:embeddedFont>
    <p:embeddedFont>
      <p:font typeface="KoPub바탕체 Light" panose="02020603020101020101" pitchFamily="18" charset="-127"/>
      <p:regular r:id="rId35"/>
    </p:embeddedFont>
    <p:embeddedFont>
      <p:font typeface="맑은 고딕" panose="020B0503020000020004" pitchFamily="50" charset="-127"/>
      <p:regular r:id="rId36"/>
      <p:bold r:id="rId37"/>
    </p:embeddedFont>
    <p:embeddedFont>
      <p:font typeface="KoPub바탕체 Medium" panose="02020603020101020101" pitchFamily="18" charset="-127"/>
      <p:regular r:id="rId38"/>
    </p:embeddedFont>
    <p:embeddedFont>
      <p:font typeface="KoPub바탕체 Bold" panose="02020603020101020101" pitchFamily="18" charset="-127"/>
      <p:regular r:id="rId39"/>
    </p:embeddedFont>
    <p:embeddedFont>
      <p:font typeface="KoPub돋움체 Medium" panose="02020603020101020101" pitchFamily="18" charset="-127"/>
      <p:regular r:id="rId4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33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D42423"/>
    <a:srgbClr val="E97777"/>
    <a:srgbClr val="920000"/>
    <a:srgbClr val="C8C8C8"/>
    <a:srgbClr val="B2090D"/>
    <a:srgbClr val="580000"/>
    <a:srgbClr val="C00000"/>
    <a:srgbClr val="F5F9FD"/>
    <a:srgbClr val="E7F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2" autoAdjust="0"/>
    <p:restoredTop sz="96162" autoAdjust="0"/>
  </p:normalViewPr>
  <p:slideViewPr>
    <p:cSldViewPr snapToGrid="0">
      <p:cViewPr varScale="1">
        <p:scale>
          <a:sx n="64" d="100"/>
          <a:sy n="64" d="100"/>
        </p:scale>
        <p:origin x="-1266" y="-114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9"/>
            <a:ext cx="10691813" cy="437631"/>
          </a:xfrm>
          <a:prstGeom prst="rect">
            <a:avLst/>
          </a:prstGeom>
        </p:spPr>
      </p:pic>
      <p:grpSp>
        <p:nvGrpSpPr>
          <p:cNvPr id="21" name="그룹 20"/>
          <p:cNvGrpSpPr/>
          <p:nvPr userDrawn="1"/>
        </p:nvGrpSpPr>
        <p:grpSpPr>
          <a:xfrm>
            <a:off x="9336537" y="479588"/>
            <a:ext cx="792115" cy="162043"/>
            <a:chOff x="1173163" y="2478088"/>
            <a:chExt cx="2987675" cy="611188"/>
          </a:xfrm>
        </p:grpSpPr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1700213" y="2486025"/>
              <a:ext cx="609600" cy="587375"/>
            </a:xfrm>
            <a:custGeom>
              <a:avLst/>
              <a:gdLst>
                <a:gd name="T0" fmla="*/ 301 w 384"/>
                <a:gd name="T1" fmla="*/ 0 h 370"/>
                <a:gd name="T2" fmla="*/ 270 w 384"/>
                <a:gd name="T3" fmla="*/ 139 h 370"/>
                <a:gd name="T4" fmla="*/ 135 w 384"/>
                <a:gd name="T5" fmla="*/ 139 h 370"/>
                <a:gd name="T6" fmla="*/ 168 w 384"/>
                <a:gd name="T7" fmla="*/ 0 h 370"/>
                <a:gd name="T8" fmla="*/ 85 w 384"/>
                <a:gd name="T9" fmla="*/ 0 h 370"/>
                <a:gd name="T10" fmla="*/ 0 w 384"/>
                <a:gd name="T11" fmla="*/ 370 h 370"/>
                <a:gd name="T12" fmla="*/ 83 w 384"/>
                <a:gd name="T13" fmla="*/ 370 h 370"/>
                <a:gd name="T14" fmla="*/ 116 w 384"/>
                <a:gd name="T15" fmla="*/ 226 h 370"/>
                <a:gd name="T16" fmla="*/ 249 w 384"/>
                <a:gd name="T17" fmla="*/ 226 h 370"/>
                <a:gd name="T18" fmla="*/ 218 w 384"/>
                <a:gd name="T19" fmla="*/ 370 h 370"/>
                <a:gd name="T20" fmla="*/ 298 w 384"/>
                <a:gd name="T21" fmla="*/ 370 h 370"/>
                <a:gd name="T22" fmla="*/ 384 w 384"/>
                <a:gd name="T23" fmla="*/ 0 h 370"/>
                <a:gd name="T24" fmla="*/ 301 w 384"/>
                <a:gd name="T2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4" h="370">
                  <a:moveTo>
                    <a:pt x="301" y="0"/>
                  </a:moveTo>
                  <a:lnTo>
                    <a:pt x="270" y="139"/>
                  </a:lnTo>
                  <a:lnTo>
                    <a:pt x="135" y="139"/>
                  </a:lnTo>
                  <a:lnTo>
                    <a:pt x="168" y="0"/>
                  </a:lnTo>
                  <a:lnTo>
                    <a:pt x="85" y="0"/>
                  </a:lnTo>
                  <a:lnTo>
                    <a:pt x="0" y="370"/>
                  </a:lnTo>
                  <a:lnTo>
                    <a:pt x="83" y="370"/>
                  </a:lnTo>
                  <a:lnTo>
                    <a:pt x="116" y="226"/>
                  </a:lnTo>
                  <a:lnTo>
                    <a:pt x="249" y="226"/>
                  </a:lnTo>
                  <a:lnTo>
                    <a:pt x="218" y="370"/>
                  </a:lnTo>
                  <a:lnTo>
                    <a:pt x="298" y="370"/>
                  </a:lnTo>
                  <a:lnTo>
                    <a:pt x="384" y="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3570288" y="2478088"/>
              <a:ext cx="590550" cy="611188"/>
            </a:xfrm>
            <a:custGeom>
              <a:avLst/>
              <a:gdLst>
                <a:gd name="T0" fmla="*/ 93 w 157"/>
                <a:gd name="T1" fmla="*/ 1 h 160"/>
                <a:gd name="T2" fmla="*/ 93 w 157"/>
                <a:gd name="T3" fmla="*/ 2 h 160"/>
                <a:gd name="T4" fmla="*/ 23 w 157"/>
                <a:gd name="T5" fmla="*/ 41 h 160"/>
                <a:gd name="T6" fmla="*/ 6 w 157"/>
                <a:gd name="T7" fmla="*/ 115 h 160"/>
                <a:gd name="T8" fmla="*/ 51 w 157"/>
                <a:gd name="T9" fmla="*/ 155 h 160"/>
                <a:gd name="T10" fmla="*/ 53 w 157"/>
                <a:gd name="T11" fmla="*/ 155 h 160"/>
                <a:gd name="T12" fmla="*/ 48 w 157"/>
                <a:gd name="T13" fmla="*/ 155 h 160"/>
                <a:gd name="T14" fmla="*/ 119 w 157"/>
                <a:gd name="T15" fmla="*/ 155 h 160"/>
                <a:gd name="T16" fmla="*/ 119 w 157"/>
                <a:gd name="T17" fmla="*/ 155 h 160"/>
                <a:gd name="T18" fmla="*/ 119 w 157"/>
                <a:gd name="T19" fmla="*/ 155 h 160"/>
                <a:gd name="T20" fmla="*/ 130 w 157"/>
                <a:gd name="T21" fmla="*/ 121 h 160"/>
                <a:gd name="T22" fmla="*/ 63 w 157"/>
                <a:gd name="T23" fmla="*/ 121 h 160"/>
                <a:gd name="T24" fmla="*/ 43 w 157"/>
                <a:gd name="T25" fmla="*/ 94 h 160"/>
                <a:gd name="T26" fmla="*/ 43 w 157"/>
                <a:gd name="T27" fmla="*/ 88 h 160"/>
                <a:gd name="T28" fmla="*/ 44 w 157"/>
                <a:gd name="T29" fmla="*/ 84 h 160"/>
                <a:gd name="T30" fmla="*/ 45 w 157"/>
                <a:gd name="T31" fmla="*/ 83 h 160"/>
                <a:gd name="T32" fmla="*/ 45 w 157"/>
                <a:gd name="T33" fmla="*/ 83 h 160"/>
                <a:gd name="T34" fmla="*/ 45 w 157"/>
                <a:gd name="T35" fmla="*/ 83 h 160"/>
                <a:gd name="T36" fmla="*/ 52 w 157"/>
                <a:gd name="T37" fmla="*/ 61 h 160"/>
                <a:gd name="T38" fmla="*/ 53 w 157"/>
                <a:gd name="T39" fmla="*/ 60 h 160"/>
                <a:gd name="T40" fmla="*/ 87 w 157"/>
                <a:gd name="T41" fmla="*/ 36 h 160"/>
                <a:gd name="T42" fmla="*/ 149 w 157"/>
                <a:gd name="T43" fmla="*/ 36 h 160"/>
                <a:gd name="T44" fmla="*/ 157 w 157"/>
                <a:gd name="T45" fmla="*/ 2 h 160"/>
                <a:gd name="T46" fmla="*/ 157 w 157"/>
                <a:gd name="T47" fmla="*/ 1 h 160"/>
                <a:gd name="T48" fmla="*/ 93 w 157"/>
                <a:gd name="T49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60">
                  <a:moveTo>
                    <a:pt x="93" y="1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45" y="0"/>
                    <a:pt x="23" y="41"/>
                    <a:pt x="23" y="41"/>
                  </a:cubicBezTo>
                  <a:cubicBezTo>
                    <a:pt x="0" y="76"/>
                    <a:pt x="6" y="115"/>
                    <a:pt x="6" y="115"/>
                  </a:cubicBezTo>
                  <a:cubicBezTo>
                    <a:pt x="12" y="160"/>
                    <a:pt x="51" y="155"/>
                    <a:pt x="51" y="155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44" y="121"/>
                    <a:pt x="42" y="101"/>
                    <a:pt x="43" y="94"/>
                  </a:cubicBezTo>
                  <a:cubicBezTo>
                    <a:pt x="43" y="92"/>
                    <a:pt x="43" y="90"/>
                    <a:pt x="43" y="88"/>
                  </a:cubicBezTo>
                  <a:cubicBezTo>
                    <a:pt x="44" y="87"/>
                    <a:pt x="44" y="85"/>
                    <a:pt x="44" y="84"/>
                  </a:cubicBezTo>
                  <a:cubicBezTo>
                    <a:pt x="44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7" y="71"/>
                    <a:pt x="51" y="64"/>
                    <a:pt x="52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9" y="34"/>
                    <a:pt x="87" y="36"/>
                    <a:pt x="87" y="36"/>
                  </a:cubicBezTo>
                  <a:cubicBezTo>
                    <a:pt x="149" y="36"/>
                    <a:pt x="149" y="36"/>
                    <a:pt x="149" y="36"/>
                  </a:cubicBezTo>
                  <a:cubicBezTo>
                    <a:pt x="157" y="2"/>
                    <a:pt x="157" y="2"/>
                    <a:pt x="157" y="2"/>
                  </a:cubicBezTo>
                  <a:cubicBezTo>
                    <a:pt x="157" y="1"/>
                    <a:pt x="157" y="1"/>
                    <a:pt x="157" y="1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2941638" y="2481263"/>
              <a:ext cx="598488" cy="592138"/>
            </a:xfrm>
            <a:custGeom>
              <a:avLst/>
              <a:gdLst>
                <a:gd name="T0" fmla="*/ 148 w 159"/>
                <a:gd name="T1" fmla="*/ 38 h 155"/>
                <a:gd name="T2" fmla="*/ 117 w 159"/>
                <a:gd name="T3" fmla="*/ 1 h 155"/>
                <a:gd name="T4" fmla="*/ 69 w 159"/>
                <a:gd name="T5" fmla="*/ 33 h 155"/>
                <a:gd name="T6" fmla="*/ 0 w 159"/>
                <a:gd name="T7" fmla="*/ 155 h 155"/>
                <a:gd name="T8" fmla="*/ 41 w 159"/>
                <a:gd name="T9" fmla="*/ 155 h 155"/>
                <a:gd name="T10" fmla="*/ 103 w 159"/>
                <a:gd name="T11" fmla="*/ 44 h 155"/>
                <a:gd name="T12" fmla="*/ 103 w 159"/>
                <a:gd name="T13" fmla="*/ 44 h 155"/>
                <a:gd name="T14" fmla="*/ 104 w 159"/>
                <a:gd name="T15" fmla="*/ 43 h 155"/>
                <a:gd name="T16" fmla="*/ 104 w 159"/>
                <a:gd name="T17" fmla="*/ 42 h 155"/>
                <a:gd name="T18" fmla="*/ 105 w 159"/>
                <a:gd name="T19" fmla="*/ 41 h 155"/>
                <a:gd name="T20" fmla="*/ 107 w 159"/>
                <a:gd name="T21" fmla="*/ 40 h 155"/>
                <a:gd name="T22" fmla="*/ 107 w 159"/>
                <a:gd name="T23" fmla="*/ 40 h 155"/>
                <a:gd name="T24" fmla="*/ 110 w 159"/>
                <a:gd name="T25" fmla="*/ 43 h 155"/>
                <a:gd name="T26" fmla="*/ 121 w 159"/>
                <a:gd name="T27" fmla="*/ 155 h 155"/>
                <a:gd name="T28" fmla="*/ 159 w 159"/>
                <a:gd name="T29" fmla="*/ 155 h 155"/>
                <a:gd name="T30" fmla="*/ 148 w 159"/>
                <a:gd name="T31" fmla="*/ 3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55">
                  <a:moveTo>
                    <a:pt x="148" y="38"/>
                  </a:moveTo>
                  <a:cubicBezTo>
                    <a:pt x="147" y="2"/>
                    <a:pt x="117" y="1"/>
                    <a:pt x="117" y="1"/>
                  </a:cubicBezTo>
                  <a:cubicBezTo>
                    <a:pt x="86" y="0"/>
                    <a:pt x="69" y="33"/>
                    <a:pt x="69" y="33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3"/>
                    <a:pt x="104" y="43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2"/>
                    <a:pt x="105" y="41"/>
                    <a:pt x="105" y="41"/>
                  </a:cubicBezTo>
                  <a:cubicBezTo>
                    <a:pt x="106" y="40"/>
                    <a:pt x="107" y="39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39"/>
                    <a:pt x="110" y="43"/>
                    <a:pt x="110" y="43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59" y="155"/>
                    <a:pt x="159" y="155"/>
                    <a:pt x="159" y="155"/>
                  </a:cubicBezTo>
                  <a:lnTo>
                    <a:pt x="148" y="38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2463801" y="2486025"/>
              <a:ext cx="617538" cy="587375"/>
            </a:xfrm>
            <a:custGeom>
              <a:avLst/>
              <a:gdLst>
                <a:gd name="T0" fmla="*/ 115 w 164"/>
                <a:gd name="T1" fmla="*/ 0 h 154"/>
                <a:gd name="T2" fmla="*/ 37 w 164"/>
                <a:gd name="T3" fmla="*/ 0 h 154"/>
                <a:gd name="T4" fmla="*/ 28 w 164"/>
                <a:gd name="T5" fmla="*/ 34 h 154"/>
                <a:gd name="T6" fmla="*/ 101 w 164"/>
                <a:gd name="T7" fmla="*/ 34 h 154"/>
                <a:gd name="T8" fmla="*/ 118 w 164"/>
                <a:gd name="T9" fmla="*/ 45 h 154"/>
                <a:gd name="T10" fmla="*/ 118 w 164"/>
                <a:gd name="T11" fmla="*/ 45 h 154"/>
                <a:gd name="T12" fmla="*/ 116 w 164"/>
                <a:gd name="T13" fmla="*/ 52 h 154"/>
                <a:gd name="T14" fmla="*/ 100 w 164"/>
                <a:gd name="T15" fmla="*/ 58 h 154"/>
                <a:gd name="T16" fmla="*/ 62 w 164"/>
                <a:gd name="T17" fmla="*/ 58 h 154"/>
                <a:gd name="T18" fmla="*/ 11 w 164"/>
                <a:gd name="T19" fmla="*/ 101 h 154"/>
                <a:gd name="T20" fmla="*/ 0 w 164"/>
                <a:gd name="T21" fmla="*/ 154 h 154"/>
                <a:gd name="T22" fmla="*/ 36 w 164"/>
                <a:gd name="T23" fmla="*/ 154 h 154"/>
                <a:gd name="T24" fmla="*/ 44 w 164"/>
                <a:gd name="T25" fmla="*/ 115 h 154"/>
                <a:gd name="T26" fmla="*/ 75 w 164"/>
                <a:gd name="T27" fmla="*/ 94 h 154"/>
                <a:gd name="T28" fmla="*/ 104 w 164"/>
                <a:gd name="T29" fmla="*/ 94 h 154"/>
                <a:gd name="T30" fmla="*/ 154 w 164"/>
                <a:gd name="T31" fmla="*/ 50 h 154"/>
                <a:gd name="T32" fmla="*/ 156 w 164"/>
                <a:gd name="T33" fmla="*/ 43 h 154"/>
                <a:gd name="T34" fmla="*/ 115 w 164"/>
                <a:gd name="T3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154">
                  <a:moveTo>
                    <a:pt x="115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20" y="32"/>
                    <a:pt x="118" y="45"/>
                  </a:cubicBezTo>
                  <a:cubicBezTo>
                    <a:pt x="118" y="45"/>
                    <a:pt x="118" y="45"/>
                    <a:pt x="118" y="45"/>
                  </a:cubicBezTo>
                  <a:cubicBezTo>
                    <a:pt x="118" y="47"/>
                    <a:pt x="117" y="49"/>
                    <a:pt x="116" y="52"/>
                  </a:cubicBezTo>
                  <a:cubicBezTo>
                    <a:pt x="114" y="55"/>
                    <a:pt x="110" y="59"/>
                    <a:pt x="100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24" y="54"/>
                    <a:pt x="11" y="101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4" y="115"/>
                    <a:pt x="45" y="94"/>
                    <a:pt x="75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4" y="94"/>
                    <a:pt x="138" y="96"/>
                    <a:pt x="154" y="50"/>
                  </a:cubicBezTo>
                  <a:cubicBezTo>
                    <a:pt x="156" y="43"/>
                    <a:pt x="156" y="43"/>
                    <a:pt x="156" y="43"/>
                  </a:cubicBezTo>
                  <a:cubicBezTo>
                    <a:pt x="156" y="43"/>
                    <a:pt x="164" y="0"/>
                    <a:pt x="115" y="0"/>
                  </a:cubicBezTo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1173163" y="2486025"/>
              <a:ext cx="590550" cy="595313"/>
            </a:xfrm>
            <a:custGeom>
              <a:avLst/>
              <a:gdLst>
                <a:gd name="T0" fmla="*/ 53 w 157"/>
                <a:gd name="T1" fmla="*/ 46 h 156"/>
                <a:gd name="T2" fmla="*/ 73 w 157"/>
                <a:gd name="T3" fmla="*/ 34 h 156"/>
                <a:gd name="T4" fmla="*/ 148 w 157"/>
                <a:gd name="T5" fmla="*/ 34 h 156"/>
                <a:gd name="T6" fmla="*/ 157 w 157"/>
                <a:gd name="T7" fmla="*/ 0 h 156"/>
                <a:gd name="T8" fmla="*/ 70 w 157"/>
                <a:gd name="T9" fmla="*/ 0 h 156"/>
                <a:gd name="T10" fmla="*/ 16 w 157"/>
                <a:gd name="T11" fmla="*/ 46 h 156"/>
                <a:gd name="T12" fmla="*/ 15 w 157"/>
                <a:gd name="T13" fmla="*/ 54 h 156"/>
                <a:gd name="T14" fmla="*/ 15 w 157"/>
                <a:gd name="T15" fmla="*/ 54 h 156"/>
                <a:gd name="T16" fmla="*/ 57 w 157"/>
                <a:gd name="T17" fmla="*/ 92 h 156"/>
                <a:gd name="T18" fmla="*/ 90 w 157"/>
                <a:gd name="T19" fmla="*/ 92 h 156"/>
                <a:gd name="T20" fmla="*/ 103 w 157"/>
                <a:gd name="T21" fmla="*/ 100 h 156"/>
                <a:gd name="T22" fmla="*/ 103 w 157"/>
                <a:gd name="T23" fmla="*/ 100 h 156"/>
                <a:gd name="T24" fmla="*/ 103 w 157"/>
                <a:gd name="T25" fmla="*/ 102 h 156"/>
                <a:gd name="T26" fmla="*/ 103 w 157"/>
                <a:gd name="T27" fmla="*/ 101 h 156"/>
                <a:gd name="T28" fmla="*/ 98 w 157"/>
                <a:gd name="T29" fmla="*/ 116 h 156"/>
                <a:gd name="T30" fmla="*/ 82 w 157"/>
                <a:gd name="T31" fmla="*/ 119 h 156"/>
                <a:gd name="T32" fmla="*/ 8 w 157"/>
                <a:gd name="T33" fmla="*/ 119 h 156"/>
                <a:gd name="T34" fmla="*/ 0 w 157"/>
                <a:gd name="T35" fmla="*/ 154 h 156"/>
                <a:gd name="T36" fmla="*/ 88 w 157"/>
                <a:gd name="T37" fmla="*/ 154 h 156"/>
                <a:gd name="T38" fmla="*/ 134 w 157"/>
                <a:gd name="T39" fmla="*/ 117 h 156"/>
                <a:gd name="T40" fmla="*/ 135 w 157"/>
                <a:gd name="T41" fmla="*/ 113 h 156"/>
                <a:gd name="T42" fmla="*/ 135 w 157"/>
                <a:gd name="T43" fmla="*/ 112 h 156"/>
                <a:gd name="T44" fmla="*/ 135 w 157"/>
                <a:gd name="T45" fmla="*/ 112 h 156"/>
                <a:gd name="T46" fmla="*/ 138 w 157"/>
                <a:gd name="T47" fmla="*/ 102 h 156"/>
                <a:gd name="T48" fmla="*/ 138 w 157"/>
                <a:gd name="T49" fmla="*/ 101 h 156"/>
                <a:gd name="T50" fmla="*/ 103 w 157"/>
                <a:gd name="T51" fmla="*/ 59 h 156"/>
                <a:gd name="T52" fmla="*/ 70 w 157"/>
                <a:gd name="T53" fmla="*/ 59 h 156"/>
                <a:gd name="T54" fmla="*/ 53 w 157"/>
                <a:gd name="T55" fmla="*/ 52 h 156"/>
                <a:gd name="T56" fmla="*/ 53 w 157"/>
                <a:gd name="T57" fmla="*/ 52 h 156"/>
                <a:gd name="T58" fmla="*/ 53 w 157"/>
                <a:gd name="T59" fmla="*/ 52 h 156"/>
                <a:gd name="T60" fmla="*/ 53 w 157"/>
                <a:gd name="T61" fmla="*/ 51 h 156"/>
                <a:gd name="T62" fmla="*/ 53 w 157"/>
                <a:gd name="T63" fmla="*/ 4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156">
                  <a:moveTo>
                    <a:pt x="53" y="46"/>
                  </a:moveTo>
                  <a:cubicBezTo>
                    <a:pt x="53" y="46"/>
                    <a:pt x="58" y="33"/>
                    <a:pt x="73" y="34"/>
                  </a:cubicBezTo>
                  <a:cubicBezTo>
                    <a:pt x="148" y="34"/>
                    <a:pt x="148" y="34"/>
                    <a:pt x="148" y="34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23" y="0"/>
                    <a:pt x="16" y="46"/>
                  </a:cubicBezTo>
                  <a:cubicBezTo>
                    <a:pt x="15" y="49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61"/>
                    <a:pt x="15" y="90"/>
                    <a:pt x="57" y="92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2"/>
                    <a:pt x="100" y="91"/>
                    <a:pt x="103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103" y="100"/>
                    <a:pt x="103" y="102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5" y="111"/>
                    <a:pt x="98" y="116"/>
                  </a:cubicBezTo>
                  <a:cubicBezTo>
                    <a:pt x="91" y="119"/>
                    <a:pt x="82" y="119"/>
                    <a:pt x="82" y="119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119" y="156"/>
                    <a:pt x="134" y="117"/>
                  </a:cubicBezTo>
                  <a:cubicBezTo>
                    <a:pt x="134" y="116"/>
                    <a:pt x="135" y="114"/>
                    <a:pt x="135" y="113"/>
                  </a:cubicBezTo>
                  <a:cubicBezTo>
                    <a:pt x="135" y="113"/>
                    <a:pt x="135" y="112"/>
                    <a:pt x="135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6" y="108"/>
                    <a:pt x="137" y="105"/>
                    <a:pt x="138" y="102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47" y="59"/>
                    <a:pt x="10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55" y="61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49"/>
                    <a:pt x="53" y="47"/>
                    <a:pt x="53" y="46"/>
                  </a:cubicBez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</p:grpSp>
      <p:sp>
        <p:nvSpPr>
          <p:cNvPr id="27" name="Freeform 17"/>
          <p:cNvSpPr>
            <a:spLocks/>
          </p:cNvSpPr>
          <p:nvPr userDrawn="1"/>
        </p:nvSpPr>
        <p:spPr bwMode="auto">
          <a:xfrm>
            <a:off x="10203209" y="482050"/>
            <a:ext cx="59893" cy="162783"/>
          </a:xfrm>
          <a:custGeom>
            <a:avLst/>
            <a:gdLst>
              <a:gd name="T0" fmla="*/ 27 w 39"/>
              <a:gd name="T1" fmla="*/ 0 h 106"/>
              <a:gd name="T2" fmla="*/ 0 w 39"/>
              <a:gd name="T3" fmla="*/ 106 h 106"/>
              <a:gd name="T4" fmla="*/ 9 w 39"/>
              <a:gd name="T5" fmla="*/ 106 h 106"/>
              <a:gd name="T6" fmla="*/ 39 w 39"/>
              <a:gd name="T7" fmla="*/ 0 h 106"/>
              <a:gd name="T8" fmla="*/ 27 w 39"/>
              <a:gd name="T9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106">
                <a:moveTo>
                  <a:pt x="27" y="0"/>
                </a:moveTo>
                <a:lnTo>
                  <a:pt x="0" y="106"/>
                </a:lnTo>
                <a:lnTo>
                  <a:pt x="9" y="106"/>
                </a:lnTo>
                <a:lnTo>
                  <a:pt x="39" y="0"/>
                </a:lnTo>
                <a:lnTo>
                  <a:pt x="27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025"/>
          </a:p>
        </p:txBody>
      </p:sp>
      <p:sp>
        <p:nvSpPr>
          <p:cNvPr id="28" name="TextBox 27"/>
          <p:cNvSpPr txBox="1"/>
          <p:nvPr userDrawn="1"/>
        </p:nvSpPr>
        <p:spPr>
          <a:xfrm>
            <a:off x="10233084" y="415873"/>
            <a:ext cx="471429" cy="2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48208B8-47E7-4DDD-B2DF-ACE630CC48FB}" type="slidenum">
              <a:rPr lang="en-US" altLang="ko-KR" sz="1200" spc="55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‹#›</a:t>
            </a:fld>
            <a:endParaRPr lang="en-US" altLang="ko-KR" sz="1200" spc="5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917404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445" userDrawn="1">
          <p15:clr>
            <a:srgbClr val="FBAE40"/>
          </p15:clr>
        </p15:guide>
        <p15:guide id="2" pos="306" userDrawn="1">
          <p15:clr>
            <a:srgbClr val="FBAE40"/>
          </p15:clr>
        </p15:guide>
        <p15:guide id="3" pos="642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양쪽 모서리가 둥근 사각형 5"/>
          <p:cNvSpPr/>
          <p:nvPr userDrawn="1"/>
        </p:nvSpPr>
        <p:spPr>
          <a:xfrm>
            <a:off x="-1" y="1"/>
            <a:ext cx="10691814" cy="7559674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rgbClr val="D42423"/>
              </a:gs>
              <a:gs pos="93000">
                <a:srgbClr val="9D0F0E">
                  <a:lumMod val="97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0529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60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01918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445">
          <p15:clr>
            <a:srgbClr val="FBAE40"/>
          </p15:clr>
        </p15:guide>
        <p15:guide id="2" pos="306">
          <p15:clr>
            <a:srgbClr val="FBAE40"/>
          </p15:clr>
        </p15:guide>
        <p15:guide id="3" pos="64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859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9"/>
            <a:ext cx="10691813" cy="437631"/>
          </a:xfrm>
          <a:prstGeom prst="rect">
            <a:avLst/>
          </a:prstGeom>
        </p:spPr>
      </p:pic>
      <p:grpSp>
        <p:nvGrpSpPr>
          <p:cNvPr id="21" name="그룹 20"/>
          <p:cNvGrpSpPr/>
          <p:nvPr userDrawn="1"/>
        </p:nvGrpSpPr>
        <p:grpSpPr>
          <a:xfrm>
            <a:off x="9336537" y="479588"/>
            <a:ext cx="792115" cy="162043"/>
            <a:chOff x="1173163" y="2478088"/>
            <a:chExt cx="2987675" cy="611188"/>
          </a:xfrm>
        </p:grpSpPr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1700213" y="2486025"/>
              <a:ext cx="609600" cy="587375"/>
            </a:xfrm>
            <a:custGeom>
              <a:avLst/>
              <a:gdLst>
                <a:gd name="T0" fmla="*/ 301 w 384"/>
                <a:gd name="T1" fmla="*/ 0 h 370"/>
                <a:gd name="T2" fmla="*/ 270 w 384"/>
                <a:gd name="T3" fmla="*/ 139 h 370"/>
                <a:gd name="T4" fmla="*/ 135 w 384"/>
                <a:gd name="T5" fmla="*/ 139 h 370"/>
                <a:gd name="T6" fmla="*/ 168 w 384"/>
                <a:gd name="T7" fmla="*/ 0 h 370"/>
                <a:gd name="T8" fmla="*/ 85 w 384"/>
                <a:gd name="T9" fmla="*/ 0 h 370"/>
                <a:gd name="T10" fmla="*/ 0 w 384"/>
                <a:gd name="T11" fmla="*/ 370 h 370"/>
                <a:gd name="T12" fmla="*/ 83 w 384"/>
                <a:gd name="T13" fmla="*/ 370 h 370"/>
                <a:gd name="T14" fmla="*/ 116 w 384"/>
                <a:gd name="T15" fmla="*/ 226 h 370"/>
                <a:gd name="T16" fmla="*/ 249 w 384"/>
                <a:gd name="T17" fmla="*/ 226 h 370"/>
                <a:gd name="T18" fmla="*/ 218 w 384"/>
                <a:gd name="T19" fmla="*/ 370 h 370"/>
                <a:gd name="T20" fmla="*/ 298 w 384"/>
                <a:gd name="T21" fmla="*/ 370 h 370"/>
                <a:gd name="T22" fmla="*/ 384 w 384"/>
                <a:gd name="T23" fmla="*/ 0 h 370"/>
                <a:gd name="T24" fmla="*/ 301 w 384"/>
                <a:gd name="T2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4" h="370">
                  <a:moveTo>
                    <a:pt x="301" y="0"/>
                  </a:moveTo>
                  <a:lnTo>
                    <a:pt x="270" y="139"/>
                  </a:lnTo>
                  <a:lnTo>
                    <a:pt x="135" y="139"/>
                  </a:lnTo>
                  <a:lnTo>
                    <a:pt x="168" y="0"/>
                  </a:lnTo>
                  <a:lnTo>
                    <a:pt x="85" y="0"/>
                  </a:lnTo>
                  <a:lnTo>
                    <a:pt x="0" y="370"/>
                  </a:lnTo>
                  <a:lnTo>
                    <a:pt x="83" y="370"/>
                  </a:lnTo>
                  <a:lnTo>
                    <a:pt x="116" y="226"/>
                  </a:lnTo>
                  <a:lnTo>
                    <a:pt x="249" y="226"/>
                  </a:lnTo>
                  <a:lnTo>
                    <a:pt x="218" y="370"/>
                  </a:lnTo>
                  <a:lnTo>
                    <a:pt x="298" y="370"/>
                  </a:lnTo>
                  <a:lnTo>
                    <a:pt x="384" y="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3570288" y="2478088"/>
              <a:ext cx="590550" cy="611188"/>
            </a:xfrm>
            <a:custGeom>
              <a:avLst/>
              <a:gdLst>
                <a:gd name="T0" fmla="*/ 93 w 157"/>
                <a:gd name="T1" fmla="*/ 1 h 160"/>
                <a:gd name="T2" fmla="*/ 93 w 157"/>
                <a:gd name="T3" fmla="*/ 2 h 160"/>
                <a:gd name="T4" fmla="*/ 23 w 157"/>
                <a:gd name="T5" fmla="*/ 41 h 160"/>
                <a:gd name="T6" fmla="*/ 6 w 157"/>
                <a:gd name="T7" fmla="*/ 115 h 160"/>
                <a:gd name="T8" fmla="*/ 51 w 157"/>
                <a:gd name="T9" fmla="*/ 155 h 160"/>
                <a:gd name="T10" fmla="*/ 53 w 157"/>
                <a:gd name="T11" fmla="*/ 155 h 160"/>
                <a:gd name="T12" fmla="*/ 48 w 157"/>
                <a:gd name="T13" fmla="*/ 155 h 160"/>
                <a:gd name="T14" fmla="*/ 119 w 157"/>
                <a:gd name="T15" fmla="*/ 155 h 160"/>
                <a:gd name="T16" fmla="*/ 119 w 157"/>
                <a:gd name="T17" fmla="*/ 155 h 160"/>
                <a:gd name="T18" fmla="*/ 119 w 157"/>
                <a:gd name="T19" fmla="*/ 155 h 160"/>
                <a:gd name="T20" fmla="*/ 130 w 157"/>
                <a:gd name="T21" fmla="*/ 121 h 160"/>
                <a:gd name="T22" fmla="*/ 63 w 157"/>
                <a:gd name="T23" fmla="*/ 121 h 160"/>
                <a:gd name="T24" fmla="*/ 43 w 157"/>
                <a:gd name="T25" fmla="*/ 94 h 160"/>
                <a:gd name="T26" fmla="*/ 43 w 157"/>
                <a:gd name="T27" fmla="*/ 88 h 160"/>
                <a:gd name="T28" fmla="*/ 44 w 157"/>
                <a:gd name="T29" fmla="*/ 84 h 160"/>
                <a:gd name="T30" fmla="*/ 45 w 157"/>
                <a:gd name="T31" fmla="*/ 83 h 160"/>
                <a:gd name="T32" fmla="*/ 45 w 157"/>
                <a:gd name="T33" fmla="*/ 83 h 160"/>
                <a:gd name="T34" fmla="*/ 45 w 157"/>
                <a:gd name="T35" fmla="*/ 83 h 160"/>
                <a:gd name="T36" fmla="*/ 52 w 157"/>
                <a:gd name="T37" fmla="*/ 61 h 160"/>
                <a:gd name="T38" fmla="*/ 53 w 157"/>
                <a:gd name="T39" fmla="*/ 60 h 160"/>
                <a:gd name="T40" fmla="*/ 87 w 157"/>
                <a:gd name="T41" fmla="*/ 36 h 160"/>
                <a:gd name="T42" fmla="*/ 149 w 157"/>
                <a:gd name="T43" fmla="*/ 36 h 160"/>
                <a:gd name="T44" fmla="*/ 157 w 157"/>
                <a:gd name="T45" fmla="*/ 2 h 160"/>
                <a:gd name="T46" fmla="*/ 157 w 157"/>
                <a:gd name="T47" fmla="*/ 1 h 160"/>
                <a:gd name="T48" fmla="*/ 93 w 157"/>
                <a:gd name="T49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60">
                  <a:moveTo>
                    <a:pt x="93" y="1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45" y="0"/>
                    <a:pt x="23" y="41"/>
                    <a:pt x="23" y="41"/>
                  </a:cubicBezTo>
                  <a:cubicBezTo>
                    <a:pt x="0" y="76"/>
                    <a:pt x="6" y="115"/>
                    <a:pt x="6" y="115"/>
                  </a:cubicBezTo>
                  <a:cubicBezTo>
                    <a:pt x="12" y="160"/>
                    <a:pt x="51" y="155"/>
                    <a:pt x="51" y="155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44" y="121"/>
                    <a:pt x="42" y="101"/>
                    <a:pt x="43" y="94"/>
                  </a:cubicBezTo>
                  <a:cubicBezTo>
                    <a:pt x="43" y="92"/>
                    <a:pt x="43" y="90"/>
                    <a:pt x="43" y="88"/>
                  </a:cubicBezTo>
                  <a:cubicBezTo>
                    <a:pt x="44" y="87"/>
                    <a:pt x="44" y="85"/>
                    <a:pt x="44" y="84"/>
                  </a:cubicBezTo>
                  <a:cubicBezTo>
                    <a:pt x="44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7" y="71"/>
                    <a:pt x="51" y="64"/>
                    <a:pt x="52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9" y="34"/>
                    <a:pt x="87" y="36"/>
                    <a:pt x="87" y="36"/>
                  </a:cubicBezTo>
                  <a:cubicBezTo>
                    <a:pt x="149" y="36"/>
                    <a:pt x="149" y="36"/>
                    <a:pt x="149" y="36"/>
                  </a:cubicBezTo>
                  <a:cubicBezTo>
                    <a:pt x="157" y="2"/>
                    <a:pt x="157" y="2"/>
                    <a:pt x="157" y="2"/>
                  </a:cubicBezTo>
                  <a:cubicBezTo>
                    <a:pt x="157" y="1"/>
                    <a:pt x="157" y="1"/>
                    <a:pt x="157" y="1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2941638" y="2481263"/>
              <a:ext cx="598488" cy="592138"/>
            </a:xfrm>
            <a:custGeom>
              <a:avLst/>
              <a:gdLst>
                <a:gd name="T0" fmla="*/ 148 w 159"/>
                <a:gd name="T1" fmla="*/ 38 h 155"/>
                <a:gd name="T2" fmla="*/ 117 w 159"/>
                <a:gd name="T3" fmla="*/ 1 h 155"/>
                <a:gd name="T4" fmla="*/ 69 w 159"/>
                <a:gd name="T5" fmla="*/ 33 h 155"/>
                <a:gd name="T6" fmla="*/ 0 w 159"/>
                <a:gd name="T7" fmla="*/ 155 h 155"/>
                <a:gd name="T8" fmla="*/ 41 w 159"/>
                <a:gd name="T9" fmla="*/ 155 h 155"/>
                <a:gd name="T10" fmla="*/ 103 w 159"/>
                <a:gd name="T11" fmla="*/ 44 h 155"/>
                <a:gd name="T12" fmla="*/ 103 w 159"/>
                <a:gd name="T13" fmla="*/ 44 h 155"/>
                <a:gd name="T14" fmla="*/ 104 w 159"/>
                <a:gd name="T15" fmla="*/ 43 h 155"/>
                <a:gd name="T16" fmla="*/ 104 w 159"/>
                <a:gd name="T17" fmla="*/ 42 h 155"/>
                <a:gd name="T18" fmla="*/ 105 w 159"/>
                <a:gd name="T19" fmla="*/ 41 h 155"/>
                <a:gd name="T20" fmla="*/ 107 w 159"/>
                <a:gd name="T21" fmla="*/ 40 h 155"/>
                <a:gd name="T22" fmla="*/ 107 w 159"/>
                <a:gd name="T23" fmla="*/ 40 h 155"/>
                <a:gd name="T24" fmla="*/ 110 w 159"/>
                <a:gd name="T25" fmla="*/ 43 h 155"/>
                <a:gd name="T26" fmla="*/ 121 w 159"/>
                <a:gd name="T27" fmla="*/ 155 h 155"/>
                <a:gd name="T28" fmla="*/ 159 w 159"/>
                <a:gd name="T29" fmla="*/ 155 h 155"/>
                <a:gd name="T30" fmla="*/ 148 w 159"/>
                <a:gd name="T31" fmla="*/ 3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55">
                  <a:moveTo>
                    <a:pt x="148" y="38"/>
                  </a:moveTo>
                  <a:cubicBezTo>
                    <a:pt x="147" y="2"/>
                    <a:pt x="117" y="1"/>
                    <a:pt x="117" y="1"/>
                  </a:cubicBezTo>
                  <a:cubicBezTo>
                    <a:pt x="86" y="0"/>
                    <a:pt x="69" y="33"/>
                    <a:pt x="69" y="33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3"/>
                    <a:pt x="104" y="43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2"/>
                    <a:pt x="105" y="41"/>
                    <a:pt x="105" y="41"/>
                  </a:cubicBezTo>
                  <a:cubicBezTo>
                    <a:pt x="106" y="40"/>
                    <a:pt x="107" y="39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39"/>
                    <a:pt x="110" y="43"/>
                    <a:pt x="110" y="43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59" y="155"/>
                    <a:pt x="159" y="155"/>
                    <a:pt x="159" y="155"/>
                  </a:cubicBezTo>
                  <a:lnTo>
                    <a:pt x="148" y="38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2463801" y="2486025"/>
              <a:ext cx="617538" cy="587375"/>
            </a:xfrm>
            <a:custGeom>
              <a:avLst/>
              <a:gdLst>
                <a:gd name="T0" fmla="*/ 115 w 164"/>
                <a:gd name="T1" fmla="*/ 0 h 154"/>
                <a:gd name="T2" fmla="*/ 37 w 164"/>
                <a:gd name="T3" fmla="*/ 0 h 154"/>
                <a:gd name="T4" fmla="*/ 28 w 164"/>
                <a:gd name="T5" fmla="*/ 34 h 154"/>
                <a:gd name="T6" fmla="*/ 101 w 164"/>
                <a:gd name="T7" fmla="*/ 34 h 154"/>
                <a:gd name="T8" fmla="*/ 118 w 164"/>
                <a:gd name="T9" fmla="*/ 45 h 154"/>
                <a:gd name="T10" fmla="*/ 118 w 164"/>
                <a:gd name="T11" fmla="*/ 45 h 154"/>
                <a:gd name="T12" fmla="*/ 116 w 164"/>
                <a:gd name="T13" fmla="*/ 52 h 154"/>
                <a:gd name="T14" fmla="*/ 100 w 164"/>
                <a:gd name="T15" fmla="*/ 58 h 154"/>
                <a:gd name="T16" fmla="*/ 62 w 164"/>
                <a:gd name="T17" fmla="*/ 58 h 154"/>
                <a:gd name="T18" fmla="*/ 11 w 164"/>
                <a:gd name="T19" fmla="*/ 101 h 154"/>
                <a:gd name="T20" fmla="*/ 0 w 164"/>
                <a:gd name="T21" fmla="*/ 154 h 154"/>
                <a:gd name="T22" fmla="*/ 36 w 164"/>
                <a:gd name="T23" fmla="*/ 154 h 154"/>
                <a:gd name="T24" fmla="*/ 44 w 164"/>
                <a:gd name="T25" fmla="*/ 115 h 154"/>
                <a:gd name="T26" fmla="*/ 75 w 164"/>
                <a:gd name="T27" fmla="*/ 94 h 154"/>
                <a:gd name="T28" fmla="*/ 104 w 164"/>
                <a:gd name="T29" fmla="*/ 94 h 154"/>
                <a:gd name="T30" fmla="*/ 154 w 164"/>
                <a:gd name="T31" fmla="*/ 50 h 154"/>
                <a:gd name="T32" fmla="*/ 156 w 164"/>
                <a:gd name="T33" fmla="*/ 43 h 154"/>
                <a:gd name="T34" fmla="*/ 115 w 164"/>
                <a:gd name="T3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154">
                  <a:moveTo>
                    <a:pt x="115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20" y="32"/>
                    <a:pt x="118" y="45"/>
                  </a:cubicBezTo>
                  <a:cubicBezTo>
                    <a:pt x="118" y="45"/>
                    <a:pt x="118" y="45"/>
                    <a:pt x="118" y="45"/>
                  </a:cubicBezTo>
                  <a:cubicBezTo>
                    <a:pt x="118" y="47"/>
                    <a:pt x="117" y="49"/>
                    <a:pt x="116" y="52"/>
                  </a:cubicBezTo>
                  <a:cubicBezTo>
                    <a:pt x="114" y="55"/>
                    <a:pt x="110" y="59"/>
                    <a:pt x="100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24" y="54"/>
                    <a:pt x="11" y="101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4" y="115"/>
                    <a:pt x="45" y="94"/>
                    <a:pt x="75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4" y="94"/>
                    <a:pt x="138" y="96"/>
                    <a:pt x="154" y="50"/>
                  </a:cubicBezTo>
                  <a:cubicBezTo>
                    <a:pt x="156" y="43"/>
                    <a:pt x="156" y="43"/>
                    <a:pt x="156" y="43"/>
                  </a:cubicBezTo>
                  <a:cubicBezTo>
                    <a:pt x="156" y="43"/>
                    <a:pt x="164" y="0"/>
                    <a:pt x="115" y="0"/>
                  </a:cubicBezTo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1173163" y="2486025"/>
              <a:ext cx="590550" cy="595313"/>
            </a:xfrm>
            <a:custGeom>
              <a:avLst/>
              <a:gdLst>
                <a:gd name="T0" fmla="*/ 53 w 157"/>
                <a:gd name="T1" fmla="*/ 46 h 156"/>
                <a:gd name="T2" fmla="*/ 73 w 157"/>
                <a:gd name="T3" fmla="*/ 34 h 156"/>
                <a:gd name="T4" fmla="*/ 148 w 157"/>
                <a:gd name="T5" fmla="*/ 34 h 156"/>
                <a:gd name="T6" fmla="*/ 157 w 157"/>
                <a:gd name="T7" fmla="*/ 0 h 156"/>
                <a:gd name="T8" fmla="*/ 70 w 157"/>
                <a:gd name="T9" fmla="*/ 0 h 156"/>
                <a:gd name="T10" fmla="*/ 16 w 157"/>
                <a:gd name="T11" fmla="*/ 46 h 156"/>
                <a:gd name="T12" fmla="*/ 15 w 157"/>
                <a:gd name="T13" fmla="*/ 54 h 156"/>
                <a:gd name="T14" fmla="*/ 15 w 157"/>
                <a:gd name="T15" fmla="*/ 54 h 156"/>
                <a:gd name="T16" fmla="*/ 57 w 157"/>
                <a:gd name="T17" fmla="*/ 92 h 156"/>
                <a:gd name="T18" fmla="*/ 90 w 157"/>
                <a:gd name="T19" fmla="*/ 92 h 156"/>
                <a:gd name="T20" fmla="*/ 103 w 157"/>
                <a:gd name="T21" fmla="*/ 100 h 156"/>
                <a:gd name="T22" fmla="*/ 103 w 157"/>
                <a:gd name="T23" fmla="*/ 100 h 156"/>
                <a:gd name="T24" fmla="*/ 103 w 157"/>
                <a:gd name="T25" fmla="*/ 102 h 156"/>
                <a:gd name="T26" fmla="*/ 103 w 157"/>
                <a:gd name="T27" fmla="*/ 101 h 156"/>
                <a:gd name="T28" fmla="*/ 98 w 157"/>
                <a:gd name="T29" fmla="*/ 116 h 156"/>
                <a:gd name="T30" fmla="*/ 82 w 157"/>
                <a:gd name="T31" fmla="*/ 119 h 156"/>
                <a:gd name="T32" fmla="*/ 8 w 157"/>
                <a:gd name="T33" fmla="*/ 119 h 156"/>
                <a:gd name="T34" fmla="*/ 0 w 157"/>
                <a:gd name="T35" fmla="*/ 154 h 156"/>
                <a:gd name="T36" fmla="*/ 88 w 157"/>
                <a:gd name="T37" fmla="*/ 154 h 156"/>
                <a:gd name="T38" fmla="*/ 134 w 157"/>
                <a:gd name="T39" fmla="*/ 117 h 156"/>
                <a:gd name="T40" fmla="*/ 135 w 157"/>
                <a:gd name="T41" fmla="*/ 113 h 156"/>
                <a:gd name="T42" fmla="*/ 135 w 157"/>
                <a:gd name="T43" fmla="*/ 112 h 156"/>
                <a:gd name="T44" fmla="*/ 135 w 157"/>
                <a:gd name="T45" fmla="*/ 112 h 156"/>
                <a:gd name="T46" fmla="*/ 138 w 157"/>
                <a:gd name="T47" fmla="*/ 102 h 156"/>
                <a:gd name="T48" fmla="*/ 138 w 157"/>
                <a:gd name="T49" fmla="*/ 101 h 156"/>
                <a:gd name="T50" fmla="*/ 103 w 157"/>
                <a:gd name="T51" fmla="*/ 59 h 156"/>
                <a:gd name="T52" fmla="*/ 70 w 157"/>
                <a:gd name="T53" fmla="*/ 59 h 156"/>
                <a:gd name="T54" fmla="*/ 53 w 157"/>
                <a:gd name="T55" fmla="*/ 52 h 156"/>
                <a:gd name="T56" fmla="*/ 53 w 157"/>
                <a:gd name="T57" fmla="*/ 52 h 156"/>
                <a:gd name="T58" fmla="*/ 53 w 157"/>
                <a:gd name="T59" fmla="*/ 52 h 156"/>
                <a:gd name="T60" fmla="*/ 53 w 157"/>
                <a:gd name="T61" fmla="*/ 51 h 156"/>
                <a:gd name="T62" fmla="*/ 53 w 157"/>
                <a:gd name="T63" fmla="*/ 4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156">
                  <a:moveTo>
                    <a:pt x="53" y="46"/>
                  </a:moveTo>
                  <a:cubicBezTo>
                    <a:pt x="53" y="46"/>
                    <a:pt x="58" y="33"/>
                    <a:pt x="73" y="34"/>
                  </a:cubicBezTo>
                  <a:cubicBezTo>
                    <a:pt x="148" y="34"/>
                    <a:pt x="148" y="34"/>
                    <a:pt x="148" y="34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23" y="0"/>
                    <a:pt x="16" y="46"/>
                  </a:cubicBezTo>
                  <a:cubicBezTo>
                    <a:pt x="15" y="49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61"/>
                    <a:pt x="15" y="90"/>
                    <a:pt x="57" y="92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2"/>
                    <a:pt x="100" y="91"/>
                    <a:pt x="103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103" y="100"/>
                    <a:pt x="103" y="102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5" y="111"/>
                    <a:pt x="98" y="116"/>
                  </a:cubicBezTo>
                  <a:cubicBezTo>
                    <a:pt x="91" y="119"/>
                    <a:pt x="82" y="119"/>
                    <a:pt x="82" y="119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119" y="156"/>
                    <a:pt x="134" y="117"/>
                  </a:cubicBezTo>
                  <a:cubicBezTo>
                    <a:pt x="134" y="116"/>
                    <a:pt x="135" y="114"/>
                    <a:pt x="135" y="113"/>
                  </a:cubicBezTo>
                  <a:cubicBezTo>
                    <a:pt x="135" y="113"/>
                    <a:pt x="135" y="112"/>
                    <a:pt x="135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6" y="108"/>
                    <a:pt x="137" y="105"/>
                    <a:pt x="138" y="102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47" y="59"/>
                    <a:pt x="10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55" y="61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49"/>
                    <a:pt x="53" y="47"/>
                    <a:pt x="53" y="46"/>
                  </a:cubicBez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</p:grpSp>
      <p:sp>
        <p:nvSpPr>
          <p:cNvPr id="27" name="Freeform 17"/>
          <p:cNvSpPr>
            <a:spLocks/>
          </p:cNvSpPr>
          <p:nvPr userDrawn="1"/>
        </p:nvSpPr>
        <p:spPr bwMode="auto">
          <a:xfrm>
            <a:off x="10203209" y="482050"/>
            <a:ext cx="59893" cy="162783"/>
          </a:xfrm>
          <a:custGeom>
            <a:avLst/>
            <a:gdLst>
              <a:gd name="T0" fmla="*/ 27 w 39"/>
              <a:gd name="T1" fmla="*/ 0 h 106"/>
              <a:gd name="T2" fmla="*/ 0 w 39"/>
              <a:gd name="T3" fmla="*/ 106 h 106"/>
              <a:gd name="T4" fmla="*/ 9 w 39"/>
              <a:gd name="T5" fmla="*/ 106 h 106"/>
              <a:gd name="T6" fmla="*/ 39 w 39"/>
              <a:gd name="T7" fmla="*/ 0 h 106"/>
              <a:gd name="T8" fmla="*/ 27 w 39"/>
              <a:gd name="T9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106">
                <a:moveTo>
                  <a:pt x="27" y="0"/>
                </a:moveTo>
                <a:lnTo>
                  <a:pt x="0" y="106"/>
                </a:lnTo>
                <a:lnTo>
                  <a:pt x="9" y="106"/>
                </a:lnTo>
                <a:lnTo>
                  <a:pt x="39" y="0"/>
                </a:lnTo>
                <a:lnTo>
                  <a:pt x="27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025"/>
          </a:p>
        </p:txBody>
      </p:sp>
      <p:sp>
        <p:nvSpPr>
          <p:cNvPr id="28" name="TextBox 27"/>
          <p:cNvSpPr txBox="1"/>
          <p:nvPr userDrawn="1"/>
        </p:nvSpPr>
        <p:spPr>
          <a:xfrm>
            <a:off x="10233084" y="415873"/>
            <a:ext cx="471429" cy="281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48208B8-47E7-4DDD-B2DF-ACE630CC48FB}" type="slidenum">
              <a:rPr lang="en-US" altLang="ko-KR" sz="1200" spc="55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‹#›</a:t>
            </a:fld>
            <a:endParaRPr lang="en-US" altLang="ko-KR" sz="1200" spc="5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691813" cy="1237414"/>
          </a:xfrm>
          <a:prstGeom prst="rect">
            <a:avLst/>
          </a:prstGeom>
        </p:spPr>
      </p:pic>
      <p:grpSp>
        <p:nvGrpSpPr>
          <p:cNvPr id="13" name="그룹 12"/>
          <p:cNvGrpSpPr/>
          <p:nvPr userDrawn="1"/>
        </p:nvGrpSpPr>
        <p:grpSpPr>
          <a:xfrm>
            <a:off x="9584187" y="484351"/>
            <a:ext cx="792115" cy="162043"/>
            <a:chOff x="1173163" y="2478088"/>
            <a:chExt cx="2987675" cy="611188"/>
          </a:xfrm>
          <a:gradFill>
            <a:gsLst>
              <a:gs pos="0">
                <a:schemeClr val="bg1"/>
              </a:gs>
              <a:gs pos="100000">
                <a:srgbClr val="F5F9FD"/>
              </a:gs>
            </a:gsLst>
            <a:lin ang="5400000" scaled="1"/>
          </a:gradFill>
          <a:effectLst>
            <a:outerShdw blurRad="38100" algn="ctr" rotWithShape="0">
              <a:srgbClr val="580000">
                <a:alpha val="92000"/>
              </a:srgbClr>
            </a:outerShdw>
          </a:effectLst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700213" y="2486025"/>
              <a:ext cx="609600" cy="587375"/>
            </a:xfrm>
            <a:custGeom>
              <a:avLst/>
              <a:gdLst>
                <a:gd name="T0" fmla="*/ 301 w 384"/>
                <a:gd name="T1" fmla="*/ 0 h 370"/>
                <a:gd name="T2" fmla="*/ 270 w 384"/>
                <a:gd name="T3" fmla="*/ 139 h 370"/>
                <a:gd name="T4" fmla="*/ 135 w 384"/>
                <a:gd name="T5" fmla="*/ 139 h 370"/>
                <a:gd name="T6" fmla="*/ 168 w 384"/>
                <a:gd name="T7" fmla="*/ 0 h 370"/>
                <a:gd name="T8" fmla="*/ 85 w 384"/>
                <a:gd name="T9" fmla="*/ 0 h 370"/>
                <a:gd name="T10" fmla="*/ 0 w 384"/>
                <a:gd name="T11" fmla="*/ 370 h 370"/>
                <a:gd name="T12" fmla="*/ 83 w 384"/>
                <a:gd name="T13" fmla="*/ 370 h 370"/>
                <a:gd name="T14" fmla="*/ 116 w 384"/>
                <a:gd name="T15" fmla="*/ 226 h 370"/>
                <a:gd name="T16" fmla="*/ 249 w 384"/>
                <a:gd name="T17" fmla="*/ 226 h 370"/>
                <a:gd name="T18" fmla="*/ 218 w 384"/>
                <a:gd name="T19" fmla="*/ 370 h 370"/>
                <a:gd name="T20" fmla="*/ 298 w 384"/>
                <a:gd name="T21" fmla="*/ 370 h 370"/>
                <a:gd name="T22" fmla="*/ 384 w 384"/>
                <a:gd name="T23" fmla="*/ 0 h 370"/>
                <a:gd name="T24" fmla="*/ 301 w 384"/>
                <a:gd name="T2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4" h="370">
                  <a:moveTo>
                    <a:pt x="301" y="0"/>
                  </a:moveTo>
                  <a:lnTo>
                    <a:pt x="270" y="139"/>
                  </a:lnTo>
                  <a:lnTo>
                    <a:pt x="135" y="139"/>
                  </a:lnTo>
                  <a:lnTo>
                    <a:pt x="168" y="0"/>
                  </a:lnTo>
                  <a:lnTo>
                    <a:pt x="85" y="0"/>
                  </a:lnTo>
                  <a:lnTo>
                    <a:pt x="0" y="370"/>
                  </a:lnTo>
                  <a:lnTo>
                    <a:pt x="83" y="370"/>
                  </a:lnTo>
                  <a:lnTo>
                    <a:pt x="116" y="226"/>
                  </a:lnTo>
                  <a:lnTo>
                    <a:pt x="249" y="226"/>
                  </a:lnTo>
                  <a:lnTo>
                    <a:pt x="218" y="370"/>
                  </a:lnTo>
                  <a:lnTo>
                    <a:pt x="298" y="370"/>
                  </a:lnTo>
                  <a:lnTo>
                    <a:pt x="384" y="0"/>
                  </a:lnTo>
                  <a:lnTo>
                    <a:pt x="30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3570288" y="2478088"/>
              <a:ext cx="590550" cy="611188"/>
            </a:xfrm>
            <a:custGeom>
              <a:avLst/>
              <a:gdLst>
                <a:gd name="T0" fmla="*/ 93 w 157"/>
                <a:gd name="T1" fmla="*/ 1 h 160"/>
                <a:gd name="T2" fmla="*/ 93 w 157"/>
                <a:gd name="T3" fmla="*/ 2 h 160"/>
                <a:gd name="T4" fmla="*/ 23 w 157"/>
                <a:gd name="T5" fmla="*/ 41 h 160"/>
                <a:gd name="T6" fmla="*/ 6 w 157"/>
                <a:gd name="T7" fmla="*/ 115 h 160"/>
                <a:gd name="T8" fmla="*/ 51 w 157"/>
                <a:gd name="T9" fmla="*/ 155 h 160"/>
                <a:gd name="T10" fmla="*/ 53 w 157"/>
                <a:gd name="T11" fmla="*/ 155 h 160"/>
                <a:gd name="T12" fmla="*/ 48 w 157"/>
                <a:gd name="T13" fmla="*/ 155 h 160"/>
                <a:gd name="T14" fmla="*/ 119 w 157"/>
                <a:gd name="T15" fmla="*/ 155 h 160"/>
                <a:gd name="T16" fmla="*/ 119 w 157"/>
                <a:gd name="T17" fmla="*/ 155 h 160"/>
                <a:gd name="T18" fmla="*/ 119 w 157"/>
                <a:gd name="T19" fmla="*/ 155 h 160"/>
                <a:gd name="T20" fmla="*/ 130 w 157"/>
                <a:gd name="T21" fmla="*/ 121 h 160"/>
                <a:gd name="T22" fmla="*/ 63 w 157"/>
                <a:gd name="T23" fmla="*/ 121 h 160"/>
                <a:gd name="T24" fmla="*/ 43 w 157"/>
                <a:gd name="T25" fmla="*/ 94 h 160"/>
                <a:gd name="T26" fmla="*/ 43 w 157"/>
                <a:gd name="T27" fmla="*/ 88 h 160"/>
                <a:gd name="T28" fmla="*/ 44 w 157"/>
                <a:gd name="T29" fmla="*/ 84 h 160"/>
                <a:gd name="T30" fmla="*/ 45 w 157"/>
                <a:gd name="T31" fmla="*/ 83 h 160"/>
                <a:gd name="T32" fmla="*/ 45 w 157"/>
                <a:gd name="T33" fmla="*/ 83 h 160"/>
                <a:gd name="T34" fmla="*/ 45 w 157"/>
                <a:gd name="T35" fmla="*/ 83 h 160"/>
                <a:gd name="T36" fmla="*/ 52 w 157"/>
                <a:gd name="T37" fmla="*/ 61 h 160"/>
                <a:gd name="T38" fmla="*/ 53 w 157"/>
                <a:gd name="T39" fmla="*/ 60 h 160"/>
                <a:gd name="T40" fmla="*/ 87 w 157"/>
                <a:gd name="T41" fmla="*/ 36 h 160"/>
                <a:gd name="T42" fmla="*/ 149 w 157"/>
                <a:gd name="T43" fmla="*/ 36 h 160"/>
                <a:gd name="T44" fmla="*/ 157 w 157"/>
                <a:gd name="T45" fmla="*/ 2 h 160"/>
                <a:gd name="T46" fmla="*/ 157 w 157"/>
                <a:gd name="T47" fmla="*/ 1 h 160"/>
                <a:gd name="T48" fmla="*/ 93 w 157"/>
                <a:gd name="T49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60">
                  <a:moveTo>
                    <a:pt x="93" y="1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45" y="0"/>
                    <a:pt x="23" y="41"/>
                    <a:pt x="23" y="41"/>
                  </a:cubicBezTo>
                  <a:cubicBezTo>
                    <a:pt x="0" y="76"/>
                    <a:pt x="6" y="115"/>
                    <a:pt x="6" y="115"/>
                  </a:cubicBezTo>
                  <a:cubicBezTo>
                    <a:pt x="12" y="160"/>
                    <a:pt x="51" y="155"/>
                    <a:pt x="51" y="155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44" y="121"/>
                    <a:pt x="42" y="101"/>
                    <a:pt x="43" y="94"/>
                  </a:cubicBezTo>
                  <a:cubicBezTo>
                    <a:pt x="43" y="92"/>
                    <a:pt x="43" y="90"/>
                    <a:pt x="43" y="88"/>
                  </a:cubicBezTo>
                  <a:cubicBezTo>
                    <a:pt x="44" y="87"/>
                    <a:pt x="44" y="85"/>
                    <a:pt x="44" y="84"/>
                  </a:cubicBezTo>
                  <a:cubicBezTo>
                    <a:pt x="44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7" y="71"/>
                    <a:pt x="51" y="64"/>
                    <a:pt x="52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9" y="34"/>
                    <a:pt x="87" y="36"/>
                    <a:pt x="87" y="36"/>
                  </a:cubicBezTo>
                  <a:cubicBezTo>
                    <a:pt x="149" y="36"/>
                    <a:pt x="149" y="36"/>
                    <a:pt x="149" y="36"/>
                  </a:cubicBezTo>
                  <a:cubicBezTo>
                    <a:pt x="157" y="2"/>
                    <a:pt x="157" y="2"/>
                    <a:pt x="157" y="2"/>
                  </a:cubicBezTo>
                  <a:cubicBezTo>
                    <a:pt x="157" y="1"/>
                    <a:pt x="157" y="1"/>
                    <a:pt x="157" y="1"/>
                  </a:cubicBezTo>
                  <a:lnTo>
                    <a:pt x="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2941638" y="2481263"/>
              <a:ext cx="598488" cy="592138"/>
            </a:xfrm>
            <a:custGeom>
              <a:avLst/>
              <a:gdLst>
                <a:gd name="T0" fmla="*/ 148 w 159"/>
                <a:gd name="T1" fmla="*/ 38 h 155"/>
                <a:gd name="T2" fmla="*/ 117 w 159"/>
                <a:gd name="T3" fmla="*/ 1 h 155"/>
                <a:gd name="T4" fmla="*/ 69 w 159"/>
                <a:gd name="T5" fmla="*/ 33 h 155"/>
                <a:gd name="T6" fmla="*/ 0 w 159"/>
                <a:gd name="T7" fmla="*/ 155 h 155"/>
                <a:gd name="T8" fmla="*/ 41 w 159"/>
                <a:gd name="T9" fmla="*/ 155 h 155"/>
                <a:gd name="T10" fmla="*/ 103 w 159"/>
                <a:gd name="T11" fmla="*/ 44 h 155"/>
                <a:gd name="T12" fmla="*/ 103 w 159"/>
                <a:gd name="T13" fmla="*/ 44 h 155"/>
                <a:gd name="T14" fmla="*/ 104 w 159"/>
                <a:gd name="T15" fmla="*/ 43 h 155"/>
                <a:gd name="T16" fmla="*/ 104 w 159"/>
                <a:gd name="T17" fmla="*/ 42 h 155"/>
                <a:gd name="T18" fmla="*/ 105 w 159"/>
                <a:gd name="T19" fmla="*/ 41 h 155"/>
                <a:gd name="T20" fmla="*/ 107 w 159"/>
                <a:gd name="T21" fmla="*/ 40 h 155"/>
                <a:gd name="T22" fmla="*/ 107 w 159"/>
                <a:gd name="T23" fmla="*/ 40 h 155"/>
                <a:gd name="T24" fmla="*/ 110 w 159"/>
                <a:gd name="T25" fmla="*/ 43 h 155"/>
                <a:gd name="T26" fmla="*/ 121 w 159"/>
                <a:gd name="T27" fmla="*/ 155 h 155"/>
                <a:gd name="T28" fmla="*/ 159 w 159"/>
                <a:gd name="T29" fmla="*/ 155 h 155"/>
                <a:gd name="T30" fmla="*/ 148 w 159"/>
                <a:gd name="T31" fmla="*/ 3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55">
                  <a:moveTo>
                    <a:pt x="148" y="38"/>
                  </a:moveTo>
                  <a:cubicBezTo>
                    <a:pt x="147" y="2"/>
                    <a:pt x="117" y="1"/>
                    <a:pt x="117" y="1"/>
                  </a:cubicBezTo>
                  <a:cubicBezTo>
                    <a:pt x="86" y="0"/>
                    <a:pt x="69" y="33"/>
                    <a:pt x="69" y="33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3"/>
                    <a:pt x="104" y="43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2"/>
                    <a:pt x="105" y="41"/>
                    <a:pt x="105" y="41"/>
                  </a:cubicBezTo>
                  <a:cubicBezTo>
                    <a:pt x="106" y="40"/>
                    <a:pt x="107" y="39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39"/>
                    <a:pt x="110" y="43"/>
                    <a:pt x="110" y="43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59" y="155"/>
                    <a:pt x="159" y="155"/>
                    <a:pt x="159" y="155"/>
                  </a:cubicBezTo>
                  <a:lnTo>
                    <a:pt x="148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2463801" y="2486025"/>
              <a:ext cx="617538" cy="587375"/>
            </a:xfrm>
            <a:custGeom>
              <a:avLst/>
              <a:gdLst>
                <a:gd name="T0" fmla="*/ 115 w 164"/>
                <a:gd name="T1" fmla="*/ 0 h 154"/>
                <a:gd name="T2" fmla="*/ 37 w 164"/>
                <a:gd name="T3" fmla="*/ 0 h 154"/>
                <a:gd name="T4" fmla="*/ 28 w 164"/>
                <a:gd name="T5" fmla="*/ 34 h 154"/>
                <a:gd name="T6" fmla="*/ 101 w 164"/>
                <a:gd name="T7" fmla="*/ 34 h 154"/>
                <a:gd name="T8" fmla="*/ 118 w 164"/>
                <a:gd name="T9" fmla="*/ 45 h 154"/>
                <a:gd name="T10" fmla="*/ 118 w 164"/>
                <a:gd name="T11" fmla="*/ 45 h 154"/>
                <a:gd name="T12" fmla="*/ 116 w 164"/>
                <a:gd name="T13" fmla="*/ 52 h 154"/>
                <a:gd name="T14" fmla="*/ 100 w 164"/>
                <a:gd name="T15" fmla="*/ 58 h 154"/>
                <a:gd name="T16" fmla="*/ 62 w 164"/>
                <a:gd name="T17" fmla="*/ 58 h 154"/>
                <a:gd name="T18" fmla="*/ 11 w 164"/>
                <a:gd name="T19" fmla="*/ 101 h 154"/>
                <a:gd name="T20" fmla="*/ 0 w 164"/>
                <a:gd name="T21" fmla="*/ 154 h 154"/>
                <a:gd name="T22" fmla="*/ 36 w 164"/>
                <a:gd name="T23" fmla="*/ 154 h 154"/>
                <a:gd name="T24" fmla="*/ 44 w 164"/>
                <a:gd name="T25" fmla="*/ 115 h 154"/>
                <a:gd name="T26" fmla="*/ 75 w 164"/>
                <a:gd name="T27" fmla="*/ 94 h 154"/>
                <a:gd name="T28" fmla="*/ 104 w 164"/>
                <a:gd name="T29" fmla="*/ 94 h 154"/>
                <a:gd name="T30" fmla="*/ 154 w 164"/>
                <a:gd name="T31" fmla="*/ 50 h 154"/>
                <a:gd name="T32" fmla="*/ 156 w 164"/>
                <a:gd name="T33" fmla="*/ 43 h 154"/>
                <a:gd name="T34" fmla="*/ 115 w 164"/>
                <a:gd name="T3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154">
                  <a:moveTo>
                    <a:pt x="115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20" y="32"/>
                    <a:pt x="118" y="45"/>
                  </a:cubicBezTo>
                  <a:cubicBezTo>
                    <a:pt x="118" y="45"/>
                    <a:pt x="118" y="45"/>
                    <a:pt x="118" y="45"/>
                  </a:cubicBezTo>
                  <a:cubicBezTo>
                    <a:pt x="118" y="47"/>
                    <a:pt x="117" y="49"/>
                    <a:pt x="116" y="52"/>
                  </a:cubicBezTo>
                  <a:cubicBezTo>
                    <a:pt x="114" y="55"/>
                    <a:pt x="110" y="59"/>
                    <a:pt x="100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24" y="54"/>
                    <a:pt x="11" y="101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4" y="115"/>
                    <a:pt x="45" y="94"/>
                    <a:pt x="75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4" y="94"/>
                    <a:pt x="138" y="96"/>
                    <a:pt x="154" y="50"/>
                  </a:cubicBezTo>
                  <a:cubicBezTo>
                    <a:pt x="156" y="43"/>
                    <a:pt x="156" y="43"/>
                    <a:pt x="156" y="43"/>
                  </a:cubicBezTo>
                  <a:cubicBezTo>
                    <a:pt x="156" y="43"/>
                    <a:pt x="164" y="0"/>
                    <a:pt x="1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1173163" y="2486025"/>
              <a:ext cx="590550" cy="595313"/>
            </a:xfrm>
            <a:custGeom>
              <a:avLst/>
              <a:gdLst>
                <a:gd name="T0" fmla="*/ 53 w 157"/>
                <a:gd name="T1" fmla="*/ 46 h 156"/>
                <a:gd name="T2" fmla="*/ 73 w 157"/>
                <a:gd name="T3" fmla="*/ 34 h 156"/>
                <a:gd name="T4" fmla="*/ 148 w 157"/>
                <a:gd name="T5" fmla="*/ 34 h 156"/>
                <a:gd name="T6" fmla="*/ 157 w 157"/>
                <a:gd name="T7" fmla="*/ 0 h 156"/>
                <a:gd name="T8" fmla="*/ 70 w 157"/>
                <a:gd name="T9" fmla="*/ 0 h 156"/>
                <a:gd name="T10" fmla="*/ 16 w 157"/>
                <a:gd name="T11" fmla="*/ 46 h 156"/>
                <a:gd name="T12" fmla="*/ 15 w 157"/>
                <a:gd name="T13" fmla="*/ 54 h 156"/>
                <a:gd name="T14" fmla="*/ 15 w 157"/>
                <a:gd name="T15" fmla="*/ 54 h 156"/>
                <a:gd name="T16" fmla="*/ 57 w 157"/>
                <a:gd name="T17" fmla="*/ 92 h 156"/>
                <a:gd name="T18" fmla="*/ 90 w 157"/>
                <a:gd name="T19" fmla="*/ 92 h 156"/>
                <a:gd name="T20" fmla="*/ 103 w 157"/>
                <a:gd name="T21" fmla="*/ 100 h 156"/>
                <a:gd name="T22" fmla="*/ 103 w 157"/>
                <a:gd name="T23" fmla="*/ 100 h 156"/>
                <a:gd name="T24" fmla="*/ 103 w 157"/>
                <a:gd name="T25" fmla="*/ 102 h 156"/>
                <a:gd name="T26" fmla="*/ 103 w 157"/>
                <a:gd name="T27" fmla="*/ 101 h 156"/>
                <a:gd name="T28" fmla="*/ 98 w 157"/>
                <a:gd name="T29" fmla="*/ 116 h 156"/>
                <a:gd name="T30" fmla="*/ 82 w 157"/>
                <a:gd name="T31" fmla="*/ 119 h 156"/>
                <a:gd name="T32" fmla="*/ 8 w 157"/>
                <a:gd name="T33" fmla="*/ 119 h 156"/>
                <a:gd name="T34" fmla="*/ 0 w 157"/>
                <a:gd name="T35" fmla="*/ 154 h 156"/>
                <a:gd name="T36" fmla="*/ 88 w 157"/>
                <a:gd name="T37" fmla="*/ 154 h 156"/>
                <a:gd name="T38" fmla="*/ 134 w 157"/>
                <a:gd name="T39" fmla="*/ 117 h 156"/>
                <a:gd name="T40" fmla="*/ 135 w 157"/>
                <a:gd name="T41" fmla="*/ 113 h 156"/>
                <a:gd name="T42" fmla="*/ 135 w 157"/>
                <a:gd name="T43" fmla="*/ 112 h 156"/>
                <a:gd name="T44" fmla="*/ 135 w 157"/>
                <a:gd name="T45" fmla="*/ 112 h 156"/>
                <a:gd name="T46" fmla="*/ 138 w 157"/>
                <a:gd name="T47" fmla="*/ 102 h 156"/>
                <a:gd name="T48" fmla="*/ 138 w 157"/>
                <a:gd name="T49" fmla="*/ 101 h 156"/>
                <a:gd name="T50" fmla="*/ 103 w 157"/>
                <a:gd name="T51" fmla="*/ 59 h 156"/>
                <a:gd name="T52" fmla="*/ 70 w 157"/>
                <a:gd name="T53" fmla="*/ 59 h 156"/>
                <a:gd name="T54" fmla="*/ 53 w 157"/>
                <a:gd name="T55" fmla="*/ 52 h 156"/>
                <a:gd name="T56" fmla="*/ 53 w 157"/>
                <a:gd name="T57" fmla="*/ 52 h 156"/>
                <a:gd name="T58" fmla="*/ 53 w 157"/>
                <a:gd name="T59" fmla="*/ 52 h 156"/>
                <a:gd name="T60" fmla="*/ 53 w 157"/>
                <a:gd name="T61" fmla="*/ 51 h 156"/>
                <a:gd name="T62" fmla="*/ 53 w 157"/>
                <a:gd name="T63" fmla="*/ 4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156">
                  <a:moveTo>
                    <a:pt x="53" y="46"/>
                  </a:moveTo>
                  <a:cubicBezTo>
                    <a:pt x="53" y="46"/>
                    <a:pt x="58" y="33"/>
                    <a:pt x="73" y="34"/>
                  </a:cubicBezTo>
                  <a:cubicBezTo>
                    <a:pt x="148" y="34"/>
                    <a:pt x="148" y="34"/>
                    <a:pt x="148" y="34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23" y="0"/>
                    <a:pt x="16" y="46"/>
                  </a:cubicBezTo>
                  <a:cubicBezTo>
                    <a:pt x="15" y="49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61"/>
                    <a:pt x="15" y="90"/>
                    <a:pt x="57" y="92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2"/>
                    <a:pt x="100" y="91"/>
                    <a:pt x="103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103" y="100"/>
                    <a:pt x="103" y="102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5" y="111"/>
                    <a:pt x="98" y="116"/>
                  </a:cubicBezTo>
                  <a:cubicBezTo>
                    <a:pt x="91" y="119"/>
                    <a:pt x="82" y="119"/>
                    <a:pt x="82" y="119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119" y="156"/>
                    <a:pt x="134" y="117"/>
                  </a:cubicBezTo>
                  <a:cubicBezTo>
                    <a:pt x="134" y="116"/>
                    <a:pt x="135" y="114"/>
                    <a:pt x="135" y="113"/>
                  </a:cubicBezTo>
                  <a:cubicBezTo>
                    <a:pt x="135" y="113"/>
                    <a:pt x="135" y="112"/>
                    <a:pt x="135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6" y="108"/>
                    <a:pt x="137" y="105"/>
                    <a:pt x="138" y="102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47" y="59"/>
                    <a:pt x="10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55" y="61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49"/>
                    <a:pt x="53" y="47"/>
                    <a:pt x="5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</p:grpSp>
    </p:spTree>
    <p:extLst>
      <p:ext uri="{BB962C8B-B14F-4D97-AF65-F5344CB8AC3E}">
        <p14:creationId xmlns:p14="http://schemas.microsoft.com/office/powerpoint/2010/main" val="278915487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445">
          <p15:clr>
            <a:srgbClr val="FBAE40"/>
          </p15:clr>
        </p15:guide>
        <p15:guide id="2" pos="306">
          <p15:clr>
            <a:srgbClr val="FBAE40"/>
          </p15:clr>
        </p15:guide>
        <p15:guide id="3" pos="642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37101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4445">
          <p15:clr>
            <a:srgbClr val="FBAE40"/>
          </p15:clr>
        </p15:guide>
        <p15:guide id="2" pos="306">
          <p15:clr>
            <a:srgbClr val="FBAE40"/>
          </p15:clr>
        </p15:guide>
        <p15:guide id="3" pos="64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1" cy="7558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947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53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4529" r="4" b="299"/>
          <a:stretch/>
        </p:blipFill>
        <p:spPr>
          <a:xfrm>
            <a:off x="-50800" y="-1"/>
            <a:ext cx="10756900" cy="721354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08069"/>
            <a:ext cx="10691813" cy="85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6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8FB69-9DFC-47E8-B76C-7D6322A08E37}" type="datetimeFigureOut">
              <a:rPr lang="ko-KR" altLang="en-US" smtClean="0"/>
              <a:t>2016-04-07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5CC6-3378-4912-81E9-D64D8900AD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309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8" r:id="rId3"/>
    <p:sldLayoutId id="2147483669" r:id="rId4"/>
    <p:sldLayoutId id="2147483666" r:id="rId5"/>
    <p:sldLayoutId id="2147483665" r:id="rId6"/>
    <p:sldLayoutId id="2147483672" r:id="rId7"/>
    <p:sldLayoutId id="2147483670" r:id="rId8"/>
    <p:sldLayoutId id="2147483667" r:id="rId9"/>
    <p:sldLayoutId id="2147483663" r:id="rId10"/>
  </p:sldLayoutIdLst>
  <p:txStyles>
    <p:titleStyle>
      <a:lvl1pPr algn="l" defTabSz="1007943" rtl="0" eaLnBrk="1" latinLnBrk="1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1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19.png"/><Relationship Id="rId7" Type="http://schemas.openxmlformats.org/officeDocument/2006/relationships/image" Target="../media/image36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png"/><Relationship Id="rId9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43.png"/><Relationship Id="rId21" Type="http://schemas.openxmlformats.org/officeDocument/2006/relationships/image" Target="../media/image59.png"/><Relationship Id="rId34" Type="http://schemas.openxmlformats.org/officeDocument/2006/relationships/image" Target="../media/image72.emf"/><Relationship Id="rId7" Type="http://schemas.openxmlformats.org/officeDocument/2006/relationships/image" Target="../media/image46.png"/><Relationship Id="rId12" Type="http://schemas.microsoft.com/office/2007/relationships/hdphoto" Target="../media/hdphoto2.wdp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emf"/><Relationship Id="rId2" Type="http://schemas.openxmlformats.org/officeDocument/2006/relationships/image" Target="../media/image42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24" Type="http://schemas.openxmlformats.org/officeDocument/2006/relationships/image" Target="../media/image62.jpeg"/><Relationship Id="rId32" Type="http://schemas.openxmlformats.org/officeDocument/2006/relationships/image" Target="../media/image70.png"/><Relationship Id="rId5" Type="http://schemas.openxmlformats.org/officeDocument/2006/relationships/image" Target="../media/image45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" Type="http://schemas.openxmlformats.org/officeDocument/2006/relationships/image" Target="../media/image44.png"/><Relationship Id="rId9" Type="http://schemas.openxmlformats.org/officeDocument/2006/relationships/image" Target="../media/image48.emf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8.png"/><Relationship Id="rId3" Type="http://schemas.openxmlformats.org/officeDocument/2006/relationships/image" Target="../media/image44.png"/><Relationship Id="rId7" Type="http://schemas.microsoft.com/office/2007/relationships/hdphoto" Target="../media/hdphoto1.wdp"/><Relationship Id="rId12" Type="http://schemas.openxmlformats.org/officeDocument/2006/relationships/image" Target="../media/image76.png"/><Relationship Id="rId2" Type="http://schemas.openxmlformats.org/officeDocument/2006/relationships/image" Target="../media/image42.png"/><Relationship Id="rId16" Type="http://schemas.openxmlformats.org/officeDocument/2006/relationships/image" Target="../media/image7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75.emf"/><Relationship Id="rId5" Type="http://schemas.openxmlformats.org/officeDocument/2006/relationships/image" Target="../media/image74.png"/><Relationship Id="rId15" Type="http://schemas.openxmlformats.org/officeDocument/2006/relationships/image" Target="../media/image71.emf"/><Relationship Id="rId10" Type="http://schemas.openxmlformats.org/officeDocument/2006/relationships/image" Target="../media/image70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13" Type="http://schemas.openxmlformats.org/officeDocument/2006/relationships/image" Target="../media/image87.emf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12" Type="http://schemas.openxmlformats.org/officeDocument/2006/relationships/image" Target="../media/image86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emf"/><Relationship Id="rId11" Type="http://schemas.openxmlformats.org/officeDocument/2006/relationships/image" Target="../media/image85.emf"/><Relationship Id="rId5" Type="http://schemas.openxmlformats.org/officeDocument/2006/relationships/image" Target="../media/image20.png"/><Relationship Id="rId10" Type="http://schemas.openxmlformats.org/officeDocument/2006/relationships/image" Target="../media/image84.png"/><Relationship Id="rId4" Type="http://schemas.openxmlformats.org/officeDocument/2006/relationships/image" Target="../media/image79.emf"/><Relationship Id="rId9" Type="http://schemas.openxmlformats.org/officeDocument/2006/relationships/image" Target="../media/image83.emf"/><Relationship Id="rId14" Type="http://schemas.openxmlformats.org/officeDocument/2006/relationships/image" Target="../media/image8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13" Type="http://schemas.openxmlformats.org/officeDocument/2006/relationships/image" Target="../media/image99.png"/><Relationship Id="rId18" Type="http://schemas.openxmlformats.org/officeDocument/2006/relationships/image" Target="../media/image103.emf"/><Relationship Id="rId3" Type="http://schemas.openxmlformats.org/officeDocument/2006/relationships/image" Target="../media/image90.emf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microsoft.com/office/2007/relationships/hdphoto" Target="../media/hdphoto3.wdp"/><Relationship Id="rId2" Type="http://schemas.openxmlformats.org/officeDocument/2006/relationships/image" Target="../media/image89.emf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emf"/><Relationship Id="rId11" Type="http://schemas.openxmlformats.org/officeDocument/2006/relationships/image" Target="../media/image97.png"/><Relationship Id="rId5" Type="http://schemas.openxmlformats.org/officeDocument/2006/relationships/image" Target="../media/image91.emf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104.emf"/><Relationship Id="rId4" Type="http://schemas.openxmlformats.org/officeDocument/2006/relationships/image" Target="../media/image2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6.png"/><Relationship Id="rId7" Type="http://schemas.openxmlformats.org/officeDocument/2006/relationships/image" Target="../media/image5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1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gif"/><Relationship Id="rId7" Type="http://schemas.openxmlformats.org/officeDocument/2006/relationships/image" Target="../media/image11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10" Type="http://schemas.openxmlformats.org/officeDocument/2006/relationships/image" Target="../media/image119.jpeg"/><Relationship Id="rId4" Type="http://schemas.openxmlformats.org/officeDocument/2006/relationships/image" Target="../media/image113.png"/><Relationship Id="rId9" Type="http://schemas.openxmlformats.org/officeDocument/2006/relationships/image" Target="../media/image1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emf"/><Relationship Id="rId5" Type="http://schemas.openxmlformats.org/officeDocument/2006/relationships/image" Target="../media/image123.emf"/><Relationship Id="rId4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7" Type="http://schemas.openxmlformats.org/officeDocument/2006/relationships/image" Target="../media/image129.em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emf"/><Relationship Id="rId5" Type="http://schemas.openxmlformats.org/officeDocument/2006/relationships/image" Target="../media/image126.png"/><Relationship Id="rId4" Type="http://schemas.openxmlformats.org/officeDocument/2006/relationships/image" Target="../media/image12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18" Type="http://schemas.openxmlformats.org/officeDocument/2006/relationships/image" Target="../media/image15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17" Type="http://schemas.openxmlformats.org/officeDocument/2006/relationships/image" Target="../media/image149.png"/><Relationship Id="rId2" Type="http://schemas.openxmlformats.org/officeDocument/2006/relationships/image" Target="../media/image74.png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emf"/><Relationship Id="rId15" Type="http://schemas.openxmlformats.org/officeDocument/2006/relationships/image" Target="../media/image147.png"/><Relationship Id="rId10" Type="http://schemas.openxmlformats.org/officeDocument/2006/relationships/image" Target="../media/image142.png"/><Relationship Id="rId4" Type="http://schemas.openxmlformats.org/officeDocument/2006/relationships/image" Target="../media/image136.emf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12" Type="http://schemas.openxmlformats.org/officeDocument/2006/relationships/image" Target="../media/image22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emf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91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그룹 161"/>
          <p:cNvGrpSpPr/>
          <p:nvPr/>
        </p:nvGrpSpPr>
        <p:grpSpPr>
          <a:xfrm>
            <a:off x="1896499" y="1055317"/>
            <a:ext cx="6245473" cy="3686517"/>
            <a:chOff x="1896499" y="1050130"/>
            <a:chExt cx="6245473" cy="3686517"/>
          </a:xfrm>
        </p:grpSpPr>
        <p:pic>
          <p:nvPicPr>
            <p:cNvPr id="161" name="그림 16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6499" y="1050130"/>
              <a:ext cx="6245473" cy="3686517"/>
            </a:xfrm>
            <a:prstGeom prst="rect">
              <a:avLst/>
            </a:prstGeom>
          </p:spPr>
        </p:pic>
        <p:grpSp>
          <p:nvGrpSpPr>
            <p:cNvPr id="238" name="그룹 237"/>
            <p:cNvGrpSpPr/>
            <p:nvPr/>
          </p:nvGrpSpPr>
          <p:grpSpPr>
            <a:xfrm>
              <a:off x="4703703" y="1542352"/>
              <a:ext cx="824766" cy="320493"/>
              <a:chOff x="5932428" y="1662997"/>
              <a:chExt cx="824766" cy="320493"/>
            </a:xfrm>
          </p:grpSpPr>
          <p:grpSp>
            <p:nvGrpSpPr>
              <p:cNvPr id="239" name="그룹 238"/>
              <p:cNvGrpSpPr/>
              <p:nvPr/>
            </p:nvGrpSpPr>
            <p:grpSpPr>
              <a:xfrm>
                <a:off x="5932428" y="1662997"/>
                <a:ext cx="824766" cy="320493"/>
                <a:chOff x="5797490" y="1771741"/>
                <a:chExt cx="824766" cy="320493"/>
              </a:xfrm>
            </p:grpSpPr>
            <p:sp>
              <p:nvSpPr>
                <p:cNvPr id="241" name="직사각형 240"/>
                <p:cNvSpPr/>
                <p:nvPr/>
              </p:nvSpPr>
              <p:spPr>
                <a:xfrm>
                  <a:off x="5904770" y="1781176"/>
                  <a:ext cx="717486" cy="183356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tx1">
                        <a:lumMod val="65000"/>
                        <a:lumOff val="35000"/>
                        <a:alpha val="0"/>
                      </a:schemeClr>
                    </a:gs>
                    <a:gs pos="67149">
                      <a:schemeClr val="bg1">
                        <a:lumMod val="75000"/>
                        <a:alpha val="75000"/>
                      </a:schemeClr>
                    </a:gs>
                    <a:gs pos="81000">
                      <a:schemeClr val="bg1">
                        <a:lumMod val="75000"/>
                        <a:alpha val="45000"/>
                      </a:schemeClr>
                    </a:gs>
                    <a:gs pos="1000">
                      <a:schemeClr val="bg1">
                        <a:lumMod val="6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242" name="그림 241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97490" y="1771741"/>
                  <a:ext cx="182681" cy="320493"/>
                </a:xfrm>
                <a:prstGeom prst="rect">
                  <a:avLst/>
                </a:prstGeom>
                <a:effectLst>
                  <a:outerShdw blurRad="12700" dist="12700" algn="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240" name="TextBox 239"/>
              <p:cNvSpPr txBox="1"/>
              <p:nvPr/>
            </p:nvSpPr>
            <p:spPr>
              <a:xfrm>
                <a:off x="6141026" y="1710081"/>
                <a:ext cx="434399" cy="92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ko-KR" altLang="en-US" sz="600" b="1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화전산업단지</a:t>
                </a:r>
              </a:p>
            </p:txBody>
          </p:sp>
        </p:grpSp>
        <p:grpSp>
          <p:nvGrpSpPr>
            <p:cNvPr id="346" name="그룹 345"/>
            <p:cNvGrpSpPr/>
            <p:nvPr/>
          </p:nvGrpSpPr>
          <p:grpSpPr>
            <a:xfrm>
              <a:off x="6180078" y="1796351"/>
              <a:ext cx="824766" cy="320493"/>
              <a:chOff x="5932428" y="1662997"/>
              <a:chExt cx="824766" cy="320493"/>
            </a:xfrm>
          </p:grpSpPr>
          <p:grpSp>
            <p:nvGrpSpPr>
              <p:cNvPr id="347" name="그룹 346"/>
              <p:cNvGrpSpPr/>
              <p:nvPr/>
            </p:nvGrpSpPr>
            <p:grpSpPr>
              <a:xfrm>
                <a:off x="5932428" y="1662997"/>
                <a:ext cx="824766" cy="320493"/>
                <a:chOff x="5797490" y="1771741"/>
                <a:chExt cx="824766" cy="320493"/>
              </a:xfrm>
            </p:grpSpPr>
            <p:sp>
              <p:nvSpPr>
                <p:cNvPr id="349" name="직사각형 348"/>
                <p:cNvSpPr/>
                <p:nvPr/>
              </p:nvSpPr>
              <p:spPr>
                <a:xfrm>
                  <a:off x="5904770" y="1781176"/>
                  <a:ext cx="717486" cy="183356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tx1">
                        <a:lumMod val="65000"/>
                        <a:lumOff val="35000"/>
                        <a:alpha val="0"/>
                      </a:schemeClr>
                    </a:gs>
                    <a:gs pos="67149">
                      <a:srgbClr val="595959">
                        <a:alpha val="75000"/>
                      </a:srgbClr>
                    </a:gs>
                    <a:gs pos="81000">
                      <a:srgbClr val="595959">
                        <a:alpha val="38000"/>
                      </a:srgbClr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350" name="그림 349"/>
                <p:cNvPicPr>
                  <a:picLocks noChangeAspect="1"/>
                </p:cNvPicPr>
                <p:nvPr/>
              </p:nvPicPr>
              <p:blipFill>
                <a:blip r:embed="rId3" cstate="print">
                  <a:grayscl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97490" y="1771741"/>
                  <a:ext cx="182681" cy="320493"/>
                </a:xfrm>
                <a:prstGeom prst="rect">
                  <a:avLst/>
                </a:prstGeom>
                <a:effectLst>
                  <a:outerShdw blurRad="12700" dist="12700" algn="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348" name="TextBox 347"/>
              <p:cNvSpPr txBox="1"/>
              <p:nvPr/>
            </p:nvSpPr>
            <p:spPr>
              <a:xfrm>
                <a:off x="6141026" y="1710081"/>
                <a:ext cx="434399" cy="923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ko-KR" altLang="en-US" sz="600" b="1" spc="-50" dirty="0" err="1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장림동</a:t>
                </a:r>
                <a:endParaRPr lang="ko-KR" altLang="en-US" sz="6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endParaRPr>
              </a:p>
            </p:txBody>
          </p:sp>
        </p:grpSp>
      </p:grpSp>
      <p:sp>
        <p:nvSpPr>
          <p:cNvPr id="146" name="양쪽 모서리가 둥근 사각형 145"/>
          <p:cNvSpPr/>
          <p:nvPr/>
        </p:nvSpPr>
        <p:spPr>
          <a:xfrm>
            <a:off x="479111" y="4728138"/>
            <a:ext cx="4740593" cy="1557655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grpSp>
        <p:nvGrpSpPr>
          <p:cNvPr id="261" name="그룹 260"/>
          <p:cNvGrpSpPr/>
          <p:nvPr/>
        </p:nvGrpSpPr>
        <p:grpSpPr>
          <a:xfrm>
            <a:off x="3886993" y="1055317"/>
            <a:ext cx="2917827" cy="454721"/>
            <a:chOff x="3760787" y="885025"/>
            <a:chExt cx="2917827" cy="454721"/>
          </a:xfrm>
        </p:grpSpPr>
        <p:grpSp>
          <p:nvGrpSpPr>
            <p:cNvPr id="262" name="그룹 261"/>
            <p:cNvGrpSpPr/>
            <p:nvPr/>
          </p:nvGrpSpPr>
          <p:grpSpPr>
            <a:xfrm>
              <a:off x="3760787" y="885025"/>
              <a:ext cx="2917827" cy="454721"/>
              <a:chOff x="3471275" y="885025"/>
              <a:chExt cx="2917827" cy="454721"/>
            </a:xfrm>
          </p:grpSpPr>
          <p:grpSp>
            <p:nvGrpSpPr>
              <p:cNvPr id="264" name="그룹 263"/>
              <p:cNvGrpSpPr/>
              <p:nvPr/>
            </p:nvGrpSpPr>
            <p:grpSpPr>
              <a:xfrm>
                <a:off x="4642850" y="885025"/>
                <a:ext cx="1746252" cy="454721"/>
                <a:chOff x="5172074" y="4085425"/>
                <a:chExt cx="1746252" cy="454721"/>
              </a:xfrm>
            </p:grpSpPr>
            <p:sp>
              <p:nvSpPr>
                <p:cNvPr id="272" name="Freeform 9"/>
                <p:cNvSpPr>
                  <a:spLocks/>
                </p:cNvSpPr>
                <p:nvPr/>
              </p:nvSpPr>
              <p:spPr bwMode="auto">
                <a:xfrm>
                  <a:off x="6425087" y="4085425"/>
                  <a:ext cx="493239" cy="454721"/>
                </a:xfrm>
                <a:custGeom>
                  <a:avLst/>
                  <a:gdLst>
                    <a:gd name="T0" fmla="*/ 111 w 192"/>
                    <a:gd name="T1" fmla="*/ 34 h 177"/>
                    <a:gd name="T2" fmla="*/ 77 w 192"/>
                    <a:gd name="T3" fmla="*/ 124 h 177"/>
                    <a:gd name="T4" fmla="*/ 0 w 192"/>
                    <a:gd name="T5" fmla="*/ 177 h 177"/>
                    <a:gd name="T6" fmla="*/ 33 w 192"/>
                    <a:gd name="T7" fmla="*/ 177 h 177"/>
                    <a:gd name="T8" fmla="*/ 110 w 192"/>
                    <a:gd name="T9" fmla="*/ 124 h 177"/>
                    <a:gd name="T10" fmla="*/ 143 w 192"/>
                    <a:gd name="T11" fmla="*/ 34 h 177"/>
                    <a:gd name="T12" fmla="*/ 192 w 192"/>
                    <a:gd name="T13" fmla="*/ 0 h 177"/>
                    <a:gd name="T14" fmla="*/ 159 w 192"/>
                    <a:gd name="T15" fmla="*/ 0 h 177"/>
                    <a:gd name="T16" fmla="*/ 111 w 192"/>
                    <a:gd name="T17" fmla="*/ 34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77">
                      <a:moveTo>
                        <a:pt x="111" y="34"/>
                      </a:moveTo>
                      <a:cubicBezTo>
                        <a:pt x="77" y="124"/>
                        <a:pt x="77" y="124"/>
                        <a:pt x="77" y="124"/>
                      </a:cubicBezTo>
                      <a:cubicBezTo>
                        <a:pt x="65" y="156"/>
                        <a:pt x="34" y="177"/>
                        <a:pt x="0" y="177"/>
                      </a:cubicBezTo>
                      <a:cubicBezTo>
                        <a:pt x="33" y="177"/>
                        <a:pt x="33" y="177"/>
                        <a:pt x="33" y="177"/>
                      </a:cubicBezTo>
                      <a:cubicBezTo>
                        <a:pt x="67" y="177"/>
                        <a:pt x="98" y="156"/>
                        <a:pt x="110" y="124"/>
                      </a:cubicBezTo>
                      <a:cubicBezTo>
                        <a:pt x="143" y="34"/>
                        <a:pt x="143" y="34"/>
                        <a:pt x="143" y="34"/>
                      </a:cubicBezTo>
                      <a:cubicBezTo>
                        <a:pt x="151" y="13"/>
                        <a:pt x="170" y="0"/>
                        <a:pt x="192" y="0"/>
                      </a:cubicBezTo>
                      <a:cubicBezTo>
                        <a:pt x="159" y="0"/>
                        <a:pt x="159" y="0"/>
                        <a:pt x="159" y="0"/>
                      </a:cubicBezTo>
                      <a:cubicBezTo>
                        <a:pt x="138" y="0"/>
                        <a:pt x="118" y="13"/>
                        <a:pt x="111" y="3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grpSp>
              <p:nvGrpSpPr>
                <p:cNvPr id="273" name="그룹 272"/>
                <p:cNvGrpSpPr/>
                <p:nvPr/>
              </p:nvGrpSpPr>
              <p:grpSpPr>
                <a:xfrm>
                  <a:off x="5172074" y="4085425"/>
                  <a:ext cx="1671272" cy="454721"/>
                  <a:chOff x="1113158" y="1262857"/>
                  <a:chExt cx="2126731" cy="578643"/>
                </a:xfrm>
                <a:solidFill>
                  <a:srgbClr val="D42423"/>
                </a:solidFill>
              </p:grpSpPr>
              <p:sp>
                <p:nvSpPr>
                  <p:cNvPr id="274" name="Freeform 9"/>
                  <p:cNvSpPr>
                    <a:spLocks/>
                  </p:cNvSpPr>
                  <p:nvPr/>
                </p:nvSpPr>
                <p:spPr bwMode="auto">
                  <a:xfrm>
                    <a:off x="2612231" y="1262857"/>
                    <a:ext cx="627658" cy="578643"/>
                  </a:xfrm>
                  <a:custGeom>
                    <a:avLst/>
                    <a:gdLst>
                      <a:gd name="T0" fmla="*/ 111 w 192"/>
                      <a:gd name="T1" fmla="*/ 34 h 177"/>
                      <a:gd name="T2" fmla="*/ 77 w 192"/>
                      <a:gd name="T3" fmla="*/ 124 h 177"/>
                      <a:gd name="T4" fmla="*/ 0 w 192"/>
                      <a:gd name="T5" fmla="*/ 177 h 177"/>
                      <a:gd name="T6" fmla="*/ 33 w 192"/>
                      <a:gd name="T7" fmla="*/ 177 h 177"/>
                      <a:gd name="T8" fmla="*/ 110 w 192"/>
                      <a:gd name="T9" fmla="*/ 124 h 177"/>
                      <a:gd name="T10" fmla="*/ 143 w 192"/>
                      <a:gd name="T11" fmla="*/ 34 h 177"/>
                      <a:gd name="T12" fmla="*/ 192 w 192"/>
                      <a:gd name="T13" fmla="*/ 0 h 177"/>
                      <a:gd name="T14" fmla="*/ 159 w 192"/>
                      <a:gd name="T15" fmla="*/ 0 h 177"/>
                      <a:gd name="T16" fmla="*/ 111 w 192"/>
                      <a:gd name="T17" fmla="*/ 3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2" h="177">
                        <a:moveTo>
                          <a:pt x="111" y="34"/>
                        </a:moveTo>
                        <a:cubicBezTo>
                          <a:pt x="77" y="124"/>
                          <a:pt x="77" y="124"/>
                          <a:pt x="77" y="124"/>
                        </a:cubicBezTo>
                        <a:cubicBezTo>
                          <a:pt x="65" y="156"/>
                          <a:pt x="34" y="177"/>
                          <a:pt x="0" y="177"/>
                        </a:cubicBezTo>
                        <a:cubicBezTo>
                          <a:pt x="33" y="177"/>
                          <a:pt x="33" y="177"/>
                          <a:pt x="33" y="177"/>
                        </a:cubicBezTo>
                        <a:cubicBezTo>
                          <a:pt x="67" y="177"/>
                          <a:pt x="98" y="156"/>
                          <a:pt x="110" y="124"/>
                        </a:cubicBezTo>
                        <a:cubicBezTo>
                          <a:pt x="143" y="34"/>
                          <a:pt x="143" y="34"/>
                          <a:pt x="143" y="34"/>
                        </a:cubicBezTo>
                        <a:cubicBezTo>
                          <a:pt x="151" y="13"/>
                          <a:pt x="170" y="0"/>
                          <a:pt x="192" y="0"/>
                        </a:cubicBezTo>
                        <a:cubicBezTo>
                          <a:pt x="159" y="0"/>
                          <a:pt x="159" y="0"/>
                          <a:pt x="159" y="0"/>
                        </a:cubicBezTo>
                        <a:cubicBezTo>
                          <a:pt x="138" y="0"/>
                          <a:pt x="118" y="13"/>
                          <a:pt x="111" y="34"/>
                        </a:cubicBezTo>
                        <a:close/>
                      </a:path>
                    </a:pathLst>
                  </a:cu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275" name="직사각형 274"/>
                  <p:cNvSpPr/>
                  <p:nvPr/>
                </p:nvSpPr>
                <p:spPr>
                  <a:xfrm>
                    <a:off x="1113158" y="1262857"/>
                    <a:ext cx="1591940" cy="578643"/>
                  </a:xfrm>
                  <a:prstGeom prst="rect">
                    <a:avLst/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276" name="평행 사변형 275"/>
                  <p:cNvSpPr/>
                  <p:nvPr/>
                </p:nvSpPr>
                <p:spPr>
                  <a:xfrm>
                    <a:off x="1635126" y="1262857"/>
                    <a:ext cx="1489074" cy="578643"/>
                  </a:xfrm>
                  <a:prstGeom prst="parallelogram">
                    <a:avLst>
                      <a:gd name="adj" fmla="val 71640"/>
                    </a:avLst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277" name="평행 사변형 276"/>
                  <p:cNvSpPr/>
                  <p:nvPr/>
                </p:nvSpPr>
                <p:spPr>
                  <a:xfrm>
                    <a:off x="2460625" y="1555750"/>
                    <a:ext cx="508000" cy="263525"/>
                  </a:xfrm>
                  <a:prstGeom prst="parallelogram">
                    <a:avLst>
                      <a:gd name="adj" fmla="val 71640"/>
                    </a:avLst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</p:grpSp>
          </p:grpSp>
          <p:grpSp>
            <p:nvGrpSpPr>
              <p:cNvPr id="265" name="그룹 264"/>
              <p:cNvGrpSpPr/>
              <p:nvPr/>
            </p:nvGrpSpPr>
            <p:grpSpPr>
              <a:xfrm flipH="1">
                <a:off x="3471275" y="885025"/>
                <a:ext cx="1746252" cy="454721"/>
                <a:chOff x="5172074" y="4085425"/>
                <a:chExt cx="1746252" cy="454721"/>
              </a:xfrm>
            </p:grpSpPr>
            <p:sp>
              <p:nvSpPr>
                <p:cNvPr id="266" name="Freeform 9"/>
                <p:cNvSpPr>
                  <a:spLocks/>
                </p:cNvSpPr>
                <p:nvPr/>
              </p:nvSpPr>
              <p:spPr bwMode="auto">
                <a:xfrm>
                  <a:off x="6425087" y="4085425"/>
                  <a:ext cx="493239" cy="454721"/>
                </a:xfrm>
                <a:custGeom>
                  <a:avLst/>
                  <a:gdLst>
                    <a:gd name="T0" fmla="*/ 111 w 192"/>
                    <a:gd name="T1" fmla="*/ 34 h 177"/>
                    <a:gd name="T2" fmla="*/ 77 w 192"/>
                    <a:gd name="T3" fmla="*/ 124 h 177"/>
                    <a:gd name="T4" fmla="*/ 0 w 192"/>
                    <a:gd name="T5" fmla="*/ 177 h 177"/>
                    <a:gd name="T6" fmla="*/ 33 w 192"/>
                    <a:gd name="T7" fmla="*/ 177 h 177"/>
                    <a:gd name="T8" fmla="*/ 110 w 192"/>
                    <a:gd name="T9" fmla="*/ 124 h 177"/>
                    <a:gd name="T10" fmla="*/ 143 w 192"/>
                    <a:gd name="T11" fmla="*/ 34 h 177"/>
                    <a:gd name="T12" fmla="*/ 192 w 192"/>
                    <a:gd name="T13" fmla="*/ 0 h 177"/>
                    <a:gd name="T14" fmla="*/ 159 w 192"/>
                    <a:gd name="T15" fmla="*/ 0 h 177"/>
                    <a:gd name="T16" fmla="*/ 111 w 192"/>
                    <a:gd name="T17" fmla="*/ 34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77">
                      <a:moveTo>
                        <a:pt x="111" y="34"/>
                      </a:moveTo>
                      <a:cubicBezTo>
                        <a:pt x="77" y="124"/>
                        <a:pt x="77" y="124"/>
                        <a:pt x="77" y="124"/>
                      </a:cubicBezTo>
                      <a:cubicBezTo>
                        <a:pt x="65" y="156"/>
                        <a:pt x="34" y="177"/>
                        <a:pt x="0" y="177"/>
                      </a:cubicBezTo>
                      <a:cubicBezTo>
                        <a:pt x="33" y="177"/>
                        <a:pt x="33" y="177"/>
                        <a:pt x="33" y="177"/>
                      </a:cubicBezTo>
                      <a:cubicBezTo>
                        <a:pt x="67" y="177"/>
                        <a:pt x="98" y="156"/>
                        <a:pt x="110" y="124"/>
                      </a:cubicBezTo>
                      <a:cubicBezTo>
                        <a:pt x="143" y="34"/>
                        <a:pt x="143" y="34"/>
                        <a:pt x="143" y="34"/>
                      </a:cubicBezTo>
                      <a:cubicBezTo>
                        <a:pt x="151" y="13"/>
                        <a:pt x="170" y="0"/>
                        <a:pt x="192" y="0"/>
                      </a:cubicBezTo>
                      <a:cubicBezTo>
                        <a:pt x="159" y="0"/>
                        <a:pt x="159" y="0"/>
                        <a:pt x="159" y="0"/>
                      </a:cubicBezTo>
                      <a:cubicBezTo>
                        <a:pt x="138" y="0"/>
                        <a:pt x="118" y="13"/>
                        <a:pt x="111" y="3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grpSp>
              <p:nvGrpSpPr>
                <p:cNvPr id="267" name="그룹 266"/>
                <p:cNvGrpSpPr/>
                <p:nvPr/>
              </p:nvGrpSpPr>
              <p:grpSpPr>
                <a:xfrm>
                  <a:off x="5172074" y="4085425"/>
                  <a:ext cx="1671272" cy="454721"/>
                  <a:chOff x="1113158" y="1262857"/>
                  <a:chExt cx="2126731" cy="578643"/>
                </a:xfrm>
                <a:solidFill>
                  <a:srgbClr val="D42423"/>
                </a:solidFill>
              </p:grpSpPr>
              <p:sp>
                <p:nvSpPr>
                  <p:cNvPr id="268" name="Freeform 9"/>
                  <p:cNvSpPr>
                    <a:spLocks/>
                  </p:cNvSpPr>
                  <p:nvPr/>
                </p:nvSpPr>
                <p:spPr bwMode="auto">
                  <a:xfrm>
                    <a:off x="2612231" y="1262857"/>
                    <a:ext cx="627658" cy="578643"/>
                  </a:xfrm>
                  <a:custGeom>
                    <a:avLst/>
                    <a:gdLst>
                      <a:gd name="T0" fmla="*/ 111 w 192"/>
                      <a:gd name="T1" fmla="*/ 34 h 177"/>
                      <a:gd name="T2" fmla="*/ 77 w 192"/>
                      <a:gd name="T3" fmla="*/ 124 h 177"/>
                      <a:gd name="T4" fmla="*/ 0 w 192"/>
                      <a:gd name="T5" fmla="*/ 177 h 177"/>
                      <a:gd name="T6" fmla="*/ 33 w 192"/>
                      <a:gd name="T7" fmla="*/ 177 h 177"/>
                      <a:gd name="T8" fmla="*/ 110 w 192"/>
                      <a:gd name="T9" fmla="*/ 124 h 177"/>
                      <a:gd name="T10" fmla="*/ 143 w 192"/>
                      <a:gd name="T11" fmla="*/ 34 h 177"/>
                      <a:gd name="T12" fmla="*/ 192 w 192"/>
                      <a:gd name="T13" fmla="*/ 0 h 177"/>
                      <a:gd name="T14" fmla="*/ 159 w 192"/>
                      <a:gd name="T15" fmla="*/ 0 h 177"/>
                      <a:gd name="T16" fmla="*/ 111 w 192"/>
                      <a:gd name="T17" fmla="*/ 3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2" h="177">
                        <a:moveTo>
                          <a:pt x="111" y="34"/>
                        </a:moveTo>
                        <a:cubicBezTo>
                          <a:pt x="77" y="124"/>
                          <a:pt x="77" y="124"/>
                          <a:pt x="77" y="124"/>
                        </a:cubicBezTo>
                        <a:cubicBezTo>
                          <a:pt x="65" y="156"/>
                          <a:pt x="34" y="177"/>
                          <a:pt x="0" y="177"/>
                        </a:cubicBezTo>
                        <a:cubicBezTo>
                          <a:pt x="33" y="177"/>
                          <a:pt x="33" y="177"/>
                          <a:pt x="33" y="177"/>
                        </a:cubicBezTo>
                        <a:cubicBezTo>
                          <a:pt x="67" y="177"/>
                          <a:pt x="98" y="156"/>
                          <a:pt x="110" y="124"/>
                        </a:cubicBezTo>
                        <a:cubicBezTo>
                          <a:pt x="143" y="34"/>
                          <a:pt x="143" y="34"/>
                          <a:pt x="143" y="34"/>
                        </a:cubicBezTo>
                        <a:cubicBezTo>
                          <a:pt x="151" y="13"/>
                          <a:pt x="170" y="0"/>
                          <a:pt x="192" y="0"/>
                        </a:cubicBezTo>
                        <a:cubicBezTo>
                          <a:pt x="159" y="0"/>
                          <a:pt x="159" y="0"/>
                          <a:pt x="159" y="0"/>
                        </a:cubicBezTo>
                        <a:cubicBezTo>
                          <a:pt x="138" y="0"/>
                          <a:pt x="118" y="13"/>
                          <a:pt x="111" y="34"/>
                        </a:cubicBezTo>
                        <a:close/>
                      </a:path>
                    </a:pathLst>
                  </a:cu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269" name="직사각형 268"/>
                  <p:cNvSpPr/>
                  <p:nvPr/>
                </p:nvSpPr>
                <p:spPr>
                  <a:xfrm>
                    <a:off x="1113158" y="1262857"/>
                    <a:ext cx="1591940" cy="578643"/>
                  </a:xfrm>
                  <a:prstGeom prst="rect">
                    <a:avLst/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270" name="평행 사변형 269"/>
                  <p:cNvSpPr/>
                  <p:nvPr/>
                </p:nvSpPr>
                <p:spPr>
                  <a:xfrm>
                    <a:off x="1635126" y="1262857"/>
                    <a:ext cx="1489074" cy="578643"/>
                  </a:xfrm>
                  <a:prstGeom prst="parallelogram">
                    <a:avLst>
                      <a:gd name="adj" fmla="val 71640"/>
                    </a:avLst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271" name="평행 사변형 270"/>
                  <p:cNvSpPr/>
                  <p:nvPr/>
                </p:nvSpPr>
                <p:spPr>
                  <a:xfrm>
                    <a:off x="2460625" y="1555750"/>
                    <a:ext cx="508000" cy="263525"/>
                  </a:xfrm>
                  <a:prstGeom prst="parallelogram">
                    <a:avLst>
                      <a:gd name="adj" fmla="val 71640"/>
                    </a:avLst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</p:grpSp>
          </p:grpSp>
        </p:grpSp>
        <p:sp>
          <p:nvSpPr>
            <p:cNvPr id="263" name="TextBox 262"/>
            <p:cNvSpPr txBox="1"/>
            <p:nvPr/>
          </p:nvSpPr>
          <p:spPr>
            <a:xfrm>
              <a:off x="4387119" y="892332"/>
              <a:ext cx="1665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ko-KR" altLang="en-US" sz="20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신흥정기</a:t>
              </a:r>
              <a:endParaRPr lang="en-US" altLang="ko-KR" sz="2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278" name="타원 277"/>
          <p:cNvSpPr/>
          <p:nvPr/>
        </p:nvSpPr>
        <p:spPr>
          <a:xfrm>
            <a:off x="3980338" y="3164568"/>
            <a:ext cx="2821624" cy="969055"/>
          </a:xfrm>
          <a:prstGeom prst="ellipse">
            <a:avLst/>
          </a:prstGeom>
          <a:gradFill>
            <a:gsLst>
              <a:gs pos="86000">
                <a:schemeClr val="bg1">
                  <a:alpha val="0"/>
                </a:schemeClr>
              </a:gs>
              <a:gs pos="1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innerShdw blurRad="25400" dist="12700" dir="16200000">
              <a:prstClr val="black">
                <a:alpha val="3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 dirty="0">
              <a:ln>
                <a:solidFill>
                  <a:schemeClr val="accent1"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671994" y="4941212"/>
            <a:ext cx="110918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257183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n-ea"/>
              </a:rPr>
              <a:t>CAPA_1shift </a:t>
            </a:r>
          </a:p>
        </p:txBody>
      </p:sp>
      <p:grpSp>
        <p:nvGrpSpPr>
          <p:cNvPr id="324" name="그룹 323"/>
          <p:cNvGrpSpPr/>
          <p:nvPr/>
        </p:nvGrpSpPr>
        <p:grpSpPr>
          <a:xfrm>
            <a:off x="762888" y="5476872"/>
            <a:ext cx="407124" cy="371356"/>
            <a:chOff x="1562988" y="5981699"/>
            <a:chExt cx="407124" cy="371357"/>
          </a:xfrm>
        </p:grpSpPr>
        <p:sp>
          <p:nvSpPr>
            <p:cNvPr id="325" name="TextBox 324"/>
            <p:cNvSpPr txBox="1"/>
            <p:nvPr/>
          </p:nvSpPr>
          <p:spPr>
            <a:xfrm>
              <a:off x="1562988" y="6168389"/>
              <a:ext cx="407124" cy="1846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45%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26" name="아래쪽 화살표 325"/>
            <p:cNvSpPr/>
            <p:nvPr/>
          </p:nvSpPr>
          <p:spPr>
            <a:xfrm rot="10800000">
              <a:off x="1657351" y="598169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27" name="그룹 326"/>
          <p:cNvGrpSpPr/>
          <p:nvPr/>
        </p:nvGrpSpPr>
        <p:grpSpPr>
          <a:xfrm>
            <a:off x="2603118" y="5353053"/>
            <a:ext cx="407124" cy="377071"/>
            <a:chOff x="3060318" y="5381624"/>
            <a:chExt cx="407124" cy="377071"/>
          </a:xfrm>
        </p:grpSpPr>
        <p:sp>
          <p:nvSpPr>
            <p:cNvPr id="328" name="TextBox 327"/>
            <p:cNvSpPr txBox="1"/>
            <p:nvPr/>
          </p:nvSpPr>
          <p:spPr>
            <a:xfrm>
              <a:off x="3060318" y="5574029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3</a:t>
              </a: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</a:rPr>
                <a:t>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29" name="아래쪽 화살표 328"/>
            <p:cNvSpPr/>
            <p:nvPr/>
          </p:nvSpPr>
          <p:spPr>
            <a:xfrm rot="10800000">
              <a:off x="3143252" y="5381624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30" name="그룹 329"/>
          <p:cNvGrpSpPr/>
          <p:nvPr/>
        </p:nvGrpSpPr>
        <p:grpSpPr>
          <a:xfrm>
            <a:off x="4104258" y="4941888"/>
            <a:ext cx="407124" cy="409456"/>
            <a:chOff x="3866133" y="5282564"/>
            <a:chExt cx="407124" cy="409456"/>
          </a:xfrm>
        </p:grpSpPr>
        <p:sp>
          <p:nvSpPr>
            <p:cNvPr id="331" name="TextBox 330"/>
            <p:cNvSpPr txBox="1"/>
            <p:nvPr/>
          </p:nvSpPr>
          <p:spPr>
            <a:xfrm>
              <a:off x="3866133" y="5507354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2%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32" name="아래쪽 화살표 331"/>
            <p:cNvSpPr/>
            <p:nvPr/>
          </p:nvSpPr>
          <p:spPr>
            <a:xfrm rot="10800000">
              <a:off x="3966509" y="5282564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33" name="그룹 332"/>
          <p:cNvGrpSpPr/>
          <p:nvPr/>
        </p:nvGrpSpPr>
        <p:grpSpPr>
          <a:xfrm>
            <a:off x="4660518" y="4825363"/>
            <a:ext cx="407124" cy="375166"/>
            <a:chOff x="4536693" y="4939664"/>
            <a:chExt cx="407124" cy="375166"/>
          </a:xfrm>
        </p:grpSpPr>
        <p:sp>
          <p:nvSpPr>
            <p:cNvPr id="334" name="TextBox 333"/>
            <p:cNvSpPr txBox="1"/>
            <p:nvPr/>
          </p:nvSpPr>
          <p:spPr>
            <a:xfrm>
              <a:off x="4536693" y="5130164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17%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35" name="아래쪽 화살표 334"/>
            <p:cNvSpPr/>
            <p:nvPr/>
          </p:nvSpPr>
          <p:spPr>
            <a:xfrm rot="10800000">
              <a:off x="4637069" y="4939664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345" name="그림 34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2192" y="2412348"/>
            <a:ext cx="2580825" cy="13569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62" name="그룹 361"/>
          <p:cNvGrpSpPr/>
          <p:nvPr/>
        </p:nvGrpSpPr>
        <p:grpSpPr>
          <a:xfrm>
            <a:off x="1524888" y="5389245"/>
            <a:ext cx="407124" cy="387668"/>
            <a:chOff x="829563" y="5932169"/>
            <a:chExt cx="407124" cy="387668"/>
          </a:xfrm>
        </p:grpSpPr>
        <p:sp>
          <p:nvSpPr>
            <p:cNvPr id="363" name="TextBox 362"/>
            <p:cNvSpPr txBox="1"/>
            <p:nvPr/>
          </p:nvSpPr>
          <p:spPr>
            <a:xfrm>
              <a:off x="829563" y="5932169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10%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64" name="아래쪽 화살표 363"/>
            <p:cNvSpPr/>
            <p:nvPr/>
          </p:nvSpPr>
          <p:spPr>
            <a:xfrm>
              <a:off x="919163" y="6134100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65" name="자유형 364"/>
          <p:cNvSpPr/>
          <p:nvPr/>
        </p:nvSpPr>
        <p:spPr>
          <a:xfrm>
            <a:off x="762000" y="5606040"/>
            <a:ext cx="3100699" cy="528059"/>
          </a:xfrm>
          <a:custGeom>
            <a:avLst/>
            <a:gdLst>
              <a:gd name="connsiteX0" fmla="*/ 0 w 3067050"/>
              <a:gd name="connsiteY0" fmla="*/ 190500 h 723900"/>
              <a:gd name="connsiteX1" fmla="*/ 409575 w 3067050"/>
              <a:gd name="connsiteY1" fmla="*/ 295275 h 723900"/>
              <a:gd name="connsiteX2" fmla="*/ 762000 w 3067050"/>
              <a:gd name="connsiteY2" fmla="*/ 723900 h 723900"/>
              <a:gd name="connsiteX3" fmla="*/ 1162050 w 3067050"/>
              <a:gd name="connsiteY3" fmla="*/ 304800 h 723900"/>
              <a:gd name="connsiteX4" fmla="*/ 1543050 w 3067050"/>
              <a:gd name="connsiteY4" fmla="*/ 0 h 723900"/>
              <a:gd name="connsiteX5" fmla="*/ 1924050 w 3067050"/>
              <a:gd name="connsiteY5" fmla="*/ 123825 h 723900"/>
              <a:gd name="connsiteX6" fmla="*/ 2266950 w 3067050"/>
              <a:gd name="connsiteY6" fmla="*/ 28575 h 723900"/>
              <a:gd name="connsiteX7" fmla="*/ 2667000 w 3067050"/>
              <a:gd name="connsiteY7" fmla="*/ 9525 h 723900"/>
              <a:gd name="connsiteX8" fmla="*/ 3067050 w 3067050"/>
              <a:gd name="connsiteY8" fmla="*/ 0 h 723900"/>
              <a:gd name="connsiteX0" fmla="*/ 0 w 2657475"/>
              <a:gd name="connsiteY0" fmla="*/ 295275 h 723900"/>
              <a:gd name="connsiteX1" fmla="*/ 352425 w 2657475"/>
              <a:gd name="connsiteY1" fmla="*/ 723900 h 723900"/>
              <a:gd name="connsiteX2" fmla="*/ 752475 w 2657475"/>
              <a:gd name="connsiteY2" fmla="*/ 304800 h 723900"/>
              <a:gd name="connsiteX3" fmla="*/ 1133475 w 2657475"/>
              <a:gd name="connsiteY3" fmla="*/ 0 h 723900"/>
              <a:gd name="connsiteX4" fmla="*/ 1514475 w 2657475"/>
              <a:gd name="connsiteY4" fmla="*/ 123825 h 723900"/>
              <a:gd name="connsiteX5" fmla="*/ 1857375 w 2657475"/>
              <a:gd name="connsiteY5" fmla="*/ 28575 h 723900"/>
              <a:gd name="connsiteX6" fmla="*/ 2257425 w 2657475"/>
              <a:gd name="connsiteY6" fmla="*/ 9525 h 723900"/>
              <a:gd name="connsiteX7" fmla="*/ 2657475 w 2657475"/>
              <a:gd name="connsiteY7" fmla="*/ 0 h 723900"/>
              <a:gd name="connsiteX0" fmla="*/ 0 w 2305050"/>
              <a:gd name="connsiteY0" fmla="*/ 723900 h 723900"/>
              <a:gd name="connsiteX1" fmla="*/ 400050 w 2305050"/>
              <a:gd name="connsiteY1" fmla="*/ 304800 h 723900"/>
              <a:gd name="connsiteX2" fmla="*/ 781050 w 2305050"/>
              <a:gd name="connsiteY2" fmla="*/ 0 h 723900"/>
              <a:gd name="connsiteX3" fmla="*/ 1162050 w 2305050"/>
              <a:gd name="connsiteY3" fmla="*/ 123825 h 723900"/>
              <a:gd name="connsiteX4" fmla="*/ 1504950 w 2305050"/>
              <a:gd name="connsiteY4" fmla="*/ 28575 h 723900"/>
              <a:gd name="connsiteX5" fmla="*/ 1905000 w 2305050"/>
              <a:gd name="connsiteY5" fmla="*/ 9525 h 723900"/>
              <a:gd name="connsiteX6" fmla="*/ 2305050 w 2305050"/>
              <a:gd name="connsiteY6" fmla="*/ 0 h 723900"/>
              <a:gd name="connsiteX0" fmla="*/ 0 w 1905000"/>
              <a:gd name="connsiteY0" fmla="*/ 304800 h 304800"/>
              <a:gd name="connsiteX1" fmla="*/ 381000 w 1905000"/>
              <a:gd name="connsiteY1" fmla="*/ 0 h 304800"/>
              <a:gd name="connsiteX2" fmla="*/ 762000 w 1905000"/>
              <a:gd name="connsiteY2" fmla="*/ 123825 h 304800"/>
              <a:gd name="connsiteX3" fmla="*/ 1104900 w 1905000"/>
              <a:gd name="connsiteY3" fmla="*/ 28575 h 304800"/>
              <a:gd name="connsiteX4" fmla="*/ 1504950 w 1905000"/>
              <a:gd name="connsiteY4" fmla="*/ 9525 h 304800"/>
              <a:gd name="connsiteX5" fmla="*/ 1905000 w 1905000"/>
              <a:gd name="connsiteY5" fmla="*/ 0 h 304800"/>
              <a:gd name="connsiteX0" fmla="*/ 0 w 1905000"/>
              <a:gd name="connsiteY0" fmla="*/ 304800 h 304800"/>
              <a:gd name="connsiteX1" fmla="*/ 381000 w 1905000"/>
              <a:gd name="connsiteY1" fmla="*/ 0 h 304800"/>
              <a:gd name="connsiteX2" fmla="*/ 638907 w 1905000"/>
              <a:gd name="connsiteY2" fmla="*/ 145090 h 304800"/>
              <a:gd name="connsiteX3" fmla="*/ 1104900 w 1905000"/>
              <a:gd name="connsiteY3" fmla="*/ 28575 h 304800"/>
              <a:gd name="connsiteX4" fmla="*/ 1504950 w 1905000"/>
              <a:gd name="connsiteY4" fmla="*/ 9525 h 304800"/>
              <a:gd name="connsiteX5" fmla="*/ 1905000 w 1905000"/>
              <a:gd name="connsiteY5" fmla="*/ 0 h 304800"/>
              <a:gd name="connsiteX0" fmla="*/ 0 w 1905000"/>
              <a:gd name="connsiteY0" fmla="*/ 304800 h 304800"/>
              <a:gd name="connsiteX1" fmla="*/ 381000 w 1905000"/>
              <a:gd name="connsiteY1" fmla="*/ 0 h 304800"/>
              <a:gd name="connsiteX2" fmla="*/ 638907 w 1905000"/>
              <a:gd name="connsiteY2" fmla="*/ 145090 h 304800"/>
              <a:gd name="connsiteX3" fmla="*/ 981808 w 1905000"/>
              <a:gd name="connsiteY3" fmla="*/ 71106 h 304800"/>
              <a:gd name="connsiteX4" fmla="*/ 1504950 w 1905000"/>
              <a:gd name="connsiteY4" fmla="*/ 9525 h 304800"/>
              <a:gd name="connsiteX5" fmla="*/ 1905000 w 1905000"/>
              <a:gd name="connsiteY5" fmla="*/ 0 h 304800"/>
              <a:gd name="connsiteX0" fmla="*/ 0 w 1905000"/>
              <a:gd name="connsiteY0" fmla="*/ 304800 h 304800"/>
              <a:gd name="connsiteX1" fmla="*/ 381000 w 1905000"/>
              <a:gd name="connsiteY1" fmla="*/ 0 h 304800"/>
              <a:gd name="connsiteX2" fmla="*/ 638907 w 1905000"/>
              <a:gd name="connsiteY2" fmla="*/ 145090 h 304800"/>
              <a:gd name="connsiteX3" fmla="*/ 981808 w 1905000"/>
              <a:gd name="connsiteY3" fmla="*/ 71106 h 304800"/>
              <a:gd name="connsiteX4" fmla="*/ 1581150 w 1905000"/>
              <a:gd name="connsiteY4" fmla="*/ 16613 h 304800"/>
              <a:gd name="connsiteX5" fmla="*/ 1905000 w 1905000"/>
              <a:gd name="connsiteY5" fmla="*/ 0 h 304800"/>
              <a:gd name="connsiteX0" fmla="*/ 0 w 1905000"/>
              <a:gd name="connsiteY0" fmla="*/ 304800 h 304800"/>
              <a:gd name="connsiteX1" fmla="*/ 338998 w 1905000"/>
              <a:gd name="connsiteY1" fmla="*/ 43705 h 304800"/>
              <a:gd name="connsiteX2" fmla="*/ 638907 w 1905000"/>
              <a:gd name="connsiteY2" fmla="*/ 145090 h 304800"/>
              <a:gd name="connsiteX3" fmla="*/ 981808 w 1905000"/>
              <a:gd name="connsiteY3" fmla="*/ 71106 h 304800"/>
              <a:gd name="connsiteX4" fmla="*/ 1581150 w 1905000"/>
              <a:gd name="connsiteY4" fmla="*/ 16613 h 304800"/>
              <a:gd name="connsiteX5" fmla="*/ 1905000 w 1905000"/>
              <a:gd name="connsiteY5" fmla="*/ 0 h 304800"/>
              <a:gd name="connsiteX0" fmla="*/ 0 w 1905000"/>
              <a:gd name="connsiteY0" fmla="*/ 337579 h 337579"/>
              <a:gd name="connsiteX1" fmla="*/ 338998 w 1905000"/>
              <a:gd name="connsiteY1" fmla="*/ 76484 h 337579"/>
              <a:gd name="connsiteX2" fmla="*/ 638907 w 1905000"/>
              <a:gd name="connsiteY2" fmla="*/ 177869 h 337579"/>
              <a:gd name="connsiteX3" fmla="*/ 981808 w 1905000"/>
              <a:gd name="connsiteY3" fmla="*/ 103885 h 337579"/>
              <a:gd name="connsiteX4" fmla="*/ 1581150 w 1905000"/>
              <a:gd name="connsiteY4" fmla="*/ 49392 h 337579"/>
              <a:gd name="connsiteX5" fmla="*/ 1905000 w 1905000"/>
              <a:gd name="connsiteY5" fmla="*/ 0 h 337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5000" h="337579">
                <a:moveTo>
                  <a:pt x="0" y="337579"/>
                </a:moveTo>
                <a:lnTo>
                  <a:pt x="338998" y="76484"/>
                </a:lnTo>
                <a:lnTo>
                  <a:pt x="638907" y="177869"/>
                </a:lnTo>
                <a:lnTo>
                  <a:pt x="981808" y="103885"/>
                </a:lnTo>
                <a:lnTo>
                  <a:pt x="1581150" y="49392"/>
                </a:lnTo>
                <a:lnTo>
                  <a:pt x="1905000" y="0"/>
                </a:lnTo>
              </a:path>
            </a:pathLst>
          </a:cu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6" name="자유형 365"/>
          <p:cNvSpPr/>
          <p:nvPr/>
        </p:nvSpPr>
        <p:spPr>
          <a:xfrm>
            <a:off x="3845607" y="5162551"/>
            <a:ext cx="1021668" cy="452036"/>
          </a:xfrm>
          <a:custGeom>
            <a:avLst/>
            <a:gdLst>
              <a:gd name="connsiteX0" fmla="*/ 0 w 1162050"/>
              <a:gd name="connsiteY0" fmla="*/ 590550 h 590550"/>
              <a:gd name="connsiteX1" fmla="*/ 400050 w 1162050"/>
              <a:gd name="connsiteY1" fmla="*/ 561975 h 590550"/>
              <a:gd name="connsiteX2" fmla="*/ 781050 w 1162050"/>
              <a:gd name="connsiteY2" fmla="*/ 304800 h 590550"/>
              <a:gd name="connsiteX3" fmla="*/ 1162050 w 1162050"/>
              <a:gd name="connsiteY3" fmla="*/ 0 h 590550"/>
              <a:gd name="connsiteX0" fmla="*/ 0 w 1162050"/>
              <a:gd name="connsiteY0" fmla="*/ 849816 h 849816"/>
              <a:gd name="connsiteX1" fmla="*/ 400050 w 1162050"/>
              <a:gd name="connsiteY1" fmla="*/ 561975 h 849816"/>
              <a:gd name="connsiteX2" fmla="*/ 781050 w 1162050"/>
              <a:gd name="connsiteY2" fmla="*/ 304800 h 849816"/>
              <a:gd name="connsiteX3" fmla="*/ 1162050 w 1162050"/>
              <a:gd name="connsiteY3" fmla="*/ 0 h 84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050" h="849816">
                <a:moveTo>
                  <a:pt x="0" y="849816"/>
                </a:moveTo>
                <a:lnTo>
                  <a:pt x="400050" y="561975"/>
                </a:lnTo>
                <a:lnTo>
                  <a:pt x="781050" y="304800"/>
                </a:lnTo>
                <a:lnTo>
                  <a:pt x="1162050" y="0"/>
                </a:lnTo>
              </a:path>
            </a:pathLst>
          </a:custGeom>
          <a:noFill/>
          <a:ln>
            <a:solidFill>
              <a:srgbClr val="76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2" name="TextBox 381"/>
          <p:cNvSpPr txBox="1"/>
          <p:nvPr/>
        </p:nvSpPr>
        <p:spPr>
          <a:xfrm>
            <a:off x="1027476" y="525886"/>
            <a:ext cx="830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45</a:t>
            </a:r>
            <a:r>
              <a:rPr lang="ko-KR" altLang="en-US" sz="2400" b="1" spc="-165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년 도금 기술의 집약체</a:t>
            </a:r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, </a:t>
            </a:r>
            <a:r>
              <a:rPr lang="ko-KR" altLang="en-US" sz="2400" b="1" spc="-165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실린더 사업 발전을 통한  글로벌 경쟁력 강화</a:t>
            </a:r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!</a:t>
            </a:r>
            <a:endParaRPr lang="ko-KR" altLang="en-US" sz="24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383" name="TextBox 382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회사개요 및 생산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/</a:t>
            </a:r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판매 현황</a:t>
            </a:r>
          </a:p>
        </p:txBody>
      </p:sp>
      <p:cxnSp>
        <p:nvCxnSpPr>
          <p:cNvPr id="384" name="직선 연결선 383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5" name="TextBox 384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Ⅱ.</a:t>
            </a:r>
            <a:endParaRPr lang="en-US" altLang="ko-KR" sz="4850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  <a:ea typeface="+mj-ea"/>
            </a:endParaRPr>
          </a:p>
        </p:txBody>
      </p:sp>
      <p:sp>
        <p:nvSpPr>
          <p:cNvPr id="3" name="양쪽 모서리가 둥근 사각형 2"/>
          <p:cNvSpPr/>
          <p:nvPr/>
        </p:nvSpPr>
        <p:spPr>
          <a:xfrm>
            <a:off x="5475708" y="4728138"/>
            <a:ext cx="4740593" cy="1557655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453" name="Freeform 13"/>
          <p:cNvSpPr>
            <a:spLocks noEditPoints="1"/>
          </p:cNvSpPr>
          <p:nvPr/>
        </p:nvSpPr>
        <p:spPr bwMode="auto">
          <a:xfrm>
            <a:off x="8636000" y="6315109"/>
            <a:ext cx="350838" cy="765175"/>
          </a:xfrm>
          <a:custGeom>
            <a:avLst/>
            <a:gdLst>
              <a:gd name="T0" fmla="*/ 106 w 106"/>
              <a:gd name="T1" fmla="*/ 257 h 257"/>
              <a:gd name="T2" fmla="*/ 0 w 106"/>
              <a:gd name="T3" fmla="*/ 238 h 257"/>
              <a:gd name="T4" fmla="*/ 31 w 106"/>
              <a:gd name="T5" fmla="*/ 24 h 257"/>
              <a:gd name="T6" fmla="*/ 52 w 106"/>
              <a:gd name="T7" fmla="*/ 14 h 257"/>
              <a:gd name="T8" fmla="*/ 57 w 106"/>
              <a:gd name="T9" fmla="*/ 13 h 257"/>
              <a:gd name="T10" fmla="*/ 55 w 106"/>
              <a:gd name="T11" fmla="*/ 11 h 257"/>
              <a:gd name="T12" fmla="*/ 43 w 106"/>
              <a:gd name="T13" fmla="*/ 8 h 257"/>
              <a:gd name="T14" fmla="*/ 43 w 106"/>
              <a:gd name="T15" fmla="*/ 5 h 257"/>
              <a:gd name="T16" fmla="*/ 48 w 106"/>
              <a:gd name="T17" fmla="*/ 6 h 257"/>
              <a:gd name="T18" fmla="*/ 55 w 106"/>
              <a:gd name="T19" fmla="*/ 8 h 257"/>
              <a:gd name="T20" fmla="*/ 46 w 106"/>
              <a:gd name="T21" fmla="*/ 8 h 257"/>
              <a:gd name="T22" fmla="*/ 53 w 106"/>
              <a:gd name="T23" fmla="*/ 10 h 257"/>
              <a:gd name="T24" fmla="*/ 60 w 106"/>
              <a:gd name="T25" fmla="*/ 14 h 257"/>
              <a:gd name="T26" fmla="*/ 60 w 106"/>
              <a:gd name="T27" fmla="*/ 16 h 257"/>
              <a:gd name="T28" fmla="*/ 52 w 106"/>
              <a:gd name="T29" fmla="*/ 14 h 257"/>
              <a:gd name="T30" fmla="*/ 68 w 106"/>
              <a:gd name="T31" fmla="*/ 21 h 257"/>
              <a:gd name="T32" fmla="*/ 31 w 106"/>
              <a:gd name="T33" fmla="*/ 21 h 257"/>
              <a:gd name="T34" fmla="*/ 15 w 106"/>
              <a:gd name="T35" fmla="*/ 10 h 257"/>
              <a:gd name="T36" fmla="*/ 0 w 106"/>
              <a:gd name="T37" fmla="*/ 0 h 257"/>
              <a:gd name="T38" fmla="*/ 37 w 106"/>
              <a:gd name="T39" fmla="*/ 0 h 257"/>
              <a:gd name="T40" fmla="*/ 74 w 106"/>
              <a:gd name="T41" fmla="*/ 0 h 257"/>
              <a:gd name="T42" fmla="*/ 90 w 106"/>
              <a:gd name="T43" fmla="*/ 10 h 257"/>
              <a:gd name="T44" fmla="*/ 106 w 106"/>
              <a:gd name="T45" fmla="*/ 21 h 257"/>
              <a:gd name="T46" fmla="*/ 31 w 106"/>
              <a:gd name="T47" fmla="*/ 20 h 257"/>
              <a:gd name="T48" fmla="*/ 102 w 106"/>
              <a:gd name="T49" fmla="*/ 20 h 257"/>
              <a:gd name="T50" fmla="*/ 74 w 106"/>
              <a:gd name="T51" fmla="*/ 1 h 257"/>
              <a:gd name="T52" fmla="*/ 3 w 106"/>
              <a:gd name="T53" fmla="*/ 1 h 257"/>
              <a:gd name="T54" fmla="*/ 31 w 106"/>
              <a:gd name="T55" fmla="*/ 20 h 257"/>
              <a:gd name="T56" fmla="*/ 65 w 106"/>
              <a:gd name="T57" fmla="*/ 18 h 257"/>
              <a:gd name="T58" fmla="*/ 19 w 106"/>
              <a:gd name="T59" fmla="*/ 10 h 257"/>
              <a:gd name="T60" fmla="*/ 40 w 106"/>
              <a:gd name="T61" fmla="*/ 2 h 257"/>
              <a:gd name="T62" fmla="*/ 87 w 106"/>
              <a:gd name="T63" fmla="*/ 10 h 257"/>
              <a:gd name="T64" fmla="*/ 63 w 106"/>
              <a:gd name="T65" fmla="*/ 17 h 257"/>
              <a:gd name="T66" fmla="*/ 39 w 106"/>
              <a:gd name="T67" fmla="*/ 10 h 257"/>
              <a:gd name="T68" fmla="*/ 42 w 106"/>
              <a:gd name="T69" fmla="*/ 3 h 257"/>
              <a:gd name="T70" fmla="*/ 66 w 106"/>
              <a:gd name="T71" fmla="*/ 10 h 257"/>
              <a:gd name="T72" fmla="*/ 63 w 106"/>
              <a:gd name="T73" fmla="*/ 17 h 257"/>
              <a:gd name="T74" fmla="*/ 77 w 106"/>
              <a:gd name="T75" fmla="*/ 5 h 257"/>
              <a:gd name="T76" fmla="*/ 68 w 106"/>
              <a:gd name="T77" fmla="*/ 3 h 257"/>
              <a:gd name="T78" fmla="*/ 77 w 106"/>
              <a:gd name="T79" fmla="*/ 5 h 257"/>
              <a:gd name="T80" fmla="*/ 13 w 106"/>
              <a:gd name="T81" fmla="*/ 5 h 257"/>
              <a:gd name="T82" fmla="*/ 15 w 106"/>
              <a:gd name="T83" fmla="*/ 3 h 257"/>
              <a:gd name="T84" fmla="*/ 10 w 106"/>
              <a:gd name="T85" fmla="*/ 3 h 257"/>
              <a:gd name="T86" fmla="*/ 13 w 106"/>
              <a:gd name="T87" fmla="*/ 5 h 257"/>
              <a:gd name="T88" fmla="*/ 28 w 106"/>
              <a:gd name="T89" fmla="*/ 15 h 257"/>
              <a:gd name="T90" fmla="*/ 37 w 106"/>
              <a:gd name="T91" fmla="*/ 18 h 257"/>
              <a:gd name="T92" fmla="*/ 28 w 106"/>
              <a:gd name="T93" fmla="*/ 15 h 257"/>
              <a:gd name="T94" fmla="*/ 92 w 106"/>
              <a:gd name="T95" fmla="*/ 15 h 257"/>
              <a:gd name="T96" fmla="*/ 91 w 106"/>
              <a:gd name="T97" fmla="*/ 18 h 257"/>
              <a:gd name="T98" fmla="*/ 96 w 106"/>
              <a:gd name="T99" fmla="*/ 18 h 257"/>
              <a:gd name="T100" fmla="*/ 92 w 106"/>
              <a:gd name="T101" fmla="*/ 15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6" h="257">
                <a:moveTo>
                  <a:pt x="106" y="24"/>
                </a:moveTo>
                <a:cubicBezTo>
                  <a:pt x="106" y="257"/>
                  <a:pt x="106" y="257"/>
                  <a:pt x="106" y="257"/>
                </a:cubicBezTo>
                <a:cubicBezTo>
                  <a:pt x="80" y="257"/>
                  <a:pt x="54" y="257"/>
                  <a:pt x="28" y="257"/>
                </a:cubicBezTo>
                <a:cubicBezTo>
                  <a:pt x="19" y="251"/>
                  <a:pt x="9" y="245"/>
                  <a:pt x="0" y="238"/>
                </a:cubicBezTo>
                <a:cubicBezTo>
                  <a:pt x="0" y="3"/>
                  <a:pt x="0" y="3"/>
                  <a:pt x="0" y="3"/>
                </a:cubicBezTo>
                <a:cubicBezTo>
                  <a:pt x="10" y="10"/>
                  <a:pt x="20" y="17"/>
                  <a:pt x="31" y="24"/>
                </a:cubicBezTo>
                <a:cubicBezTo>
                  <a:pt x="56" y="24"/>
                  <a:pt x="81" y="24"/>
                  <a:pt x="106" y="24"/>
                </a:cubicBezTo>
                <a:close/>
                <a:moveTo>
                  <a:pt x="52" y="14"/>
                </a:moveTo>
                <a:cubicBezTo>
                  <a:pt x="52" y="13"/>
                  <a:pt x="51" y="13"/>
                  <a:pt x="51" y="13"/>
                </a:cubicBezTo>
                <a:cubicBezTo>
                  <a:pt x="53" y="13"/>
                  <a:pt x="55" y="13"/>
                  <a:pt x="57" y="13"/>
                </a:cubicBezTo>
                <a:cubicBezTo>
                  <a:pt x="59" y="13"/>
                  <a:pt x="60" y="13"/>
                  <a:pt x="59" y="12"/>
                </a:cubicBezTo>
                <a:cubicBezTo>
                  <a:pt x="58" y="11"/>
                  <a:pt x="56" y="11"/>
                  <a:pt x="55" y="11"/>
                </a:cubicBezTo>
                <a:cubicBezTo>
                  <a:pt x="54" y="11"/>
                  <a:pt x="53" y="11"/>
                  <a:pt x="52" y="11"/>
                </a:cubicBezTo>
                <a:cubicBezTo>
                  <a:pt x="49" y="11"/>
                  <a:pt x="46" y="10"/>
                  <a:pt x="43" y="8"/>
                </a:cubicBezTo>
                <a:cubicBezTo>
                  <a:pt x="41" y="7"/>
                  <a:pt x="42" y="6"/>
                  <a:pt x="45" y="6"/>
                </a:cubicBezTo>
                <a:cubicBezTo>
                  <a:pt x="45" y="6"/>
                  <a:pt x="44" y="5"/>
                  <a:pt x="43" y="5"/>
                </a:cubicBezTo>
                <a:cubicBezTo>
                  <a:pt x="44" y="5"/>
                  <a:pt x="45" y="5"/>
                  <a:pt x="46" y="5"/>
                </a:cubicBezTo>
                <a:cubicBezTo>
                  <a:pt x="47" y="5"/>
                  <a:pt x="47" y="6"/>
                  <a:pt x="48" y="6"/>
                </a:cubicBezTo>
                <a:cubicBezTo>
                  <a:pt x="50" y="6"/>
                  <a:pt x="51" y="6"/>
                  <a:pt x="53" y="7"/>
                </a:cubicBezTo>
                <a:cubicBezTo>
                  <a:pt x="54" y="7"/>
                  <a:pt x="54" y="7"/>
                  <a:pt x="55" y="8"/>
                </a:cubicBezTo>
                <a:cubicBezTo>
                  <a:pt x="52" y="7"/>
                  <a:pt x="50" y="7"/>
                  <a:pt x="49" y="7"/>
                </a:cubicBezTo>
                <a:cubicBezTo>
                  <a:pt x="46" y="7"/>
                  <a:pt x="45" y="8"/>
                  <a:pt x="46" y="8"/>
                </a:cubicBezTo>
                <a:cubicBezTo>
                  <a:pt x="47" y="9"/>
                  <a:pt x="49" y="10"/>
                  <a:pt x="50" y="10"/>
                </a:cubicBezTo>
                <a:cubicBezTo>
                  <a:pt x="51" y="10"/>
                  <a:pt x="52" y="10"/>
                  <a:pt x="53" y="10"/>
                </a:cubicBezTo>
                <a:cubicBezTo>
                  <a:pt x="56" y="10"/>
                  <a:pt x="59" y="10"/>
                  <a:pt x="62" y="12"/>
                </a:cubicBezTo>
                <a:cubicBezTo>
                  <a:pt x="64" y="13"/>
                  <a:pt x="63" y="14"/>
                  <a:pt x="60" y="14"/>
                </a:cubicBezTo>
                <a:cubicBezTo>
                  <a:pt x="61" y="15"/>
                  <a:pt x="62" y="15"/>
                  <a:pt x="63" y="16"/>
                </a:cubicBezTo>
                <a:cubicBezTo>
                  <a:pt x="62" y="16"/>
                  <a:pt x="61" y="16"/>
                  <a:pt x="60" y="16"/>
                </a:cubicBezTo>
                <a:cubicBezTo>
                  <a:pt x="59" y="15"/>
                  <a:pt x="58" y="15"/>
                  <a:pt x="58" y="14"/>
                </a:cubicBezTo>
                <a:cubicBezTo>
                  <a:pt x="56" y="14"/>
                  <a:pt x="54" y="14"/>
                  <a:pt x="52" y="14"/>
                </a:cubicBezTo>
                <a:close/>
                <a:moveTo>
                  <a:pt x="105" y="21"/>
                </a:moveTo>
                <a:cubicBezTo>
                  <a:pt x="92" y="21"/>
                  <a:pt x="80" y="21"/>
                  <a:pt x="68" y="21"/>
                </a:cubicBezTo>
                <a:cubicBezTo>
                  <a:pt x="56" y="21"/>
                  <a:pt x="44" y="21"/>
                  <a:pt x="32" y="21"/>
                </a:cubicBezTo>
                <a:cubicBezTo>
                  <a:pt x="32" y="21"/>
                  <a:pt x="31" y="21"/>
                  <a:pt x="31" y="21"/>
                </a:cubicBezTo>
                <a:cubicBezTo>
                  <a:pt x="31" y="20"/>
                  <a:pt x="31" y="20"/>
                  <a:pt x="30" y="20"/>
                </a:cubicBezTo>
                <a:cubicBezTo>
                  <a:pt x="25" y="17"/>
                  <a:pt x="20" y="14"/>
                  <a:pt x="15" y="10"/>
                </a:cubicBezTo>
                <a:cubicBezTo>
                  <a:pt x="10" y="7"/>
                  <a:pt x="5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1" y="0"/>
                </a:cubicBezTo>
                <a:cubicBezTo>
                  <a:pt x="13" y="0"/>
                  <a:pt x="25" y="0"/>
                  <a:pt x="37" y="0"/>
                </a:cubicBezTo>
                <a:cubicBezTo>
                  <a:pt x="49" y="0"/>
                  <a:pt x="61" y="0"/>
                  <a:pt x="73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80" y="4"/>
                  <a:pt x="85" y="7"/>
                  <a:pt x="90" y="10"/>
                </a:cubicBezTo>
                <a:cubicBezTo>
                  <a:pt x="95" y="14"/>
                  <a:pt x="100" y="17"/>
                  <a:pt x="105" y="20"/>
                </a:cubicBezTo>
                <a:cubicBezTo>
                  <a:pt x="105" y="20"/>
                  <a:pt x="105" y="20"/>
                  <a:pt x="106" y="21"/>
                </a:cubicBezTo>
                <a:cubicBezTo>
                  <a:pt x="105" y="21"/>
                  <a:pt x="105" y="21"/>
                  <a:pt x="105" y="21"/>
                </a:cubicBezTo>
                <a:close/>
                <a:moveTo>
                  <a:pt x="31" y="20"/>
                </a:moveTo>
                <a:cubicBezTo>
                  <a:pt x="43" y="20"/>
                  <a:pt x="55" y="20"/>
                  <a:pt x="67" y="20"/>
                </a:cubicBezTo>
                <a:cubicBezTo>
                  <a:pt x="79" y="20"/>
                  <a:pt x="90" y="20"/>
                  <a:pt x="102" y="20"/>
                </a:cubicBezTo>
                <a:cubicBezTo>
                  <a:pt x="98" y="16"/>
                  <a:pt x="93" y="13"/>
                  <a:pt x="88" y="10"/>
                </a:cubicBezTo>
                <a:cubicBezTo>
                  <a:pt x="83" y="7"/>
                  <a:pt x="79" y="4"/>
                  <a:pt x="74" y="1"/>
                </a:cubicBezTo>
                <a:cubicBezTo>
                  <a:pt x="62" y="1"/>
                  <a:pt x="50" y="1"/>
                  <a:pt x="38" y="1"/>
                </a:cubicBezTo>
                <a:cubicBezTo>
                  <a:pt x="27" y="1"/>
                  <a:pt x="15" y="1"/>
                  <a:pt x="3" y="1"/>
                </a:cubicBezTo>
                <a:cubicBezTo>
                  <a:pt x="8" y="4"/>
                  <a:pt x="12" y="7"/>
                  <a:pt x="17" y="10"/>
                </a:cubicBezTo>
                <a:cubicBezTo>
                  <a:pt x="22" y="13"/>
                  <a:pt x="27" y="16"/>
                  <a:pt x="31" y="20"/>
                </a:cubicBezTo>
                <a:close/>
                <a:moveTo>
                  <a:pt x="99" y="18"/>
                </a:moveTo>
                <a:cubicBezTo>
                  <a:pt x="88" y="18"/>
                  <a:pt x="76" y="18"/>
                  <a:pt x="65" y="18"/>
                </a:cubicBezTo>
                <a:cubicBezTo>
                  <a:pt x="54" y="18"/>
                  <a:pt x="43" y="18"/>
                  <a:pt x="31" y="18"/>
                </a:cubicBezTo>
                <a:cubicBezTo>
                  <a:pt x="27" y="16"/>
                  <a:pt x="23" y="13"/>
                  <a:pt x="19" y="10"/>
                </a:cubicBezTo>
                <a:cubicBezTo>
                  <a:pt x="15" y="7"/>
                  <a:pt x="10" y="5"/>
                  <a:pt x="6" y="2"/>
                </a:cubicBezTo>
                <a:cubicBezTo>
                  <a:pt x="18" y="2"/>
                  <a:pt x="29" y="2"/>
                  <a:pt x="40" y="2"/>
                </a:cubicBezTo>
                <a:cubicBezTo>
                  <a:pt x="51" y="2"/>
                  <a:pt x="63" y="2"/>
                  <a:pt x="74" y="2"/>
                </a:cubicBezTo>
                <a:cubicBezTo>
                  <a:pt x="78" y="5"/>
                  <a:pt x="82" y="7"/>
                  <a:pt x="87" y="10"/>
                </a:cubicBezTo>
                <a:cubicBezTo>
                  <a:pt x="91" y="13"/>
                  <a:pt x="95" y="16"/>
                  <a:pt x="99" y="18"/>
                </a:cubicBezTo>
                <a:close/>
                <a:moveTo>
                  <a:pt x="63" y="17"/>
                </a:moveTo>
                <a:cubicBezTo>
                  <a:pt x="59" y="17"/>
                  <a:pt x="55" y="16"/>
                  <a:pt x="50" y="15"/>
                </a:cubicBezTo>
                <a:cubicBezTo>
                  <a:pt x="46" y="14"/>
                  <a:pt x="42" y="12"/>
                  <a:pt x="39" y="10"/>
                </a:cubicBezTo>
                <a:cubicBezTo>
                  <a:pt x="36" y="8"/>
                  <a:pt x="35" y="7"/>
                  <a:pt x="36" y="5"/>
                </a:cubicBezTo>
                <a:cubicBezTo>
                  <a:pt x="36" y="4"/>
                  <a:pt x="39" y="3"/>
                  <a:pt x="42" y="3"/>
                </a:cubicBezTo>
                <a:cubicBezTo>
                  <a:pt x="46" y="3"/>
                  <a:pt x="51" y="4"/>
                  <a:pt x="55" y="5"/>
                </a:cubicBezTo>
                <a:cubicBezTo>
                  <a:pt x="59" y="7"/>
                  <a:pt x="63" y="8"/>
                  <a:pt x="66" y="10"/>
                </a:cubicBezTo>
                <a:cubicBezTo>
                  <a:pt x="69" y="12"/>
                  <a:pt x="70" y="14"/>
                  <a:pt x="69" y="15"/>
                </a:cubicBezTo>
                <a:cubicBezTo>
                  <a:pt x="69" y="16"/>
                  <a:pt x="67" y="17"/>
                  <a:pt x="63" y="17"/>
                </a:cubicBezTo>
                <a:close/>
                <a:moveTo>
                  <a:pt x="77" y="5"/>
                </a:moveTo>
                <a:cubicBezTo>
                  <a:pt x="77" y="5"/>
                  <a:pt x="77" y="5"/>
                  <a:pt x="77" y="5"/>
                </a:cubicBezTo>
                <a:cubicBezTo>
                  <a:pt x="74" y="5"/>
                  <a:pt x="71" y="4"/>
                  <a:pt x="68" y="3"/>
                </a:cubicBezTo>
                <a:cubicBezTo>
                  <a:pt x="68" y="3"/>
                  <a:pt x="68" y="3"/>
                  <a:pt x="68" y="3"/>
                </a:cubicBezTo>
                <a:cubicBezTo>
                  <a:pt x="70" y="3"/>
                  <a:pt x="72" y="3"/>
                  <a:pt x="73" y="3"/>
                </a:cubicBezTo>
                <a:cubicBezTo>
                  <a:pt x="75" y="4"/>
                  <a:pt x="76" y="5"/>
                  <a:pt x="77" y="5"/>
                </a:cubicBezTo>
                <a:cubicBezTo>
                  <a:pt x="77" y="5"/>
                  <a:pt x="77" y="5"/>
                  <a:pt x="77" y="5"/>
                </a:cubicBezTo>
                <a:close/>
                <a:moveTo>
                  <a:pt x="13" y="5"/>
                </a:moveTo>
                <a:cubicBezTo>
                  <a:pt x="13" y="5"/>
                  <a:pt x="13" y="5"/>
                  <a:pt x="13" y="5"/>
                </a:cubicBezTo>
                <a:cubicBezTo>
                  <a:pt x="14" y="5"/>
                  <a:pt x="14" y="4"/>
                  <a:pt x="15" y="3"/>
                </a:cubicBezTo>
                <a:cubicBezTo>
                  <a:pt x="15" y="3"/>
                  <a:pt x="15" y="3"/>
                  <a:pt x="14" y="3"/>
                </a:cubicBezTo>
                <a:cubicBezTo>
                  <a:pt x="13" y="3"/>
                  <a:pt x="11" y="3"/>
                  <a:pt x="10" y="3"/>
                </a:cubicBezTo>
                <a:cubicBezTo>
                  <a:pt x="11" y="4"/>
                  <a:pt x="12" y="5"/>
                  <a:pt x="13" y="5"/>
                </a:cubicBezTo>
                <a:cubicBezTo>
                  <a:pt x="13" y="5"/>
                  <a:pt x="13" y="5"/>
                  <a:pt x="13" y="5"/>
                </a:cubicBezTo>
                <a:close/>
                <a:moveTo>
                  <a:pt x="28" y="15"/>
                </a:moveTo>
                <a:cubicBezTo>
                  <a:pt x="28" y="15"/>
                  <a:pt x="28" y="15"/>
                  <a:pt x="28" y="15"/>
                </a:cubicBezTo>
                <a:cubicBezTo>
                  <a:pt x="31" y="16"/>
                  <a:pt x="34" y="17"/>
                  <a:pt x="37" y="18"/>
                </a:cubicBezTo>
                <a:cubicBezTo>
                  <a:pt x="37" y="18"/>
                  <a:pt x="37" y="18"/>
                  <a:pt x="37" y="18"/>
                </a:cubicBezTo>
                <a:cubicBezTo>
                  <a:pt x="35" y="18"/>
                  <a:pt x="34" y="18"/>
                  <a:pt x="32" y="18"/>
                </a:cubicBezTo>
                <a:cubicBezTo>
                  <a:pt x="31" y="17"/>
                  <a:pt x="29" y="16"/>
                  <a:pt x="28" y="15"/>
                </a:cubicBezTo>
                <a:cubicBezTo>
                  <a:pt x="28" y="15"/>
                  <a:pt x="28" y="15"/>
                  <a:pt x="28" y="15"/>
                </a:cubicBezTo>
                <a:close/>
                <a:moveTo>
                  <a:pt x="92" y="15"/>
                </a:moveTo>
                <a:cubicBezTo>
                  <a:pt x="92" y="15"/>
                  <a:pt x="92" y="15"/>
                  <a:pt x="92" y="15"/>
                </a:cubicBezTo>
                <a:cubicBezTo>
                  <a:pt x="91" y="16"/>
                  <a:pt x="91" y="17"/>
                  <a:pt x="91" y="18"/>
                </a:cubicBezTo>
                <a:cubicBezTo>
                  <a:pt x="91" y="18"/>
                  <a:pt x="91" y="18"/>
                  <a:pt x="91" y="18"/>
                </a:cubicBezTo>
                <a:cubicBezTo>
                  <a:pt x="92" y="18"/>
                  <a:pt x="94" y="18"/>
                  <a:pt x="96" y="18"/>
                </a:cubicBezTo>
                <a:cubicBezTo>
                  <a:pt x="94" y="17"/>
                  <a:pt x="93" y="16"/>
                  <a:pt x="92" y="15"/>
                </a:cubicBezTo>
                <a:cubicBezTo>
                  <a:pt x="92" y="15"/>
                  <a:pt x="92" y="15"/>
                  <a:pt x="92" y="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56" name="Freeform 17"/>
          <p:cNvSpPr>
            <a:spLocks noEditPoints="1"/>
          </p:cNvSpPr>
          <p:nvPr/>
        </p:nvSpPr>
        <p:spPr bwMode="auto">
          <a:xfrm>
            <a:off x="9140825" y="6061109"/>
            <a:ext cx="352425" cy="1019175"/>
          </a:xfrm>
          <a:custGeom>
            <a:avLst/>
            <a:gdLst>
              <a:gd name="T0" fmla="*/ 106 w 106"/>
              <a:gd name="T1" fmla="*/ 324 h 324"/>
              <a:gd name="T2" fmla="*/ 0 w 106"/>
              <a:gd name="T3" fmla="*/ 305 h 324"/>
              <a:gd name="T4" fmla="*/ 31 w 106"/>
              <a:gd name="T5" fmla="*/ 24 h 324"/>
              <a:gd name="T6" fmla="*/ 53 w 106"/>
              <a:gd name="T7" fmla="*/ 14 h 324"/>
              <a:gd name="T8" fmla="*/ 57 w 106"/>
              <a:gd name="T9" fmla="*/ 14 h 324"/>
              <a:gd name="T10" fmla="*/ 55 w 106"/>
              <a:gd name="T11" fmla="*/ 11 h 324"/>
              <a:gd name="T12" fmla="*/ 44 w 106"/>
              <a:gd name="T13" fmla="*/ 9 h 324"/>
              <a:gd name="T14" fmla="*/ 44 w 106"/>
              <a:gd name="T15" fmla="*/ 5 h 324"/>
              <a:gd name="T16" fmla="*/ 49 w 106"/>
              <a:gd name="T17" fmla="*/ 7 h 324"/>
              <a:gd name="T18" fmla="*/ 55 w 106"/>
              <a:gd name="T19" fmla="*/ 8 h 324"/>
              <a:gd name="T20" fmla="*/ 47 w 106"/>
              <a:gd name="T21" fmla="*/ 9 h 324"/>
              <a:gd name="T22" fmla="*/ 53 w 106"/>
              <a:gd name="T23" fmla="*/ 10 h 324"/>
              <a:gd name="T24" fmla="*/ 61 w 106"/>
              <a:gd name="T25" fmla="*/ 15 h 324"/>
              <a:gd name="T26" fmla="*/ 60 w 106"/>
              <a:gd name="T27" fmla="*/ 16 h 324"/>
              <a:gd name="T28" fmla="*/ 53 w 106"/>
              <a:gd name="T29" fmla="*/ 14 h 324"/>
              <a:gd name="T30" fmla="*/ 69 w 106"/>
              <a:gd name="T31" fmla="*/ 21 h 324"/>
              <a:gd name="T32" fmla="*/ 32 w 106"/>
              <a:gd name="T33" fmla="*/ 21 h 324"/>
              <a:gd name="T34" fmla="*/ 16 w 106"/>
              <a:gd name="T35" fmla="*/ 11 h 324"/>
              <a:gd name="T36" fmla="*/ 0 w 106"/>
              <a:gd name="T37" fmla="*/ 0 h 324"/>
              <a:gd name="T38" fmla="*/ 38 w 106"/>
              <a:gd name="T39" fmla="*/ 0 h 324"/>
              <a:gd name="T40" fmla="*/ 75 w 106"/>
              <a:gd name="T41" fmla="*/ 0 h 324"/>
              <a:gd name="T42" fmla="*/ 91 w 106"/>
              <a:gd name="T43" fmla="*/ 11 h 324"/>
              <a:gd name="T44" fmla="*/ 106 w 106"/>
              <a:gd name="T45" fmla="*/ 21 h 324"/>
              <a:gd name="T46" fmla="*/ 32 w 106"/>
              <a:gd name="T47" fmla="*/ 20 h 324"/>
              <a:gd name="T48" fmla="*/ 103 w 106"/>
              <a:gd name="T49" fmla="*/ 20 h 324"/>
              <a:gd name="T50" fmla="*/ 74 w 106"/>
              <a:gd name="T51" fmla="*/ 1 h 324"/>
              <a:gd name="T52" fmla="*/ 4 w 106"/>
              <a:gd name="T53" fmla="*/ 1 h 324"/>
              <a:gd name="T54" fmla="*/ 32 w 106"/>
              <a:gd name="T55" fmla="*/ 20 h 324"/>
              <a:gd name="T56" fmla="*/ 66 w 106"/>
              <a:gd name="T57" fmla="*/ 19 h 324"/>
              <a:gd name="T58" fmla="*/ 19 w 106"/>
              <a:gd name="T59" fmla="*/ 11 h 324"/>
              <a:gd name="T60" fmla="*/ 41 w 106"/>
              <a:gd name="T61" fmla="*/ 2 h 324"/>
              <a:gd name="T62" fmla="*/ 87 w 106"/>
              <a:gd name="T63" fmla="*/ 11 h 324"/>
              <a:gd name="T64" fmla="*/ 64 w 106"/>
              <a:gd name="T65" fmla="*/ 18 h 324"/>
              <a:gd name="T66" fmla="*/ 40 w 106"/>
              <a:gd name="T67" fmla="*/ 11 h 324"/>
              <a:gd name="T68" fmla="*/ 43 w 106"/>
              <a:gd name="T69" fmla="*/ 4 h 324"/>
              <a:gd name="T70" fmla="*/ 67 w 106"/>
              <a:gd name="T71" fmla="*/ 11 h 324"/>
              <a:gd name="T72" fmla="*/ 64 w 106"/>
              <a:gd name="T73" fmla="*/ 18 h 324"/>
              <a:gd name="T74" fmla="*/ 78 w 106"/>
              <a:gd name="T75" fmla="*/ 6 h 324"/>
              <a:gd name="T76" fmla="*/ 69 w 106"/>
              <a:gd name="T77" fmla="*/ 3 h 324"/>
              <a:gd name="T78" fmla="*/ 78 w 106"/>
              <a:gd name="T79" fmla="*/ 6 h 324"/>
              <a:gd name="T80" fmla="*/ 14 w 106"/>
              <a:gd name="T81" fmla="*/ 6 h 324"/>
              <a:gd name="T82" fmla="*/ 15 w 106"/>
              <a:gd name="T83" fmla="*/ 3 h 324"/>
              <a:gd name="T84" fmla="*/ 10 w 106"/>
              <a:gd name="T85" fmla="*/ 3 h 324"/>
              <a:gd name="T86" fmla="*/ 14 w 106"/>
              <a:gd name="T87" fmla="*/ 6 h 324"/>
              <a:gd name="T88" fmla="*/ 29 w 106"/>
              <a:gd name="T89" fmla="*/ 16 h 324"/>
              <a:gd name="T90" fmla="*/ 37 w 106"/>
              <a:gd name="T91" fmla="*/ 18 h 324"/>
              <a:gd name="T92" fmla="*/ 29 w 106"/>
              <a:gd name="T93" fmla="*/ 16 h 324"/>
              <a:gd name="T94" fmla="*/ 92 w 106"/>
              <a:gd name="T95" fmla="*/ 16 h 324"/>
              <a:gd name="T96" fmla="*/ 91 w 106"/>
              <a:gd name="T97" fmla="*/ 18 h 324"/>
              <a:gd name="T98" fmla="*/ 96 w 106"/>
              <a:gd name="T99" fmla="*/ 18 h 324"/>
              <a:gd name="T100" fmla="*/ 92 w 106"/>
              <a:gd name="T101" fmla="*/ 16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6" h="324">
                <a:moveTo>
                  <a:pt x="106" y="24"/>
                </a:moveTo>
                <a:cubicBezTo>
                  <a:pt x="106" y="324"/>
                  <a:pt x="106" y="324"/>
                  <a:pt x="106" y="324"/>
                </a:cubicBezTo>
                <a:cubicBezTo>
                  <a:pt x="80" y="324"/>
                  <a:pt x="55" y="324"/>
                  <a:pt x="29" y="324"/>
                </a:cubicBezTo>
                <a:cubicBezTo>
                  <a:pt x="19" y="318"/>
                  <a:pt x="10" y="312"/>
                  <a:pt x="0" y="305"/>
                </a:cubicBezTo>
                <a:cubicBezTo>
                  <a:pt x="0" y="4"/>
                  <a:pt x="0" y="4"/>
                  <a:pt x="0" y="4"/>
                </a:cubicBezTo>
                <a:cubicBezTo>
                  <a:pt x="11" y="11"/>
                  <a:pt x="21" y="17"/>
                  <a:pt x="31" y="24"/>
                </a:cubicBezTo>
                <a:cubicBezTo>
                  <a:pt x="56" y="24"/>
                  <a:pt x="81" y="24"/>
                  <a:pt x="106" y="24"/>
                </a:cubicBezTo>
                <a:close/>
                <a:moveTo>
                  <a:pt x="53" y="14"/>
                </a:moveTo>
                <a:cubicBezTo>
                  <a:pt x="52" y="14"/>
                  <a:pt x="52" y="14"/>
                  <a:pt x="51" y="13"/>
                </a:cubicBezTo>
                <a:cubicBezTo>
                  <a:pt x="53" y="14"/>
                  <a:pt x="56" y="14"/>
                  <a:pt x="57" y="14"/>
                </a:cubicBezTo>
                <a:cubicBezTo>
                  <a:pt x="60" y="14"/>
                  <a:pt x="61" y="13"/>
                  <a:pt x="60" y="12"/>
                </a:cubicBezTo>
                <a:cubicBezTo>
                  <a:pt x="58" y="12"/>
                  <a:pt x="57" y="11"/>
                  <a:pt x="55" y="11"/>
                </a:cubicBezTo>
                <a:cubicBezTo>
                  <a:pt x="55" y="11"/>
                  <a:pt x="54" y="11"/>
                  <a:pt x="53" y="11"/>
                </a:cubicBezTo>
                <a:cubicBezTo>
                  <a:pt x="49" y="11"/>
                  <a:pt x="46" y="11"/>
                  <a:pt x="44" y="9"/>
                </a:cubicBezTo>
                <a:cubicBezTo>
                  <a:pt x="42" y="8"/>
                  <a:pt x="43" y="7"/>
                  <a:pt x="46" y="7"/>
                </a:cubicBezTo>
                <a:cubicBezTo>
                  <a:pt x="45" y="6"/>
                  <a:pt x="44" y="6"/>
                  <a:pt x="44" y="5"/>
                </a:cubicBezTo>
                <a:cubicBezTo>
                  <a:pt x="45" y="5"/>
                  <a:pt x="46" y="5"/>
                  <a:pt x="46" y="5"/>
                </a:cubicBezTo>
                <a:cubicBezTo>
                  <a:pt x="47" y="6"/>
                  <a:pt x="48" y="6"/>
                  <a:pt x="49" y="7"/>
                </a:cubicBezTo>
                <a:cubicBezTo>
                  <a:pt x="50" y="7"/>
                  <a:pt x="52" y="7"/>
                  <a:pt x="53" y="7"/>
                </a:cubicBezTo>
                <a:cubicBezTo>
                  <a:pt x="54" y="8"/>
                  <a:pt x="55" y="8"/>
                  <a:pt x="55" y="8"/>
                </a:cubicBezTo>
                <a:cubicBezTo>
                  <a:pt x="53" y="8"/>
                  <a:pt x="51" y="8"/>
                  <a:pt x="49" y="8"/>
                </a:cubicBezTo>
                <a:cubicBezTo>
                  <a:pt x="46" y="8"/>
                  <a:pt x="45" y="8"/>
                  <a:pt x="47" y="9"/>
                </a:cubicBezTo>
                <a:cubicBezTo>
                  <a:pt x="48" y="10"/>
                  <a:pt x="49" y="10"/>
                  <a:pt x="51" y="10"/>
                </a:cubicBezTo>
                <a:cubicBezTo>
                  <a:pt x="52" y="10"/>
                  <a:pt x="53" y="10"/>
                  <a:pt x="53" y="10"/>
                </a:cubicBezTo>
                <a:cubicBezTo>
                  <a:pt x="57" y="10"/>
                  <a:pt x="60" y="11"/>
                  <a:pt x="62" y="12"/>
                </a:cubicBezTo>
                <a:cubicBezTo>
                  <a:pt x="64" y="14"/>
                  <a:pt x="64" y="15"/>
                  <a:pt x="61" y="15"/>
                </a:cubicBezTo>
                <a:cubicBezTo>
                  <a:pt x="62" y="15"/>
                  <a:pt x="62" y="16"/>
                  <a:pt x="63" y="16"/>
                </a:cubicBezTo>
                <a:cubicBezTo>
                  <a:pt x="62" y="16"/>
                  <a:pt x="61" y="16"/>
                  <a:pt x="60" y="16"/>
                </a:cubicBezTo>
                <a:cubicBezTo>
                  <a:pt x="60" y="16"/>
                  <a:pt x="59" y="15"/>
                  <a:pt x="58" y="15"/>
                </a:cubicBezTo>
                <a:cubicBezTo>
                  <a:pt x="56" y="15"/>
                  <a:pt x="55" y="15"/>
                  <a:pt x="53" y="14"/>
                </a:cubicBezTo>
                <a:close/>
                <a:moveTo>
                  <a:pt x="105" y="21"/>
                </a:moveTo>
                <a:cubicBezTo>
                  <a:pt x="93" y="21"/>
                  <a:pt x="81" y="21"/>
                  <a:pt x="69" y="21"/>
                </a:cubicBezTo>
                <a:cubicBezTo>
                  <a:pt x="57" y="21"/>
                  <a:pt x="45" y="21"/>
                  <a:pt x="32" y="21"/>
                </a:cubicBezTo>
                <a:cubicBezTo>
                  <a:pt x="32" y="21"/>
                  <a:pt x="32" y="21"/>
                  <a:pt x="32" y="21"/>
                </a:cubicBezTo>
                <a:cubicBezTo>
                  <a:pt x="31" y="21"/>
                  <a:pt x="31" y="21"/>
                  <a:pt x="31" y="21"/>
                </a:cubicBezTo>
                <a:cubicBezTo>
                  <a:pt x="26" y="17"/>
                  <a:pt x="21" y="14"/>
                  <a:pt x="16" y="11"/>
                </a:cubicBezTo>
                <a:cubicBezTo>
                  <a:pt x="11" y="7"/>
                  <a:pt x="6" y="4"/>
                  <a:pt x="1" y="1"/>
                </a:cubicBezTo>
                <a:cubicBezTo>
                  <a:pt x="1" y="1"/>
                  <a:pt x="1" y="1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3" y="0"/>
                  <a:pt x="26" y="0"/>
                  <a:pt x="38" y="0"/>
                </a:cubicBezTo>
                <a:cubicBezTo>
                  <a:pt x="50" y="0"/>
                  <a:pt x="62" y="0"/>
                  <a:pt x="74" y="0"/>
                </a:cubicBezTo>
                <a:cubicBezTo>
                  <a:pt x="74" y="0"/>
                  <a:pt x="75" y="0"/>
                  <a:pt x="75" y="0"/>
                </a:cubicBezTo>
                <a:cubicBezTo>
                  <a:pt x="75" y="1"/>
                  <a:pt x="75" y="1"/>
                  <a:pt x="76" y="1"/>
                </a:cubicBezTo>
                <a:cubicBezTo>
                  <a:pt x="81" y="4"/>
                  <a:pt x="86" y="7"/>
                  <a:pt x="91" y="11"/>
                </a:cubicBezTo>
                <a:cubicBezTo>
                  <a:pt x="96" y="14"/>
                  <a:pt x="100" y="17"/>
                  <a:pt x="105" y="21"/>
                </a:cubicBezTo>
                <a:cubicBezTo>
                  <a:pt x="106" y="21"/>
                  <a:pt x="106" y="21"/>
                  <a:pt x="106" y="21"/>
                </a:cubicBezTo>
                <a:cubicBezTo>
                  <a:pt x="106" y="21"/>
                  <a:pt x="106" y="21"/>
                  <a:pt x="105" y="21"/>
                </a:cubicBezTo>
                <a:close/>
                <a:moveTo>
                  <a:pt x="32" y="20"/>
                </a:moveTo>
                <a:cubicBezTo>
                  <a:pt x="44" y="20"/>
                  <a:pt x="56" y="20"/>
                  <a:pt x="67" y="20"/>
                </a:cubicBezTo>
                <a:cubicBezTo>
                  <a:pt x="79" y="20"/>
                  <a:pt x="91" y="20"/>
                  <a:pt x="103" y="20"/>
                </a:cubicBezTo>
                <a:cubicBezTo>
                  <a:pt x="98" y="17"/>
                  <a:pt x="93" y="14"/>
                  <a:pt x="89" y="11"/>
                </a:cubicBezTo>
                <a:cubicBezTo>
                  <a:pt x="84" y="8"/>
                  <a:pt x="79" y="4"/>
                  <a:pt x="74" y="1"/>
                </a:cubicBezTo>
                <a:cubicBezTo>
                  <a:pt x="63" y="1"/>
                  <a:pt x="51" y="1"/>
                  <a:pt x="39" y="1"/>
                </a:cubicBezTo>
                <a:cubicBezTo>
                  <a:pt x="27" y="1"/>
                  <a:pt x="15" y="1"/>
                  <a:pt x="4" y="1"/>
                </a:cubicBezTo>
                <a:cubicBezTo>
                  <a:pt x="8" y="4"/>
                  <a:pt x="13" y="8"/>
                  <a:pt x="18" y="11"/>
                </a:cubicBezTo>
                <a:cubicBezTo>
                  <a:pt x="23" y="14"/>
                  <a:pt x="27" y="17"/>
                  <a:pt x="32" y="20"/>
                </a:cubicBezTo>
                <a:close/>
                <a:moveTo>
                  <a:pt x="100" y="19"/>
                </a:moveTo>
                <a:cubicBezTo>
                  <a:pt x="88" y="19"/>
                  <a:pt x="77" y="19"/>
                  <a:pt x="66" y="19"/>
                </a:cubicBezTo>
                <a:cubicBezTo>
                  <a:pt x="54" y="19"/>
                  <a:pt x="43" y="19"/>
                  <a:pt x="32" y="19"/>
                </a:cubicBezTo>
                <a:cubicBezTo>
                  <a:pt x="28" y="16"/>
                  <a:pt x="24" y="14"/>
                  <a:pt x="19" y="11"/>
                </a:cubicBezTo>
                <a:cubicBezTo>
                  <a:pt x="15" y="8"/>
                  <a:pt x="11" y="5"/>
                  <a:pt x="7" y="2"/>
                </a:cubicBezTo>
                <a:cubicBezTo>
                  <a:pt x="18" y="2"/>
                  <a:pt x="29" y="2"/>
                  <a:pt x="41" y="2"/>
                </a:cubicBezTo>
                <a:cubicBezTo>
                  <a:pt x="52" y="2"/>
                  <a:pt x="63" y="3"/>
                  <a:pt x="75" y="3"/>
                </a:cubicBezTo>
                <a:cubicBezTo>
                  <a:pt x="79" y="5"/>
                  <a:pt x="83" y="8"/>
                  <a:pt x="87" y="11"/>
                </a:cubicBezTo>
                <a:cubicBezTo>
                  <a:pt x="91" y="14"/>
                  <a:pt x="95" y="16"/>
                  <a:pt x="100" y="19"/>
                </a:cubicBezTo>
                <a:close/>
                <a:moveTo>
                  <a:pt x="64" y="18"/>
                </a:moveTo>
                <a:cubicBezTo>
                  <a:pt x="60" y="18"/>
                  <a:pt x="55" y="17"/>
                  <a:pt x="51" y="16"/>
                </a:cubicBezTo>
                <a:cubicBezTo>
                  <a:pt x="47" y="14"/>
                  <a:pt x="43" y="13"/>
                  <a:pt x="40" y="11"/>
                </a:cubicBezTo>
                <a:cubicBezTo>
                  <a:pt x="37" y="9"/>
                  <a:pt x="36" y="7"/>
                  <a:pt x="36" y="6"/>
                </a:cubicBezTo>
                <a:cubicBezTo>
                  <a:pt x="37" y="5"/>
                  <a:pt x="39" y="4"/>
                  <a:pt x="43" y="4"/>
                </a:cubicBezTo>
                <a:cubicBezTo>
                  <a:pt x="47" y="4"/>
                  <a:pt x="51" y="5"/>
                  <a:pt x="56" y="6"/>
                </a:cubicBezTo>
                <a:cubicBezTo>
                  <a:pt x="60" y="7"/>
                  <a:pt x="64" y="9"/>
                  <a:pt x="67" y="11"/>
                </a:cubicBezTo>
                <a:cubicBezTo>
                  <a:pt x="70" y="13"/>
                  <a:pt x="71" y="14"/>
                  <a:pt x="70" y="16"/>
                </a:cubicBezTo>
                <a:cubicBezTo>
                  <a:pt x="69" y="17"/>
                  <a:pt x="67" y="18"/>
                  <a:pt x="64" y="18"/>
                </a:cubicBezTo>
                <a:close/>
                <a:moveTo>
                  <a:pt x="78" y="6"/>
                </a:moveTo>
                <a:cubicBezTo>
                  <a:pt x="78" y="6"/>
                  <a:pt x="78" y="6"/>
                  <a:pt x="78" y="6"/>
                </a:cubicBezTo>
                <a:cubicBezTo>
                  <a:pt x="75" y="5"/>
                  <a:pt x="72" y="4"/>
                  <a:pt x="69" y="3"/>
                </a:cubicBezTo>
                <a:cubicBezTo>
                  <a:pt x="69" y="3"/>
                  <a:pt x="69" y="3"/>
                  <a:pt x="69" y="3"/>
                </a:cubicBezTo>
                <a:cubicBezTo>
                  <a:pt x="71" y="3"/>
                  <a:pt x="72" y="3"/>
                  <a:pt x="74" y="3"/>
                </a:cubicBezTo>
                <a:cubicBezTo>
                  <a:pt x="75" y="4"/>
                  <a:pt x="77" y="5"/>
                  <a:pt x="78" y="6"/>
                </a:cubicBezTo>
                <a:cubicBezTo>
                  <a:pt x="78" y="6"/>
                  <a:pt x="78" y="6"/>
                  <a:pt x="78" y="6"/>
                </a:cubicBezTo>
                <a:close/>
                <a:moveTo>
                  <a:pt x="14" y="6"/>
                </a:moveTo>
                <a:cubicBezTo>
                  <a:pt x="14" y="6"/>
                  <a:pt x="14" y="6"/>
                  <a:pt x="14" y="6"/>
                </a:cubicBezTo>
                <a:cubicBezTo>
                  <a:pt x="14" y="5"/>
                  <a:pt x="15" y="4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3" y="3"/>
                  <a:pt x="12" y="3"/>
                  <a:pt x="10" y="3"/>
                </a:cubicBezTo>
                <a:cubicBezTo>
                  <a:pt x="11" y="4"/>
                  <a:pt x="13" y="5"/>
                  <a:pt x="14" y="6"/>
                </a:cubicBezTo>
                <a:cubicBezTo>
                  <a:pt x="14" y="6"/>
                  <a:pt x="14" y="6"/>
                  <a:pt x="14" y="6"/>
                </a:cubicBezTo>
                <a:close/>
                <a:moveTo>
                  <a:pt x="29" y="16"/>
                </a:moveTo>
                <a:cubicBezTo>
                  <a:pt x="29" y="16"/>
                  <a:pt x="29" y="16"/>
                  <a:pt x="29" y="16"/>
                </a:cubicBezTo>
                <a:cubicBezTo>
                  <a:pt x="32" y="16"/>
                  <a:pt x="35" y="17"/>
                  <a:pt x="38" y="18"/>
                </a:cubicBezTo>
                <a:cubicBezTo>
                  <a:pt x="38" y="18"/>
                  <a:pt x="38" y="18"/>
                  <a:pt x="37" y="18"/>
                </a:cubicBezTo>
                <a:cubicBezTo>
                  <a:pt x="36" y="18"/>
                  <a:pt x="34" y="18"/>
                  <a:pt x="33" y="18"/>
                </a:cubicBezTo>
                <a:cubicBezTo>
                  <a:pt x="31" y="17"/>
                  <a:pt x="30" y="16"/>
                  <a:pt x="29" y="16"/>
                </a:cubicBezTo>
                <a:cubicBezTo>
                  <a:pt x="29" y="16"/>
                  <a:pt x="29" y="16"/>
                  <a:pt x="29" y="16"/>
                </a:cubicBezTo>
                <a:close/>
                <a:moveTo>
                  <a:pt x="92" y="16"/>
                </a:moveTo>
                <a:cubicBezTo>
                  <a:pt x="92" y="16"/>
                  <a:pt x="92" y="16"/>
                  <a:pt x="92" y="16"/>
                </a:cubicBezTo>
                <a:cubicBezTo>
                  <a:pt x="92" y="16"/>
                  <a:pt x="92" y="17"/>
                  <a:pt x="91" y="18"/>
                </a:cubicBezTo>
                <a:cubicBezTo>
                  <a:pt x="91" y="18"/>
                  <a:pt x="91" y="18"/>
                  <a:pt x="91" y="18"/>
                </a:cubicBezTo>
                <a:cubicBezTo>
                  <a:pt x="93" y="18"/>
                  <a:pt x="95" y="18"/>
                  <a:pt x="96" y="18"/>
                </a:cubicBezTo>
                <a:cubicBezTo>
                  <a:pt x="95" y="17"/>
                  <a:pt x="94" y="16"/>
                  <a:pt x="92" y="16"/>
                </a:cubicBezTo>
                <a:cubicBezTo>
                  <a:pt x="92" y="16"/>
                  <a:pt x="92" y="16"/>
                  <a:pt x="92" y="1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57" name="Freeform 17"/>
          <p:cNvSpPr>
            <a:spLocks noEditPoints="1"/>
          </p:cNvSpPr>
          <p:nvPr/>
        </p:nvSpPr>
        <p:spPr bwMode="auto">
          <a:xfrm>
            <a:off x="9666386" y="5956334"/>
            <a:ext cx="372964" cy="1123950"/>
          </a:xfrm>
          <a:custGeom>
            <a:avLst/>
            <a:gdLst>
              <a:gd name="T0" fmla="*/ 106 w 106"/>
              <a:gd name="T1" fmla="*/ 324 h 324"/>
              <a:gd name="T2" fmla="*/ 0 w 106"/>
              <a:gd name="T3" fmla="*/ 305 h 324"/>
              <a:gd name="T4" fmla="*/ 31 w 106"/>
              <a:gd name="T5" fmla="*/ 24 h 324"/>
              <a:gd name="T6" fmla="*/ 53 w 106"/>
              <a:gd name="T7" fmla="*/ 14 h 324"/>
              <a:gd name="T8" fmla="*/ 57 w 106"/>
              <a:gd name="T9" fmla="*/ 14 h 324"/>
              <a:gd name="T10" fmla="*/ 55 w 106"/>
              <a:gd name="T11" fmla="*/ 11 h 324"/>
              <a:gd name="T12" fmla="*/ 44 w 106"/>
              <a:gd name="T13" fmla="*/ 9 h 324"/>
              <a:gd name="T14" fmla="*/ 44 w 106"/>
              <a:gd name="T15" fmla="*/ 5 h 324"/>
              <a:gd name="T16" fmla="*/ 49 w 106"/>
              <a:gd name="T17" fmla="*/ 7 h 324"/>
              <a:gd name="T18" fmla="*/ 55 w 106"/>
              <a:gd name="T19" fmla="*/ 8 h 324"/>
              <a:gd name="T20" fmla="*/ 47 w 106"/>
              <a:gd name="T21" fmla="*/ 9 h 324"/>
              <a:gd name="T22" fmla="*/ 53 w 106"/>
              <a:gd name="T23" fmla="*/ 10 h 324"/>
              <a:gd name="T24" fmla="*/ 61 w 106"/>
              <a:gd name="T25" fmla="*/ 15 h 324"/>
              <a:gd name="T26" fmla="*/ 60 w 106"/>
              <a:gd name="T27" fmla="*/ 16 h 324"/>
              <a:gd name="T28" fmla="*/ 53 w 106"/>
              <a:gd name="T29" fmla="*/ 14 h 324"/>
              <a:gd name="T30" fmla="*/ 69 w 106"/>
              <a:gd name="T31" fmla="*/ 21 h 324"/>
              <a:gd name="T32" fmla="*/ 32 w 106"/>
              <a:gd name="T33" fmla="*/ 21 h 324"/>
              <a:gd name="T34" fmla="*/ 16 w 106"/>
              <a:gd name="T35" fmla="*/ 11 h 324"/>
              <a:gd name="T36" fmla="*/ 0 w 106"/>
              <a:gd name="T37" fmla="*/ 0 h 324"/>
              <a:gd name="T38" fmla="*/ 38 w 106"/>
              <a:gd name="T39" fmla="*/ 0 h 324"/>
              <a:gd name="T40" fmla="*/ 75 w 106"/>
              <a:gd name="T41" fmla="*/ 0 h 324"/>
              <a:gd name="T42" fmla="*/ 91 w 106"/>
              <a:gd name="T43" fmla="*/ 11 h 324"/>
              <a:gd name="T44" fmla="*/ 106 w 106"/>
              <a:gd name="T45" fmla="*/ 21 h 324"/>
              <a:gd name="T46" fmla="*/ 32 w 106"/>
              <a:gd name="T47" fmla="*/ 20 h 324"/>
              <a:gd name="T48" fmla="*/ 103 w 106"/>
              <a:gd name="T49" fmla="*/ 20 h 324"/>
              <a:gd name="T50" fmla="*/ 74 w 106"/>
              <a:gd name="T51" fmla="*/ 1 h 324"/>
              <a:gd name="T52" fmla="*/ 4 w 106"/>
              <a:gd name="T53" fmla="*/ 1 h 324"/>
              <a:gd name="T54" fmla="*/ 32 w 106"/>
              <a:gd name="T55" fmla="*/ 20 h 324"/>
              <a:gd name="T56" fmla="*/ 66 w 106"/>
              <a:gd name="T57" fmla="*/ 19 h 324"/>
              <a:gd name="T58" fmla="*/ 19 w 106"/>
              <a:gd name="T59" fmla="*/ 11 h 324"/>
              <a:gd name="T60" fmla="*/ 41 w 106"/>
              <a:gd name="T61" fmla="*/ 2 h 324"/>
              <a:gd name="T62" fmla="*/ 87 w 106"/>
              <a:gd name="T63" fmla="*/ 11 h 324"/>
              <a:gd name="T64" fmla="*/ 64 w 106"/>
              <a:gd name="T65" fmla="*/ 18 h 324"/>
              <a:gd name="T66" fmla="*/ 40 w 106"/>
              <a:gd name="T67" fmla="*/ 11 h 324"/>
              <a:gd name="T68" fmla="*/ 43 w 106"/>
              <a:gd name="T69" fmla="*/ 4 h 324"/>
              <a:gd name="T70" fmla="*/ 67 w 106"/>
              <a:gd name="T71" fmla="*/ 11 h 324"/>
              <a:gd name="T72" fmla="*/ 64 w 106"/>
              <a:gd name="T73" fmla="*/ 18 h 324"/>
              <a:gd name="T74" fmla="*/ 78 w 106"/>
              <a:gd name="T75" fmla="*/ 6 h 324"/>
              <a:gd name="T76" fmla="*/ 69 w 106"/>
              <a:gd name="T77" fmla="*/ 3 h 324"/>
              <a:gd name="T78" fmla="*/ 78 w 106"/>
              <a:gd name="T79" fmla="*/ 6 h 324"/>
              <a:gd name="T80" fmla="*/ 14 w 106"/>
              <a:gd name="T81" fmla="*/ 6 h 324"/>
              <a:gd name="T82" fmla="*/ 15 w 106"/>
              <a:gd name="T83" fmla="*/ 3 h 324"/>
              <a:gd name="T84" fmla="*/ 10 w 106"/>
              <a:gd name="T85" fmla="*/ 3 h 324"/>
              <a:gd name="T86" fmla="*/ 14 w 106"/>
              <a:gd name="T87" fmla="*/ 6 h 324"/>
              <a:gd name="T88" fmla="*/ 29 w 106"/>
              <a:gd name="T89" fmla="*/ 16 h 324"/>
              <a:gd name="T90" fmla="*/ 37 w 106"/>
              <a:gd name="T91" fmla="*/ 18 h 324"/>
              <a:gd name="T92" fmla="*/ 29 w 106"/>
              <a:gd name="T93" fmla="*/ 16 h 324"/>
              <a:gd name="T94" fmla="*/ 92 w 106"/>
              <a:gd name="T95" fmla="*/ 16 h 324"/>
              <a:gd name="T96" fmla="*/ 91 w 106"/>
              <a:gd name="T97" fmla="*/ 18 h 324"/>
              <a:gd name="T98" fmla="*/ 96 w 106"/>
              <a:gd name="T99" fmla="*/ 18 h 324"/>
              <a:gd name="T100" fmla="*/ 92 w 106"/>
              <a:gd name="T101" fmla="*/ 16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6" h="324">
                <a:moveTo>
                  <a:pt x="106" y="24"/>
                </a:moveTo>
                <a:cubicBezTo>
                  <a:pt x="106" y="324"/>
                  <a:pt x="106" y="324"/>
                  <a:pt x="106" y="324"/>
                </a:cubicBezTo>
                <a:cubicBezTo>
                  <a:pt x="80" y="324"/>
                  <a:pt x="55" y="324"/>
                  <a:pt x="29" y="324"/>
                </a:cubicBezTo>
                <a:cubicBezTo>
                  <a:pt x="19" y="318"/>
                  <a:pt x="10" y="312"/>
                  <a:pt x="0" y="305"/>
                </a:cubicBezTo>
                <a:cubicBezTo>
                  <a:pt x="0" y="4"/>
                  <a:pt x="0" y="4"/>
                  <a:pt x="0" y="4"/>
                </a:cubicBezTo>
                <a:cubicBezTo>
                  <a:pt x="11" y="11"/>
                  <a:pt x="21" y="17"/>
                  <a:pt x="31" y="24"/>
                </a:cubicBezTo>
                <a:cubicBezTo>
                  <a:pt x="56" y="24"/>
                  <a:pt x="81" y="24"/>
                  <a:pt x="106" y="24"/>
                </a:cubicBezTo>
                <a:close/>
                <a:moveTo>
                  <a:pt x="53" y="14"/>
                </a:moveTo>
                <a:cubicBezTo>
                  <a:pt x="52" y="14"/>
                  <a:pt x="52" y="14"/>
                  <a:pt x="51" y="13"/>
                </a:cubicBezTo>
                <a:cubicBezTo>
                  <a:pt x="53" y="14"/>
                  <a:pt x="56" y="14"/>
                  <a:pt x="57" y="14"/>
                </a:cubicBezTo>
                <a:cubicBezTo>
                  <a:pt x="60" y="14"/>
                  <a:pt x="61" y="13"/>
                  <a:pt x="60" y="12"/>
                </a:cubicBezTo>
                <a:cubicBezTo>
                  <a:pt x="58" y="12"/>
                  <a:pt x="57" y="11"/>
                  <a:pt x="55" y="11"/>
                </a:cubicBezTo>
                <a:cubicBezTo>
                  <a:pt x="55" y="11"/>
                  <a:pt x="54" y="11"/>
                  <a:pt x="53" y="11"/>
                </a:cubicBezTo>
                <a:cubicBezTo>
                  <a:pt x="49" y="11"/>
                  <a:pt x="46" y="11"/>
                  <a:pt x="44" y="9"/>
                </a:cubicBezTo>
                <a:cubicBezTo>
                  <a:pt x="42" y="8"/>
                  <a:pt x="43" y="7"/>
                  <a:pt x="46" y="7"/>
                </a:cubicBezTo>
                <a:cubicBezTo>
                  <a:pt x="45" y="6"/>
                  <a:pt x="44" y="6"/>
                  <a:pt x="44" y="5"/>
                </a:cubicBezTo>
                <a:cubicBezTo>
                  <a:pt x="45" y="5"/>
                  <a:pt x="46" y="5"/>
                  <a:pt x="46" y="5"/>
                </a:cubicBezTo>
                <a:cubicBezTo>
                  <a:pt x="47" y="6"/>
                  <a:pt x="48" y="6"/>
                  <a:pt x="49" y="7"/>
                </a:cubicBezTo>
                <a:cubicBezTo>
                  <a:pt x="50" y="7"/>
                  <a:pt x="52" y="7"/>
                  <a:pt x="53" y="7"/>
                </a:cubicBezTo>
                <a:cubicBezTo>
                  <a:pt x="54" y="8"/>
                  <a:pt x="55" y="8"/>
                  <a:pt x="55" y="8"/>
                </a:cubicBezTo>
                <a:cubicBezTo>
                  <a:pt x="53" y="8"/>
                  <a:pt x="51" y="8"/>
                  <a:pt x="49" y="8"/>
                </a:cubicBezTo>
                <a:cubicBezTo>
                  <a:pt x="46" y="8"/>
                  <a:pt x="45" y="8"/>
                  <a:pt x="47" y="9"/>
                </a:cubicBezTo>
                <a:cubicBezTo>
                  <a:pt x="48" y="10"/>
                  <a:pt x="49" y="10"/>
                  <a:pt x="51" y="10"/>
                </a:cubicBezTo>
                <a:cubicBezTo>
                  <a:pt x="52" y="10"/>
                  <a:pt x="53" y="10"/>
                  <a:pt x="53" y="10"/>
                </a:cubicBezTo>
                <a:cubicBezTo>
                  <a:pt x="57" y="10"/>
                  <a:pt x="60" y="11"/>
                  <a:pt x="62" y="12"/>
                </a:cubicBezTo>
                <a:cubicBezTo>
                  <a:pt x="64" y="14"/>
                  <a:pt x="64" y="15"/>
                  <a:pt x="61" y="15"/>
                </a:cubicBezTo>
                <a:cubicBezTo>
                  <a:pt x="62" y="15"/>
                  <a:pt x="62" y="16"/>
                  <a:pt x="63" y="16"/>
                </a:cubicBezTo>
                <a:cubicBezTo>
                  <a:pt x="62" y="16"/>
                  <a:pt x="61" y="16"/>
                  <a:pt x="60" y="16"/>
                </a:cubicBezTo>
                <a:cubicBezTo>
                  <a:pt x="60" y="16"/>
                  <a:pt x="59" y="15"/>
                  <a:pt x="58" y="15"/>
                </a:cubicBezTo>
                <a:cubicBezTo>
                  <a:pt x="56" y="15"/>
                  <a:pt x="55" y="15"/>
                  <a:pt x="53" y="14"/>
                </a:cubicBezTo>
                <a:close/>
                <a:moveTo>
                  <a:pt x="105" y="21"/>
                </a:moveTo>
                <a:cubicBezTo>
                  <a:pt x="93" y="21"/>
                  <a:pt x="81" y="21"/>
                  <a:pt x="69" y="21"/>
                </a:cubicBezTo>
                <a:cubicBezTo>
                  <a:pt x="57" y="21"/>
                  <a:pt x="45" y="21"/>
                  <a:pt x="32" y="21"/>
                </a:cubicBezTo>
                <a:cubicBezTo>
                  <a:pt x="32" y="21"/>
                  <a:pt x="32" y="21"/>
                  <a:pt x="32" y="21"/>
                </a:cubicBezTo>
                <a:cubicBezTo>
                  <a:pt x="31" y="21"/>
                  <a:pt x="31" y="21"/>
                  <a:pt x="31" y="21"/>
                </a:cubicBezTo>
                <a:cubicBezTo>
                  <a:pt x="26" y="17"/>
                  <a:pt x="21" y="14"/>
                  <a:pt x="16" y="11"/>
                </a:cubicBezTo>
                <a:cubicBezTo>
                  <a:pt x="11" y="7"/>
                  <a:pt x="6" y="4"/>
                  <a:pt x="1" y="1"/>
                </a:cubicBezTo>
                <a:cubicBezTo>
                  <a:pt x="1" y="1"/>
                  <a:pt x="1" y="1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3" y="0"/>
                  <a:pt x="26" y="0"/>
                  <a:pt x="38" y="0"/>
                </a:cubicBezTo>
                <a:cubicBezTo>
                  <a:pt x="50" y="0"/>
                  <a:pt x="62" y="0"/>
                  <a:pt x="74" y="0"/>
                </a:cubicBezTo>
                <a:cubicBezTo>
                  <a:pt x="74" y="0"/>
                  <a:pt x="75" y="0"/>
                  <a:pt x="75" y="0"/>
                </a:cubicBezTo>
                <a:cubicBezTo>
                  <a:pt x="75" y="1"/>
                  <a:pt x="75" y="1"/>
                  <a:pt x="76" y="1"/>
                </a:cubicBezTo>
                <a:cubicBezTo>
                  <a:pt x="81" y="4"/>
                  <a:pt x="86" y="7"/>
                  <a:pt x="91" y="11"/>
                </a:cubicBezTo>
                <a:cubicBezTo>
                  <a:pt x="96" y="14"/>
                  <a:pt x="100" y="17"/>
                  <a:pt x="105" y="21"/>
                </a:cubicBezTo>
                <a:cubicBezTo>
                  <a:pt x="106" y="21"/>
                  <a:pt x="106" y="21"/>
                  <a:pt x="106" y="21"/>
                </a:cubicBezTo>
                <a:cubicBezTo>
                  <a:pt x="106" y="21"/>
                  <a:pt x="106" y="21"/>
                  <a:pt x="105" y="21"/>
                </a:cubicBezTo>
                <a:close/>
                <a:moveTo>
                  <a:pt x="32" y="20"/>
                </a:moveTo>
                <a:cubicBezTo>
                  <a:pt x="44" y="20"/>
                  <a:pt x="56" y="20"/>
                  <a:pt x="67" y="20"/>
                </a:cubicBezTo>
                <a:cubicBezTo>
                  <a:pt x="79" y="20"/>
                  <a:pt x="91" y="20"/>
                  <a:pt x="103" y="20"/>
                </a:cubicBezTo>
                <a:cubicBezTo>
                  <a:pt x="98" y="17"/>
                  <a:pt x="93" y="14"/>
                  <a:pt x="89" y="11"/>
                </a:cubicBezTo>
                <a:cubicBezTo>
                  <a:pt x="84" y="8"/>
                  <a:pt x="79" y="4"/>
                  <a:pt x="74" y="1"/>
                </a:cubicBezTo>
                <a:cubicBezTo>
                  <a:pt x="63" y="1"/>
                  <a:pt x="51" y="1"/>
                  <a:pt x="39" y="1"/>
                </a:cubicBezTo>
                <a:cubicBezTo>
                  <a:pt x="27" y="1"/>
                  <a:pt x="15" y="1"/>
                  <a:pt x="4" y="1"/>
                </a:cubicBezTo>
                <a:cubicBezTo>
                  <a:pt x="8" y="4"/>
                  <a:pt x="13" y="8"/>
                  <a:pt x="18" y="11"/>
                </a:cubicBezTo>
                <a:cubicBezTo>
                  <a:pt x="23" y="14"/>
                  <a:pt x="27" y="17"/>
                  <a:pt x="32" y="20"/>
                </a:cubicBezTo>
                <a:close/>
                <a:moveTo>
                  <a:pt x="100" y="19"/>
                </a:moveTo>
                <a:cubicBezTo>
                  <a:pt x="88" y="19"/>
                  <a:pt x="77" y="19"/>
                  <a:pt x="66" y="19"/>
                </a:cubicBezTo>
                <a:cubicBezTo>
                  <a:pt x="54" y="19"/>
                  <a:pt x="43" y="19"/>
                  <a:pt x="32" y="19"/>
                </a:cubicBezTo>
                <a:cubicBezTo>
                  <a:pt x="28" y="16"/>
                  <a:pt x="24" y="14"/>
                  <a:pt x="19" y="11"/>
                </a:cubicBezTo>
                <a:cubicBezTo>
                  <a:pt x="15" y="8"/>
                  <a:pt x="11" y="5"/>
                  <a:pt x="7" y="2"/>
                </a:cubicBezTo>
                <a:cubicBezTo>
                  <a:pt x="18" y="2"/>
                  <a:pt x="29" y="2"/>
                  <a:pt x="41" y="2"/>
                </a:cubicBezTo>
                <a:cubicBezTo>
                  <a:pt x="52" y="2"/>
                  <a:pt x="63" y="3"/>
                  <a:pt x="75" y="3"/>
                </a:cubicBezTo>
                <a:cubicBezTo>
                  <a:pt x="79" y="5"/>
                  <a:pt x="83" y="8"/>
                  <a:pt x="87" y="11"/>
                </a:cubicBezTo>
                <a:cubicBezTo>
                  <a:pt x="91" y="14"/>
                  <a:pt x="95" y="16"/>
                  <a:pt x="100" y="19"/>
                </a:cubicBezTo>
                <a:close/>
                <a:moveTo>
                  <a:pt x="64" y="18"/>
                </a:moveTo>
                <a:cubicBezTo>
                  <a:pt x="60" y="18"/>
                  <a:pt x="55" y="17"/>
                  <a:pt x="51" y="16"/>
                </a:cubicBezTo>
                <a:cubicBezTo>
                  <a:pt x="47" y="14"/>
                  <a:pt x="43" y="13"/>
                  <a:pt x="40" y="11"/>
                </a:cubicBezTo>
                <a:cubicBezTo>
                  <a:pt x="37" y="9"/>
                  <a:pt x="36" y="7"/>
                  <a:pt x="36" y="6"/>
                </a:cubicBezTo>
                <a:cubicBezTo>
                  <a:pt x="37" y="5"/>
                  <a:pt x="39" y="4"/>
                  <a:pt x="43" y="4"/>
                </a:cubicBezTo>
                <a:cubicBezTo>
                  <a:pt x="47" y="4"/>
                  <a:pt x="51" y="5"/>
                  <a:pt x="56" y="6"/>
                </a:cubicBezTo>
                <a:cubicBezTo>
                  <a:pt x="60" y="7"/>
                  <a:pt x="64" y="9"/>
                  <a:pt x="67" y="11"/>
                </a:cubicBezTo>
                <a:cubicBezTo>
                  <a:pt x="70" y="13"/>
                  <a:pt x="71" y="14"/>
                  <a:pt x="70" y="16"/>
                </a:cubicBezTo>
                <a:cubicBezTo>
                  <a:pt x="69" y="17"/>
                  <a:pt x="67" y="18"/>
                  <a:pt x="64" y="18"/>
                </a:cubicBezTo>
                <a:close/>
                <a:moveTo>
                  <a:pt x="78" y="6"/>
                </a:moveTo>
                <a:cubicBezTo>
                  <a:pt x="78" y="6"/>
                  <a:pt x="78" y="6"/>
                  <a:pt x="78" y="6"/>
                </a:cubicBezTo>
                <a:cubicBezTo>
                  <a:pt x="75" y="5"/>
                  <a:pt x="72" y="4"/>
                  <a:pt x="69" y="3"/>
                </a:cubicBezTo>
                <a:cubicBezTo>
                  <a:pt x="69" y="3"/>
                  <a:pt x="69" y="3"/>
                  <a:pt x="69" y="3"/>
                </a:cubicBezTo>
                <a:cubicBezTo>
                  <a:pt x="71" y="3"/>
                  <a:pt x="72" y="3"/>
                  <a:pt x="74" y="3"/>
                </a:cubicBezTo>
                <a:cubicBezTo>
                  <a:pt x="75" y="4"/>
                  <a:pt x="77" y="5"/>
                  <a:pt x="78" y="6"/>
                </a:cubicBezTo>
                <a:cubicBezTo>
                  <a:pt x="78" y="6"/>
                  <a:pt x="78" y="6"/>
                  <a:pt x="78" y="6"/>
                </a:cubicBezTo>
                <a:close/>
                <a:moveTo>
                  <a:pt x="14" y="6"/>
                </a:moveTo>
                <a:cubicBezTo>
                  <a:pt x="14" y="6"/>
                  <a:pt x="14" y="6"/>
                  <a:pt x="14" y="6"/>
                </a:cubicBezTo>
                <a:cubicBezTo>
                  <a:pt x="14" y="5"/>
                  <a:pt x="15" y="4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3" y="3"/>
                  <a:pt x="12" y="3"/>
                  <a:pt x="10" y="3"/>
                </a:cubicBezTo>
                <a:cubicBezTo>
                  <a:pt x="11" y="4"/>
                  <a:pt x="13" y="5"/>
                  <a:pt x="14" y="6"/>
                </a:cubicBezTo>
                <a:cubicBezTo>
                  <a:pt x="14" y="6"/>
                  <a:pt x="14" y="6"/>
                  <a:pt x="14" y="6"/>
                </a:cubicBezTo>
                <a:close/>
                <a:moveTo>
                  <a:pt x="29" y="16"/>
                </a:moveTo>
                <a:cubicBezTo>
                  <a:pt x="29" y="16"/>
                  <a:pt x="29" y="16"/>
                  <a:pt x="29" y="16"/>
                </a:cubicBezTo>
                <a:cubicBezTo>
                  <a:pt x="32" y="16"/>
                  <a:pt x="35" y="17"/>
                  <a:pt x="38" y="18"/>
                </a:cubicBezTo>
                <a:cubicBezTo>
                  <a:pt x="38" y="18"/>
                  <a:pt x="38" y="18"/>
                  <a:pt x="37" y="18"/>
                </a:cubicBezTo>
                <a:cubicBezTo>
                  <a:pt x="36" y="18"/>
                  <a:pt x="34" y="18"/>
                  <a:pt x="33" y="18"/>
                </a:cubicBezTo>
                <a:cubicBezTo>
                  <a:pt x="31" y="17"/>
                  <a:pt x="30" y="16"/>
                  <a:pt x="29" y="16"/>
                </a:cubicBezTo>
                <a:cubicBezTo>
                  <a:pt x="29" y="16"/>
                  <a:pt x="29" y="16"/>
                  <a:pt x="29" y="16"/>
                </a:cubicBezTo>
                <a:close/>
                <a:moveTo>
                  <a:pt x="92" y="16"/>
                </a:moveTo>
                <a:cubicBezTo>
                  <a:pt x="92" y="16"/>
                  <a:pt x="92" y="16"/>
                  <a:pt x="92" y="16"/>
                </a:cubicBezTo>
                <a:cubicBezTo>
                  <a:pt x="92" y="16"/>
                  <a:pt x="92" y="17"/>
                  <a:pt x="91" y="18"/>
                </a:cubicBezTo>
                <a:cubicBezTo>
                  <a:pt x="91" y="18"/>
                  <a:pt x="91" y="18"/>
                  <a:pt x="91" y="18"/>
                </a:cubicBezTo>
                <a:cubicBezTo>
                  <a:pt x="93" y="18"/>
                  <a:pt x="95" y="18"/>
                  <a:pt x="96" y="18"/>
                </a:cubicBezTo>
                <a:cubicBezTo>
                  <a:pt x="95" y="17"/>
                  <a:pt x="94" y="16"/>
                  <a:pt x="92" y="16"/>
                </a:cubicBezTo>
                <a:cubicBezTo>
                  <a:pt x="92" y="16"/>
                  <a:pt x="92" y="16"/>
                  <a:pt x="92" y="1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91" name="TextBox 290"/>
          <p:cNvSpPr txBox="1"/>
          <p:nvPr/>
        </p:nvSpPr>
        <p:spPr>
          <a:xfrm rot="5400000">
            <a:off x="9706139" y="6236969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384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339" name="그룹 338"/>
          <p:cNvGrpSpPr/>
          <p:nvPr/>
        </p:nvGrpSpPr>
        <p:grpSpPr>
          <a:xfrm>
            <a:off x="5567049" y="5683930"/>
            <a:ext cx="407124" cy="371356"/>
            <a:chOff x="1562988" y="5981699"/>
            <a:chExt cx="407124" cy="371357"/>
          </a:xfrm>
        </p:grpSpPr>
        <p:sp>
          <p:nvSpPr>
            <p:cNvPr id="340" name="TextBox 339"/>
            <p:cNvSpPr txBox="1"/>
            <p:nvPr/>
          </p:nvSpPr>
          <p:spPr>
            <a:xfrm>
              <a:off x="1562988" y="6168389"/>
              <a:ext cx="407124" cy="1846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52%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41" name="아래쪽 화살표 340"/>
            <p:cNvSpPr/>
            <p:nvPr/>
          </p:nvSpPr>
          <p:spPr>
            <a:xfrm rot="10800000">
              <a:off x="1657351" y="598169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42" name="그룹 341"/>
          <p:cNvGrpSpPr/>
          <p:nvPr/>
        </p:nvGrpSpPr>
        <p:grpSpPr>
          <a:xfrm>
            <a:off x="9691285" y="5510167"/>
            <a:ext cx="407124" cy="371356"/>
            <a:chOff x="1562988" y="5981699"/>
            <a:chExt cx="407124" cy="371357"/>
          </a:xfrm>
        </p:grpSpPr>
        <p:sp>
          <p:nvSpPr>
            <p:cNvPr id="343" name="TextBox 342"/>
            <p:cNvSpPr txBox="1"/>
            <p:nvPr/>
          </p:nvSpPr>
          <p:spPr>
            <a:xfrm>
              <a:off x="1562988" y="6168389"/>
              <a:ext cx="407124" cy="1846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17%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44" name="아래쪽 화살표 343"/>
            <p:cNvSpPr/>
            <p:nvPr/>
          </p:nvSpPr>
          <p:spPr>
            <a:xfrm rot="10800000">
              <a:off x="1657351" y="598169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67" name="그룹 366"/>
          <p:cNvGrpSpPr/>
          <p:nvPr/>
        </p:nvGrpSpPr>
        <p:grpSpPr>
          <a:xfrm>
            <a:off x="6375694" y="5404289"/>
            <a:ext cx="407124" cy="387668"/>
            <a:chOff x="5794669" y="6299638"/>
            <a:chExt cx="407124" cy="387668"/>
          </a:xfrm>
        </p:grpSpPr>
        <p:sp>
          <p:nvSpPr>
            <p:cNvPr id="368" name="TextBox 367"/>
            <p:cNvSpPr txBox="1"/>
            <p:nvPr/>
          </p:nvSpPr>
          <p:spPr>
            <a:xfrm>
              <a:off x="5794669" y="6299638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19%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69" name="아래쪽 화살표 368"/>
            <p:cNvSpPr/>
            <p:nvPr/>
          </p:nvSpPr>
          <p:spPr>
            <a:xfrm>
              <a:off x="5884269" y="650156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0" name="그룹 369"/>
          <p:cNvGrpSpPr/>
          <p:nvPr/>
        </p:nvGrpSpPr>
        <p:grpSpPr>
          <a:xfrm>
            <a:off x="7594894" y="5690038"/>
            <a:ext cx="407124" cy="387668"/>
            <a:chOff x="5794669" y="6299638"/>
            <a:chExt cx="407124" cy="387668"/>
          </a:xfrm>
        </p:grpSpPr>
        <p:sp>
          <p:nvSpPr>
            <p:cNvPr id="371" name="TextBox 370"/>
            <p:cNvSpPr txBox="1"/>
            <p:nvPr/>
          </p:nvSpPr>
          <p:spPr>
            <a:xfrm>
              <a:off x="5794669" y="6299638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8%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72" name="아래쪽 화살표 371"/>
            <p:cNvSpPr/>
            <p:nvPr/>
          </p:nvSpPr>
          <p:spPr>
            <a:xfrm>
              <a:off x="5884269" y="650156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3" name="그룹 372"/>
          <p:cNvGrpSpPr/>
          <p:nvPr/>
        </p:nvGrpSpPr>
        <p:grpSpPr>
          <a:xfrm>
            <a:off x="8690269" y="5766239"/>
            <a:ext cx="407124" cy="387668"/>
            <a:chOff x="5794669" y="6299638"/>
            <a:chExt cx="407124" cy="387668"/>
          </a:xfrm>
        </p:grpSpPr>
        <p:sp>
          <p:nvSpPr>
            <p:cNvPr id="374" name="TextBox 373"/>
            <p:cNvSpPr txBox="1"/>
            <p:nvPr/>
          </p:nvSpPr>
          <p:spPr>
            <a:xfrm>
              <a:off x="5794669" y="6299638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2%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75" name="아래쪽 화살표 374"/>
            <p:cNvSpPr/>
            <p:nvPr/>
          </p:nvSpPr>
          <p:spPr>
            <a:xfrm>
              <a:off x="5884269" y="650156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76" name="자유형 375"/>
          <p:cNvSpPr/>
          <p:nvPr/>
        </p:nvSpPr>
        <p:spPr>
          <a:xfrm>
            <a:off x="5734051" y="5791200"/>
            <a:ext cx="2628900" cy="476250"/>
          </a:xfrm>
          <a:custGeom>
            <a:avLst/>
            <a:gdLst>
              <a:gd name="connsiteX0" fmla="*/ 0 w 2981325"/>
              <a:gd name="connsiteY0" fmla="*/ 533400 h 819150"/>
              <a:gd name="connsiteX1" fmla="*/ 371475 w 2981325"/>
              <a:gd name="connsiteY1" fmla="*/ 428625 h 819150"/>
              <a:gd name="connsiteX2" fmla="*/ 723900 w 2981325"/>
              <a:gd name="connsiteY2" fmla="*/ 819150 h 819150"/>
              <a:gd name="connsiteX3" fmla="*/ 1085850 w 2981325"/>
              <a:gd name="connsiteY3" fmla="*/ 371475 h 819150"/>
              <a:gd name="connsiteX4" fmla="*/ 1447800 w 2981325"/>
              <a:gd name="connsiteY4" fmla="*/ 0 h 819150"/>
              <a:gd name="connsiteX5" fmla="*/ 1828800 w 2981325"/>
              <a:gd name="connsiteY5" fmla="*/ 228600 h 819150"/>
              <a:gd name="connsiteX6" fmla="*/ 2190750 w 2981325"/>
              <a:gd name="connsiteY6" fmla="*/ 333375 h 819150"/>
              <a:gd name="connsiteX7" fmla="*/ 2590800 w 2981325"/>
              <a:gd name="connsiteY7" fmla="*/ 390525 h 819150"/>
              <a:gd name="connsiteX8" fmla="*/ 2981325 w 2981325"/>
              <a:gd name="connsiteY8" fmla="*/ 438150 h 819150"/>
              <a:gd name="connsiteX0" fmla="*/ 0 w 2609850"/>
              <a:gd name="connsiteY0" fmla="*/ 428625 h 819150"/>
              <a:gd name="connsiteX1" fmla="*/ 352425 w 2609850"/>
              <a:gd name="connsiteY1" fmla="*/ 819150 h 819150"/>
              <a:gd name="connsiteX2" fmla="*/ 714375 w 2609850"/>
              <a:gd name="connsiteY2" fmla="*/ 371475 h 819150"/>
              <a:gd name="connsiteX3" fmla="*/ 1076325 w 2609850"/>
              <a:gd name="connsiteY3" fmla="*/ 0 h 819150"/>
              <a:gd name="connsiteX4" fmla="*/ 1457325 w 2609850"/>
              <a:gd name="connsiteY4" fmla="*/ 228600 h 819150"/>
              <a:gd name="connsiteX5" fmla="*/ 1819275 w 2609850"/>
              <a:gd name="connsiteY5" fmla="*/ 333375 h 819150"/>
              <a:gd name="connsiteX6" fmla="*/ 2219325 w 2609850"/>
              <a:gd name="connsiteY6" fmla="*/ 390525 h 819150"/>
              <a:gd name="connsiteX7" fmla="*/ 2609850 w 2609850"/>
              <a:gd name="connsiteY7" fmla="*/ 438150 h 819150"/>
              <a:gd name="connsiteX0" fmla="*/ 0 w 2257425"/>
              <a:gd name="connsiteY0" fmla="*/ 819150 h 819150"/>
              <a:gd name="connsiteX1" fmla="*/ 361950 w 2257425"/>
              <a:gd name="connsiteY1" fmla="*/ 371475 h 819150"/>
              <a:gd name="connsiteX2" fmla="*/ 723900 w 2257425"/>
              <a:gd name="connsiteY2" fmla="*/ 0 h 819150"/>
              <a:gd name="connsiteX3" fmla="*/ 1104900 w 2257425"/>
              <a:gd name="connsiteY3" fmla="*/ 228600 h 819150"/>
              <a:gd name="connsiteX4" fmla="*/ 1466850 w 2257425"/>
              <a:gd name="connsiteY4" fmla="*/ 333375 h 819150"/>
              <a:gd name="connsiteX5" fmla="*/ 1866900 w 2257425"/>
              <a:gd name="connsiteY5" fmla="*/ 390525 h 819150"/>
              <a:gd name="connsiteX6" fmla="*/ 2257425 w 2257425"/>
              <a:gd name="connsiteY6" fmla="*/ 438150 h 819150"/>
              <a:gd name="connsiteX0" fmla="*/ 0 w 1895475"/>
              <a:gd name="connsiteY0" fmla="*/ 371475 h 438150"/>
              <a:gd name="connsiteX1" fmla="*/ 361950 w 1895475"/>
              <a:gd name="connsiteY1" fmla="*/ 0 h 438150"/>
              <a:gd name="connsiteX2" fmla="*/ 742950 w 1895475"/>
              <a:gd name="connsiteY2" fmla="*/ 228600 h 438150"/>
              <a:gd name="connsiteX3" fmla="*/ 1104900 w 1895475"/>
              <a:gd name="connsiteY3" fmla="*/ 333375 h 438150"/>
              <a:gd name="connsiteX4" fmla="*/ 1504950 w 1895475"/>
              <a:gd name="connsiteY4" fmla="*/ 390525 h 438150"/>
              <a:gd name="connsiteX5" fmla="*/ 1895475 w 1895475"/>
              <a:gd name="connsiteY5" fmla="*/ 4381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5475" h="438150">
                <a:moveTo>
                  <a:pt x="0" y="371475"/>
                </a:moveTo>
                <a:lnTo>
                  <a:pt x="361950" y="0"/>
                </a:lnTo>
                <a:lnTo>
                  <a:pt x="742950" y="228600"/>
                </a:lnTo>
                <a:lnTo>
                  <a:pt x="1104900" y="333375"/>
                </a:lnTo>
                <a:lnTo>
                  <a:pt x="1504950" y="390525"/>
                </a:lnTo>
                <a:lnTo>
                  <a:pt x="1895475" y="438150"/>
                </a:lnTo>
              </a:path>
            </a:pathLst>
          </a:cu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7" name="자유형 376"/>
          <p:cNvSpPr/>
          <p:nvPr/>
        </p:nvSpPr>
        <p:spPr>
          <a:xfrm>
            <a:off x="8372475" y="5886455"/>
            <a:ext cx="1533525" cy="400045"/>
          </a:xfrm>
          <a:custGeom>
            <a:avLst/>
            <a:gdLst>
              <a:gd name="connsiteX0" fmla="*/ 0 w 1162050"/>
              <a:gd name="connsiteY0" fmla="*/ 323850 h 352425"/>
              <a:gd name="connsiteX1" fmla="*/ 419100 w 1162050"/>
              <a:gd name="connsiteY1" fmla="*/ 352425 h 352425"/>
              <a:gd name="connsiteX2" fmla="*/ 790575 w 1162050"/>
              <a:gd name="connsiteY2" fmla="*/ 142875 h 352425"/>
              <a:gd name="connsiteX3" fmla="*/ 1162050 w 1162050"/>
              <a:gd name="connsiteY3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050" h="352425">
                <a:moveTo>
                  <a:pt x="0" y="323850"/>
                </a:moveTo>
                <a:lnTo>
                  <a:pt x="419100" y="352425"/>
                </a:lnTo>
                <a:lnTo>
                  <a:pt x="790575" y="142875"/>
                </a:lnTo>
                <a:lnTo>
                  <a:pt x="1162050" y="0"/>
                </a:lnTo>
              </a:path>
            </a:pathLst>
          </a:custGeom>
          <a:noFill/>
          <a:ln>
            <a:solidFill>
              <a:srgbClr val="76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7" name="그림 4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3836" y="6210976"/>
            <a:ext cx="357382" cy="869308"/>
          </a:xfrm>
          <a:prstGeom prst="rect">
            <a:avLst/>
          </a:prstGeom>
        </p:spPr>
      </p:pic>
      <p:pic>
        <p:nvPicPr>
          <p:cNvPr id="418" name="그림 4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896" y="5824617"/>
            <a:ext cx="347724" cy="1255667"/>
          </a:xfrm>
          <a:prstGeom prst="rect">
            <a:avLst/>
          </a:prstGeom>
        </p:spPr>
      </p:pic>
      <p:pic>
        <p:nvPicPr>
          <p:cNvPr id="420" name="그림 4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963" y="6133705"/>
            <a:ext cx="347723" cy="946579"/>
          </a:xfrm>
          <a:prstGeom prst="rect">
            <a:avLst/>
          </a:prstGeom>
        </p:spPr>
      </p:pic>
      <p:pic>
        <p:nvPicPr>
          <p:cNvPr id="421" name="그림 4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2090" y="6191659"/>
            <a:ext cx="357382" cy="888625"/>
          </a:xfrm>
          <a:prstGeom prst="rect">
            <a:avLst/>
          </a:prstGeom>
        </p:spPr>
      </p:pic>
      <p:grpSp>
        <p:nvGrpSpPr>
          <p:cNvPr id="423" name="그룹 422"/>
          <p:cNvGrpSpPr/>
          <p:nvPr/>
        </p:nvGrpSpPr>
        <p:grpSpPr>
          <a:xfrm>
            <a:off x="5489922" y="7081327"/>
            <a:ext cx="4623275" cy="250964"/>
            <a:chOff x="495655" y="7081327"/>
            <a:chExt cx="4623275" cy="250964"/>
          </a:xfrm>
        </p:grpSpPr>
        <p:cxnSp>
          <p:nvCxnSpPr>
            <p:cNvPr id="424" name="직선 연결선 423"/>
            <p:cNvCxnSpPr/>
            <p:nvPr/>
          </p:nvCxnSpPr>
          <p:spPr>
            <a:xfrm>
              <a:off x="557731" y="7081327"/>
              <a:ext cx="452937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5" name="TextBox 434"/>
            <p:cNvSpPr txBox="1"/>
            <p:nvPr/>
          </p:nvSpPr>
          <p:spPr>
            <a:xfrm>
              <a:off x="495655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`10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37" name="TextBox 436"/>
            <p:cNvSpPr txBox="1"/>
            <p:nvPr/>
          </p:nvSpPr>
          <p:spPr>
            <a:xfrm>
              <a:off x="1520349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`12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39" name="TextBox 438"/>
            <p:cNvSpPr txBox="1"/>
            <p:nvPr/>
          </p:nvSpPr>
          <p:spPr>
            <a:xfrm>
              <a:off x="2509964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`14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3534658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`16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43" name="TextBox 442"/>
            <p:cNvSpPr txBox="1"/>
            <p:nvPr/>
          </p:nvSpPr>
          <p:spPr>
            <a:xfrm>
              <a:off x="4561893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44" name="그룹 443"/>
          <p:cNvGrpSpPr/>
          <p:nvPr/>
        </p:nvGrpSpPr>
        <p:grpSpPr>
          <a:xfrm>
            <a:off x="8126697" y="6249612"/>
            <a:ext cx="347723" cy="830672"/>
            <a:chOff x="9707847" y="3400425"/>
            <a:chExt cx="347723" cy="830672"/>
          </a:xfrm>
        </p:grpSpPr>
        <p:pic>
          <p:nvPicPr>
            <p:cNvPr id="422" name="그림 4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07847" y="3400425"/>
              <a:ext cx="347723" cy="830672"/>
            </a:xfrm>
            <a:prstGeom prst="rect">
              <a:avLst/>
            </a:prstGeom>
          </p:spPr>
        </p:pic>
        <p:sp>
          <p:nvSpPr>
            <p:cNvPr id="290" name="TextBox 289"/>
            <p:cNvSpPr txBox="1"/>
            <p:nvPr/>
          </p:nvSpPr>
          <p:spPr>
            <a:xfrm rot="5400000">
              <a:off x="9725189" y="3722369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273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</p:txBody>
        </p:sp>
      </p:grpSp>
      <p:sp>
        <p:nvSpPr>
          <p:cNvPr id="460" name="Freeform 17"/>
          <p:cNvSpPr>
            <a:spLocks noEditPoints="1"/>
          </p:cNvSpPr>
          <p:nvPr/>
        </p:nvSpPr>
        <p:spPr bwMode="auto">
          <a:xfrm>
            <a:off x="6589092" y="6032533"/>
            <a:ext cx="347679" cy="1047751"/>
          </a:xfrm>
          <a:custGeom>
            <a:avLst/>
            <a:gdLst>
              <a:gd name="T0" fmla="*/ 106 w 106"/>
              <a:gd name="T1" fmla="*/ 324 h 324"/>
              <a:gd name="T2" fmla="*/ 0 w 106"/>
              <a:gd name="T3" fmla="*/ 305 h 324"/>
              <a:gd name="T4" fmla="*/ 31 w 106"/>
              <a:gd name="T5" fmla="*/ 24 h 324"/>
              <a:gd name="T6" fmla="*/ 53 w 106"/>
              <a:gd name="T7" fmla="*/ 14 h 324"/>
              <a:gd name="T8" fmla="*/ 57 w 106"/>
              <a:gd name="T9" fmla="*/ 14 h 324"/>
              <a:gd name="T10" fmla="*/ 55 w 106"/>
              <a:gd name="T11" fmla="*/ 11 h 324"/>
              <a:gd name="T12" fmla="*/ 44 w 106"/>
              <a:gd name="T13" fmla="*/ 9 h 324"/>
              <a:gd name="T14" fmla="*/ 44 w 106"/>
              <a:gd name="T15" fmla="*/ 5 h 324"/>
              <a:gd name="T16" fmla="*/ 49 w 106"/>
              <a:gd name="T17" fmla="*/ 7 h 324"/>
              <a:gd name="T18" fmla="*/ 55 w 106"/>
              <a:gd name="T19" fmla="*/ 8 h 324"/>
              <a:gd name="T20" fmla="*/ 47 w 106"/>
              <a:gd name="T21" fmla="*/ 9 h 324"/>
              <a:gd name="T22" fmla="*/ 53 w 106"/>
              <a:gd name="T23" fmla="*/ 10 h 324"/>
              <a:gd name="T24" fmla="*/ 61 w 106"/>
              <a:gd name="T25" fmla="*/ 15 h 324"/>
              <a:gd name="T26" fmla="*/ 60 w 106"/>
              <a:gd name="T27" fmla="*/ 16 h 324"/>
              <a:gd name="T28" fmla="*/ 53 w 106"/>
              <a:gd name="T29" fmla="*/ 14 h 324"/>
              <a:gd name="T30" fmla="*/ 69 w 106"/>
              <a:gd name="T31" fmla="*/ 21 h 324"/>
              <a:gd name="T32" fmla="*/ 32 w 106"/>
              <a:gd name="T33" fmla="*/ 21 h 324"/>
              <a:gd name="T34" fmla="*/ 16 w 106"/>
              <a:gd name="T35" fmla="*/ 11 h 324"/>
              <a:gd name="T36" fmla="*/ 0 w 106"/>
              <a:gd name="T37" fmla="*/ 0 h 324"/>
              <a:gd name="T38" fmla="*/ 38 w 106"/>
              <a:gd name="T39" fmla="*/ 0 h 324"/>
              <a:gd name="T40" fmla="*/ 75 w 106"/>
              <a:gd name="T41" fmla="*/ 0 h 324"/>
              <a:gd name="T42" fmla="*/ 91 w 106"/>
              <a:gd name="T43" fmla="*/ 11 h 324"/>
              <a:gd name="T44" fmla="*/ 106 w 106"/>
              <a:gd name="T45" fmla="*/ 21 h 324"/>
              <a:gd name="T46" fmla="*/ 32 w 106"/>
              <a:gd name="T47" fmla="*/ 20 h 324"/>
              <a:gd name="T48" fmla="*/ 103 w 106"/>
              <a:gd name="T49" fmla="*/ 20 h 324"/>
              <a:gd name="T50" fmla="*/ 74 w 106"/>
              <a:gd name="T51" fmla="*/ 1 h 324"/>
              <a:gd name="T52" fmla="*/ 4 w 106"/>
              <a:gd name="T53" fmla="*/ 1 h 324"/>
              <a:gd name="T54" fmla="*/ 32 w 106"/>
              <a:gd name="T55" fmla="*/ 20 h 324"/>
              <a:gd name="T56" fmla="*/ 66 w 106"/>
              <a:gd name="T57" fmla="*/ 19 h 324"/>
              <a:gd name="T58" fmla="*/ 19 w 106"/>
              <a:gd name="T59" fmla="*/ 11 h 324"/>
              <a:gd name="T60" fmla="*/ 41 w 106"/>
              <a:gd name="T61" fmla="*/ 2 h 324"/>
              <a:gd name="T62" fmla="*/ 87 w 106"/>
              <a:gd name="T63" fmla="*/ 11 h 324"/>
              <a:gd name="T64" fmla="*/ 64 w 106"/>
              <a:gd name="T65" fmla="*/ 18 h 324"/>
              <a:gd name="T66" fmla="*/ 40 w 106"/>
              <a:gd name="T67" fmla="*/ 11 h 324"/>
              <a:gd name="T68" fmla="*/ 43 w 106"/>
              <a:gd name="T69" fmla="*/ 4 h 324"/>
              <a:gd name="T70" fmla="*/ 67 w 106"/>
              <a:gd name="T71" fmla="*/ 11 h 324"/>
              <a:gd name="T72" fmla="*/ 64 w 106"/>
              <a:gd name="T73" fmla="*/ 18 h 324"/>
              <a:gd name="T74" fmla="*/ 78 w 106"/>
              <a:gd name="T75" fmla="*/ 6 h 324"/>
              <a:gd name="T76" fmla="*/ 69 w 106"/>
              <a:gd name="T77" fmla="*/ 3 h 324"/>
              <a:gd name="T78" fmla="*/ 78 w 106"/>
              <a:gd name="T79" fmla="*/ 6 h 324"/>
              <a:gd name="T80" fmla="*/ 14 w 106"/>
              <a:gd name="T81" fmla="*/ 6 h 324"/>
              <a:gd name="T82" fmla="*/ 15 w 106"/>
              <a:gd name="T83" fmla="*/ 3 h 324"/>
              <a:gd name="T84" fmla="*/ 10 w 106"/>
              <a:gd name="T85" fmla="*/ 3 h 324"/>
              <a:gd name="T86" fmla="*/ 14 w 106"/>
              <a:gd name="T87" fmla="*/ 6 h 324"/>
              <a:gd name="T88" fmla="*/ 29 w 106"/>
              <a:gd name="T89" fmla="*/ 16 h 324"/>
              <a:gd name="T90" fmla="*/ 37 w 106"/>
              <a:gd name="T91" fmla="*/ 18 h 324"/>
              <a:gd name="T92" fmla="*/ 29 w 106"/>
              <a:gd name="T93" fmla="*/ 16 h 324"/>
              <a:gd name="T94" fmla="*/ 92 w 106"/>
              <a:gd name="T95" fmla="*/ 16 h 324"/>
              <a:gd name="T96" fmla="*/ 91 w 106"/>
              <a:gd name="T97" fmla="*/ 18 h 324"/>
              <a:gd name="T98" fmla="*/ 96 w 106"/>
              <a:gd name="T99" fmla="*/ 18 h 324"/>
              <a:gd name="T100" fmla="*/ 92 w 106"/>
              <a:gd name="T101" fmla="*/ 16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6" h="324">
                <a:moveTo>
                  <a:pt x="106" y="24"/>
                </a:moveTo>
                <a:cubicBezTo>
                  <a:pt x="106" y="324"/>
                  <a:pt x="106" y="324"/>
                  <a:pt x="106" y="324"/>
                </a:cubicBezTo>
                <a:cubicBezTo>
                  <a:pt x="80" y="324"/>
                  <a:pt x="55" y="324"/>
                  <a:pt x="29" y="324"/>
                </a:cubicBezTo>
                <a:cubicBezTo>
                  <a:pt x="19" y="318"/>
                  <a:pt x="10" y="312"/>
                  <a:pt x="0" y="305"/>
                </a:cubicBezTo>
                <a:cubicBezTo>
                  <a:pt x="0" y="4"/>
                  <a:pt x="0" y="4"/>
                  <a:pt x="0" y="4"/>
                </a:cubicBezTo>
                <a:cubicBezTo>
                  <a:pt x="11" y="11"/>
                  <a:pt x="21" y="17"/>
                  <a:pt x="31" y="24"/>
                </a:cubicBezTo>
                <a:cubicBezTo>
                  <a:pt x="56" y="24"/>
                  <a:pt x="81" y="24"/>
                  <a:pt x="106" y="24"/>
                </a:cubicBezTo>
                <a:close/>
                <a:moveTo>
                  <a:pt x="53" y="14"/>
                </a:moveTo>
                <a:cubicBezTo>
                  <a:pt x="52" y="14"/>
                  <a:pt x="52" y="14"/>
                  <a:pt x="51" y="13"/>
                </a:cubicBezTo>
                <a:cubicBezTo>
                  <a:pt x="53" y="14"/>
                  <a:pt x="56" y="14"/>
                  <a:pt x="57" y="14"/>
                </a:cubicBezTo>
                <a:cubicBezTo>
                  <a:pt x="60" y="14"/>
                  <a:pt x="61" y="13"/>
                  <a:pt x="60" y="12"/>
                </a:cubicBezTo>
                <a:cubicBezTo>
                  <a:pt x="58" y="12"/>
                  <a:pt x="57" y="11"/>
                  <a:pt x="55" y="11"/>
                </a:cubicBezTo>
                <a:cubicBezTo>
                  <a:pt x="55" y="11"/>
                  <a:pt x="54" y="11"/>
                  <a:pt x="53" y="11"/>
                </a:cubicBezTo>
                <a:cubicBezTo>
                  <a:pt x="49" y="11"/>
                  <a:pt x="46" y="11"/>
                  <a:pt x="44" y="9"/>
                </a:cubicBezTo>
                <a:cubicBezTo>
                  <a:pt x="42" y="8"/>
                  <a:pt x="43" y="7"/>
                  <a:pt x="46" y="7"/>
                </a:cubicBezTo>
                <a:cubicBezTo>
                  <a:pt x="45" y="6"/>
                  <a:pt x="44" y="6"/>
                  <a:pt x="44" y="5"/>
                </a:cubicBezTo>
                <a:cubicBezTo>
                  <a:pt x="45" y="5"/>
                  <a:pt x="46" y="5"/>
                  <a:pt x="46" y="5"/>
                </a:cubicBezTo>
                <a:cubicBezTo>
                  <a:pt x="47" y="6"/>
                  <a:pt x="48" y="6"/>
                  <a:pt x="49" y="7"/>
                </a:cubicBezTo>
                <a:cubicBezTo>
                  <a:pt x="50" y="7"/>
                  <a:pt x="52" y="7"/>
                  <a:pt x="53" y="7"/>
                </a:cubicBezTo>
                <a:cubicBezTo>
                  <a:pt x="54" y="8"/>
                  <a:pt x="55" y="8"/>
                  <a:pt x="55" y="8"/>
                </a:cubicBezTo>
                <a:cubicBezTo>
                  <a:pt x="53" y="8"/>
                  <a:pt x="51" y="8"/>
                  <a:pt x="49" y="8"/>
                </a:cubicBezTo>
                <a:cubicBezTo>
                  <a:pt x="46" y="8"/>
                  <a:pt x="45" y="8"/>
                  <a:pt x="47" y="9"/>
                </a:cubicBezTo>
                <a:cubicBezTo>
                  <a:pt x="48" y="10"/>
                  <a:pt x="49" y="10"/>
                  <a:pt x="51" y="10"/>
                </a:cubicBezTo>
                <a:cubicBezTo>
                  <a:pt x="52" y="10"/>
                  <a:pt x="53" y="10"/>
                  <a:pt x="53" y="10"/>
                </a:cubicBezTo>
                <a:cubicBezTo>
                  <a:pt x="57" y="10"/>
                  <a:pt x="60" y="11"/>
                  <a:pt x="62" y="12"/>
                </a:cubicBezTo>
                <a:cubicBezTo>
                  <a:pt x="64" y="14"/>
                  <a:pt x="64" y="15"/>
                  <a:pt x="61" y="15"/>
                </a:cubicBezTo>
                <a:cubicBezTo>
                  <a:pt x="62" y="15"/>
                  <a:pt x="62" y="16"/>
                  <a:pt x="63" y="16"/>
                </a:cubicBezTo>
                <a:cubicBezTo>
                  <a:pt x="62" y="16"/>
                  <a:pt x="61" y="16"/>
                  <a:pt x="60" y="16"/>
                </a:cubicBezTo>
                <a:cubicBezTo>
                  <a:pt x="60" y="16"/>
                  <a:pt x="59" y="15"/>
                  <a:pt x="58" y="15"/>
                </a:cubicBezTo>
                <a:cubicBezTo>
                  <a:pt x="56" y="15"/>
                  <a:pt x="55" y="15"/>
                  <a:pt x="53" y="14"/>
                </a:cubicBezTo>
                <a:close/>
                <a:moveTo>
                  <a:pt x="105" y="21"/>
                </a:moveTo>
                <a:cubicBezTo>
                  <a:pt x="93" y="21"/>
                  <a:pt x="81" y="21"/>
                  <a:pt x="69" y="21"/>
                </a:cubicBezTo>
                <a:cubicBezTo>
                  <a:pt x="57" y="21"/>
                  <a:pt x="45" y="21"/>
                  <a:pt x="32" y="21"/>
                </a:cubicBezTo>
                <a:cubicBezTo>
                  <a:pt x="32" y="21"/>
                  <a:pt x="32" y="21"/>
                  <a:pt x="32" y="21"/>
                </a:cubicBezTo>
                <a:cubicBezTo>
                  <a:pt x="31" y="21"/>
                  <a:pt x="31" y="21"/>
                  <a:pt x="31" y="21"/>
                </a:cubicBezTo>
                <a:cubicBezTo>
                  <a:pt x="26" y="17"/>
                  <a:pt x="21" y="14"/>
                  <a:pt x="16" y="11"/>
                </a:cubicBezTo>
                <a:cubicBezTo>
                  <a:pt x="11" y="7"/>
                  <a:pt x="6" y="4"/>
                  <a:pt x="1" y="1"/>
                </a:cubicBezTo>
                <a:cubicBezTo>
                  <a:pt x="1" y="1"/>
                  <a:pt x="1" y="1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3" y="0"/>
                  <a:pt x="26" y="0"/>
                  <a:pt x="38" y="0"/>
                </a:cubicBezTo>
                <a:cubicBezTo>
                  <a:pt x="50" y="0"/>
                  <a:pt x="62" y="0"/>
                  <a:pt x="74" y="0"/>
                </a:cubicBezTo>
                <a:cubicBezTo>
                  <a:pt x="74" y="0"/>
                  <a:pt x="75" y="0"/>
                  <a:pt x="75" y="0"/>
                </a:cubicBezTo>
                <a:cubicBezTo>
                  <a:pt x="75" y="1"/>
                  <a:pt x="75" y="1"/>
                  <a:pt x="76" y="1"/>
                </a:cubicBezTo>
                <a:cubicBezTo>
                  <a:pt x="81" y="4"/>
                  <a:pt x="86" y="7"/>
                  <a:pt x="91" y="11"/>
                </a:cubicBezTo>
                <a:cubicBezTo>
                  <a:pt x="96" y="14"/>
                  <a:pt x="100" y="17"/>
                  <a:pt x="105" y="21"/>
                </a:cubicBezTo>
                <a:cubicBezTo>
                  <a:pt x="106" y="21"/>
                  <a:pt x="106" y="21"/>
                  <a:pt x="106" y="21"/>
                </a:cubicBezTo>
                <a:cubicBezTo>
                  <a:pt x="106" y="21"/>
                  <a:pt x="106" y="21"/>
                  <a:pt x="105" y="21"/>
                </a:cubicBezTo>
                <a:close/>
                <a:moveTo>
                  <a:pt x="32" y="20"/>
                </a:moveTo>
                <a:cubicBezTo>
                  <a:pt x="44" y="20"/>
                  <a:pt x="56" y="20"/>
                  <a:pt x="67" y="20"/>
                </a:cubicBezTo>
                <a:cubicBezTo>
                  <a:pt x="79" y="20"/>
                  <a:pt x="91" y="20"/>
                  <a:pt x="103" y="20"/>
                </a:cubicBezTo>
                <a:cubicBezTo>
                  <a:pt x="98" y="17"/>
                  <a:pt x="93" y="14"/>
                  <a:pt x="89" y="11"/>
                </a:cubicBezTo>
                <a:cubicBezTo>
                  <a:pt x="84" y="8"/>
                  <a:pt x="79" y="4"/>
                  <a:pt x="74" y="1"/>
                </a:cubicBezTo>
                <a:cubicBezTo>
                  <a:pt x="63" y="1"/>
                  <a:pt x="51" y="1"/>
                  <a:pt x="39" y="1"/>
                </a:cubicBezTo>
                <a:cubicBezTo>
                  <a:pt x="27" y="1"/>
                  <a:pt x="15" y="1"/>
                  <a:pt x="4" y="1"/>
                </a:cubicBezTo>
                <a:cubicBezTo>
                  <a:pt x="8" y="4"/>
                  <a:pt x="13" y="8"/>
                  <a:pt x="18" y="11"/>
                </a:cubicBezTo>
                <a:cubicBezTo>
                  <a:pt x="23" y="14"/>
                  <a:pt x="27" y="17"/>
                  <a:pt x="32" y="20"/>
                </a:cubicBezTo>
                <a:close/>
                <a:moveTo>
                  <a:pt x="100" y="19"/>
                </a:moveTo>
                <a:cubicBezTo>
                  <a:pt x="88" y="19"/>
                  <a:pt x="77" y="19"/>
                  <a:pt x="66" y="19"/>
                </a:cubicBezTo>
                <a:cubicBezTo>
                  <a:pt x="54" y="19"/>
                  <a:pt x="43" y="19"/>
                  <a:pt x="32" y="19"/>
                </a:cubicBezTo>
                <a:cubicBezTo>
                  <a:pt x="28" y="16"/>
                  <a:pt x="24" y="14"/>
                  <a:pt x="19" y="11"/>
                </a:cubicBezTo>
                <a:cubicBezTo>
                  <a:pt x="15" y="8"/>
                  <a:pt x="11" y="5"/>
                  <a:pt x="7" y="2"/>
                </a:cubicBezTo>
                <a:cubicBezTo>
                  <a:pt x="18" y="2"/>
                  <a:pt x="29" y="2"/>
                  <a:pt x="41" y="2"/>
                </a:cubicBezTo>
                <a:cubicBezTo>
                  <a:pt x="52" y="2"/>
                  <a:pt x="63" y="3"/>
                  <a:pt x="75" y="3"/>
                </a:cubicBezTo>
                <a:cubicBezTo>
                  <a:pt x="79" y="5"/>
                  <a:pt x="83" y="8"/>
                  <a:pt x="87" y="11"/>
                </a:cubicBezTo>
                <a:cubicBezTo>
                  <a:pt x="91" y="14"/>
                  <a:pt x="95" y="16"/>
                  <a:pt x="100" y="19"/>
                </a:cubicBezTo>
                <a:close/>
                <a:moveTo>
                  <a:pt x="64" y="18"/>
                </a:moveTo>
                <a:cubicBezTo>
                  <a:pt x="60" y="18"/>
                  <a:pt x="55" y="17"/>
                  <a:pt x="51" y="16"/>
                </a:cubicBezTo>
                <a:cubicBezTo>
                  <a:pt x="47" y="14"/>
                  <a:pt x="43" y="13"/>
                  <a:pt x="40" y="11"/>
                </a:cubicBezTo>
                <a:cubicBezTo>
                  <a:pt x="37" y="9"/>
                  <a:pt x="36" y="7"/>
                  <a:pt x="36" y="6"/>
                </a:cubicBezTo>
                <a:cubicBezTo>
                  <a:pt x="37" y="5"/>
                  <a:pt x="39" y="4"/>
                  <a:pt x="43" y="4"/>
                </a:cubicBezTo>
                <a:cubicBezTo>
                  <a:pt x="47" y="4"/>
                  <a:pt x="51" y="5"/>
                  <a:pt x="56" y="6"/>
                </a:cubicBezTo>
                <a:cubicBezTo>
                  <a:pt x="60" y="7"/>
                  <a:pt x="64" y="9"/>
                  <a:pt x="67" y="11"/>
                </a:cubicBezTo>
                <a:cubicBezTo>
                  <a:pt x="70" y="13"/>
                  <a:pt x="71" y="14"/>
                  <a:pt x="70" y="16"/>
                </a:cubicBezTo>
                <a:cubicBezTo>
                  <a:pt x="69" y="17"/>
                  <a:pt x="67" y="18"/>
                  <a:pt x="64" y="18"/>
                </a:cubicBezTo>
                <a:close/>
                <a:moveTo>
                  <a:pt x="78" y="6"/>
                </a:moveTo>
                <a:cubicBezTo>
                  <a:pt x="78" y="6"/>
                  <a:pt x="78" y="6"/>
                  <a:pt x="78" y="6"/>
                </a:cubicBezTo>
                <a:cubicBezTo>
                  <a:pt x="75" y="5"/>
                  <a:pt x="72" y="4"/>
                  <a:pt x="69" y="3"/>
                </a:cubicBezTo>
                <a:cubicBezTo>
                  <a:pt x="69" y="3"/>
                  <a:pt x="69" y="3"/>
                  <a:pt x="69" y="3"/>
                </a:cubicBezTo>
                <a:cubicBezTo>
                  <a:pt x="71" y="3"/>
                  <a:pt x="72" y="3"/>
                  <a:pt x="74" y="3"/>
                </a:cubicBezTo>
                <a:cubicBezTo>
                  <a:pt x="75" y="4"/>
                  <a:pt x="77" y="5"/>
                  <a:pt x="78" y="6"/>
                </a:cubicBezTo>
                <a:cubicBezTo>
                  <a:pt x="78" y="6"/>
                  <a:pt x="78" y="6"/>
                  <a:pt x="78" y="6"/>
                </a:cubicBezTo>
                <a:close/>
                <a:moveTo>
                  <a:pt x="14" y="6"/>
                </a:moveTo>
                <a:cubicBezTo>
                  <a:pt x="14" y="6"/>
                  <a:pt x="14" y="6"/>
                  <a:pt x="14" y="6"/>
                </a:cubicBezTo>
                <a:cubicBezTo>
                  <a:pt x="14" y="5"/>
                  <a:pt x="15" y="4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3" y="3"/>
                  <a:pt x="12" y="3"/>
                  <a:pt x="10" y="3"/>
                </a:cubicBezTo>
                <a:cubicBezTo>
                  <a:pt x="11" y="4"/>
                  <a:pt x="13" y="5"/>
                  <a:pt x="14" y="6"/>
                </a:cubicBezTo>
                <a:cubicBezTo>
                  <a:pt x="14" y="6"/>
                  <a:pt x="14" y="6"/>
                  <a:pt x="14" y="6"/>
                </a:cubicBezTo>
                <a:close/>
                <a:moveTo>
                  <a:pt x="29" y="16"/>
                </a:moveTo>
                <a:cubicBezTo>
                  <a:pt x="29" y="16"/>
                  <a:pt x="29" y="16"/>
                  <a:pt x="29" y="16"/>
                </a:cubicBezTo>
                <a:cubicBezTo>
                  <a:pt x="32" y="16"/>
                  <a:pt x="35" y="17"/>
                  <a:pt x="38" y="18"/>
                </a:cubicBezTo>
                <a:cubicBezTo>
                  <a:pt x="38" y="18"/>
                  <a:pt x="38" y="18"/>
                  <a:pt x="37" y="18"/>
                </a:cubicBezTo>
                <a:cubicBezTo>
                  <a:pt x="36" y="18"/>
                  <a:pt x="34" y="18"/>
                  <a:pt x="33" y="18"/>
                </a:cubicBezTo>
                <a:cubicBezTo>
                  <a:pt x="31" y="17"/>
                  <a:pt x="30" y="16"/>
                  <a:pt x="29" y="16"/>
                </a:cubicBezTo>
                <a:cubicBezTo>
                  <a:pt x="29" y="16"/>
                  <a:pt x="29" y="16"/>
                  <a:pt x="29" y="16"/>
                </a:cubicBezTo>
                <a:close/>
                <a:moveTo>
                  <a:pt x="92" y="16"/>
                </a:moveTo>
                <a:cubicBezTo>
                  <a:pt x="92" y="16"/>
                  <a:pt x="92" y="16"/>
                  <a:pt x="92" y="16"/>
                </a:cubicBezTo>
                <a:cubicBezTo>
                  <a:pt x="92" y="16"/>
                  <a:pt x="92" y="17"/>
                  <a:pt x="91" y="18"/>
                </a:cubicBezTo>
                <a:cubicBezTo>
                  <a:pt x="91" y="18"/>
                  <a:pt x="91" y="18"/>
                  <a:pt x="91" y="18"/>
                </a:cubicBezTo>
                <a:cubicBezTo>
                  <a:pt x="93" y="18"/>
                  <a:pt x="95" y="18"/>
                  <a:pt x="96" y="18"/>
                </a:cubicBezTo>
                <a:cubicBezTo>
                  <a:pt x="95" y="17"/>
                  <a:pt x="94" y="16"/>
                  <a:pt x="92" y="16"/>
                </a:cubicBezTo>
                <a:cubicBezTo>
                  <a:pt x="92" y="16"/>
                  <a:pt x="92" y="16"/>
                  <a:pt x="92" y="1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61" name="TextBox 460"/>
          <p:cNvSpPr txBox="1"/>
          <p:nvPr/>
        </p:nvSpPr>
        <p:spPr>
          <a:xfrm rot="5400000">
            <a:off x="9176067" y="6303644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320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62" name="TextBox 461"/>
          <p:cNvSpPr txBox="1"/>
          <p:nvPr/>
        </p:nvSpPr>
        <p:spPr>
          <a:xfrm rot="5400000">
            <a:off x="8691061" y="6532244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267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725659" y="6127662"/>
            <a:ext cx="172346" cy="956136"/>
          </a:xfrm>
          <a:custGeom>
            <a:avLst/>
            <a:gdLst>
              <a:gd name="T0" fmla="*/ 197 w 197"/>
              <a:gd name="T1" fmla="*/ 99 h 1103"/>
              <a:gd name="T2" fmla="*/ 98 w 197"/>
              <a:gd name="T3" fmla="*/ 0 h 1103"/>
              <a:gd name="T4" fmla="*/ 0 w 197"/>
              <a:gd name="T5" fmla="*/ 99 h 1103"/>
              <a:gd name="T6" fmla="*/ 32 w 197"/>
              <a:gd name="T7" fmla="*/ 172 h 1103"/>
              <a:gd name="T8" fmla="*/ 41 w 197"/>
              <a:gd name="T9" fmla="*/ 885 h 1103"/>
              <a:gd name="T10" fmla="*/ 53 w 197"/>
              <a:gd name="T11" fmla="*/ 885 h 1103"/>
              <a:gd name="T12" fmla="*/ 53 w 197"/>
              <a:gd name="T13" fmla="*/ 971 h 1103"/>
              <a:gd name="T14" fmla="*/ 67 w 197"/>
              <a:gd name="T15" fmla="*/ 971 h 1103"/>
              <a:gd name="T16" fmla="*/ 67 w 197"/>
              <a:gd name="T17" fmla="*/ 1063 h 1103"/>
              <a:gd name="T18" fmla="*/ 49 w 197"/>
              <a:gd name="T19" fmla="*/ 1081 h 1103"/>
              <a:gd name="T20" fmla="*/ 49 w 197"/>
              <a:gd name="T21" fmla="*/ 1103 h 1103"/>
              <a:gd name="T22" fmla="*/ 97 w 197"/>
              <a:gd name="T23" fmla="*/ 1103 h 1103"/>
              <a:gd name="T24" fmla="*/ 100 w 197"/>
              <a:gd name="T25" fmla="*/ 1103 h 1103"/>
              <a:gd name="T26" fmla="*/ 147 w 197"/>
              <a:gd name="T27" fmla="*/ 1103 h 1103"/>
              <a:gd name="T28" fmla="*/ 147 w 197"/>
              <a:gd name="T29" fmla="*/ 1081 h 1103"/>
              <a:gd name="T30" fmla="*/ 129 w 197"/>
              <a:gd name="T31" fmla="*/ 1063 h 1103"/>
              <a:gd name="T32" fmla="*/ 129 w 197"/>
              <a:gd name="T33" fmla="*/ 971 h 1103"/>
              <a:gd name="T34" fmla="*/ 143 w 197"/>
              <a:gd name="T35" fmla="*/ 971 h 1103"/>
              <a:gd name="T36" fmla="*/ 143 w 197"/>
              <a:gd name="T37" fmla="*/ 885 h 1103"/>
              <a:gd name="T38" fmla="*/ 156 w 197"/>
              <a:gd name="T39" fmla="*/ 885 h 1103"/>
              <a:gd name="T40" fmla="*/ 165 w 197"/>
              <a:gd name="T41" fmla="*/ 172 h 1103"/>
              <a:gd name="T42" fmla="*/ 197 w 197"/>
              <a:gd name="T43" fmla="*/ 99 h 1103"/>
              <a:gd name="T44" fmla="*/ 98 w 197"/>
              <a:gd name="T45" fmla="*/ 57 h 1103"/>
              <a:gd name="T46" fmla="*/ 141 w 197"/>
              <a:gd name="T47" fmla="*/ 99 h 1103"/>
              <a:gd name="T48" fmla="*/ 98 w 197"/>
              <a:gd name="T49" fmla="*/ 142 h 1103"/>
              <a:gd name="T50" fmla="*/ 56 w 197"/>
              <a:gd name="T51" fmla="*/ 99 h 1103"/>
              <a:gd name="T52" fmla="*/ 98 w 197"/>
              <a:gd name="T53" fmla="*/ 57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7" h="1103">
                <a:moveTo>
                  <a:pt x="197" y="99"/>
                </a:moveTo>
                <a:cubicBezTo>
                  <a:pt x="197" y="45"/>
                  <a:pt x="153" y="0"/>
                  <a:pt x="98" y="0"/>
                </a:cubicBezTo>
                <a:cubicBezTo>
                  <a:pt x="44" y="0"/>
                  <a:pt x="0" y="45"/>
                  <a:pt x="0" y="99"/>
                </a:cubicBezTo>
                <a:cubicBezTo>
                  <a:pt x="0" y="128"/>
                  <a:pt x="12" y="154"/>
                  <a:pt x="32" y="172"/>
                </a:cubicBezTo>
                <a:cubicBezTo>
                  <a:pt x="41" y="885"/>
                  <a:pt x="41" y="885"/>
                  <a:pt x="41" y="885"/>
                </a:cubicBezTo>
                <a:cubicBezTo>
                  <a:pt x="53" y="885"/>
                  <a:pt x="53" y="885"/>
                  <a:pt x="53" y="885"/>
                </a:cubicBezTo>
                <a:cubicBezTo>
                  <a:pt x="53" y="971"/>
                  <a:pt x="53" y="971"/>
                  <a:pt x="53" y="971"/>
                </a:cubicBezTo>
                <a:cubicBezTo>
                  <a:pt x="67" y="971"/>
                  <a:pt x="67" y="971"/>
                  <a:pt x="67" y="971"/>
                </a:cubicBezTo>
                <a:cubicBezTo>
                  <a:pt x="67" y="1063"/>
                  <a:pt x="67" y="1063"/>
                  <a:pt x="67" y="1063"/>
                </a:cubicBezTo>
                <a:cubicBezTo>
                  <a:pt x="49" y="1081"/>
                  <a:pt x="49" y="1081"/>
                  <a:pt x="49" y="1081"/>
                </a:cubicBezTo>
                <a:cubicBezTo>
                  <a:pt x="49" y="1103"/>
                  <a:pt x="49" y="1103"/>
                  <a:pt x="49" y="1103"/>
                </a:cubicBezTo>
                <a:cubicBezTo>
                  <a:pt x="97" y="1103"/>
                  <a:pt x="97" y="1103"/>
                  <a:pt x="97" y="1103"/>
                </a:cubicBezTo>
                <a:cubicBezTo>
                  <a:pt x="100" y="1103"/>
                  <a:pt x="100" y="1103"/>
                  <a:pt x="100" y="1103"/>
                </a:cubicBezTo>
                <a:cubicBezTo>
                  <a:pt x="147" y="1103"/>
                  <a:pt x="147" y="1103"/>
                  <a:pt x="147" y="1103"/>
                </a:cubicBezTo>
                <a:cubicBezTo>
                  <a:pt x="147" y="1081"/>
                  <a:pt x="147" y="1081"/>
                  <a:pt x="147" y="1081"/>
                </a:cubicBezTo>
                <a:cubicBezTo>
                  <a:pt x="129" y="1063"/>
                  <a:pt x="129" y="1063"/>
                  <a:pt x="129" y="1063"/>
                </a:cubicBezTo>
                <a:cubicBezTo>
                  <a:pt x="129" y="971"/>
                  <a:pt x="129" y="971"/>
                  <a:pt x="129" y="971"/>
                </a:cubicBezTo>
                <a:cubicBezTo>
                  <a:pt x="143" y="971"/>
                  <a:pt x="143" y="971"/>
                  <a:pt x="143" y="971"/>
                </a:cubicBezTo>
                <a:cubicBezTo>
                  <a:pt x="143" y="885"/>
                  <a:pt x="143" y="885"/>
                  <a:pt x="143" y="885"/>
                </a:cubicBezTo>
                <a:cubicBezTo>
                  <a:pt x="156" y="885"/>
                  <a:pt x="156" y="885"/>
                  <a:pt x="156" y="885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84" y="154"/>
                  <a:pt x="197" y="128"/>
                  <a:pt x="197" y="99"/>
                </a:cubicBezTo>
                <a:close/>
                <a:moveTo>
                  <a:pt x="98" y="57"/>
                </a:moveTo>
                <a:cubicBezTo>
                  <a:pt x="122" y="57"/>
                  <a:pt x="141" y="76"/>
                  <a:pt x="141" y="99"/>
                </a:cubicBezTo>
                <a:cubicBezTo>
                  <a:pt x="141" y="123"/>
                  <a:pt x="122" y="142"/>
                  <a:pt x="98" y="142"/>
                </a:cubicBezTo>
                <a:cubicBezTo>
                  <a:pt x="75" y="142"/>
                  <a:pt x="56" y="123"/>
                  <a:pt x="56" y="99"/>
                </a:cubicBezTo>
                <a:cubicBezTo>
                  <a:pt x="56" y="76"/>
                  <a:pt x="75" y="57"/>
                  <a:pt x="98" y="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86" name="Freeform 5"/>
          <p:cNvSpPr>
            <a:spLocks noEditPoints="1"/>
          </p:cNvSpPr>
          <p:nvPr/>
        </p:nvSpPr>
        <p:spPr bwMode="auto">
          <a:xfrm>
            <a:off x="1194718" y="5750214"/>
            <a:ext cx="240382" cy="1333584"/>
          </a:xfrm>
          <a:custGeom>
            <a:avLst/>
            <a:gdLst>
              <a:gd name="T0" fmla="*/ 197 w 197"/>
              <a:gd name="T1" fmla="*/ 99 h 1103"/>
              <a:gd name="T2" fmla="*/ 98 w 197"/>
              <a:gd name="T3" fmla="*/ 0 h 1103"/>
              <a:gd name="T4" fmla="*/ 0 w 197"/>
              <a:gd name="T5" fmla="*/ 99 h 1103"/>
              <a:gd name="T6" fmla="*/ 32 w 197"/>
              <a:gd name="T7" fmla="*/ 172 h 1103"/>
              <a:gd name="T8" fmla="*/ 41 w 197"/>
              <a:gd name="T9" fmla="*/ 885 h 1103"/>
              <a:gd name="T10" fmla="*/ 53 w 197"/>
              <a:gd name="T11" fmla="*/ 885 h 1103"/>
              <a:gd name="T12" fmla="*/ 53 w 197"/>
              <a:gd name="T13" fmla="*/ 971 h 1103"/>
              <a:gd name="T14" fmla="*/ 67 w 197"/>
              <a:gd name="T15" fmla="*/ 971 h 1103"/>
              <a:gd name="T16" fmla="*/ 67 w 197"/>
              <a:gd name="T17" fmla="*/ 1063 h 1103"/>
              <a:gd name="T18" fmla="*/ 49 w 197"/>
              <a:gd name="T19" fmla="*/ 1081 h 1103"/>
              <a:gd name="T20" fmla="*/ 49 w 197"/>
              <a:gd name="T21" fmla="*/ 1103 h 1103"/>
              <a:gd name="T22" fmla="*/ 97 w 197"/>
              <a:gd name="T23" fmla="*/ 1103 h 1103"/>
              <a:gd name="T24" fmla="*/ 100 w 197"/>
              <a:gd name="T25" fmla="*/ 1103 h 1103"/>
              <a:gd name="T26" fmla="*/ 147 w 197"/>
              <a:gd name="T27" fmla="*/ 1103 h 1103"/>
              <a:gd name="T28" fmla="*/ 147 w 197"/>
              <a:gd name="T29" fmla="*/ 1081 h 1103"/>
              <a:gd name="T30" fmla="*/ 129 w 197"/>
              <a:gd name="T31" fmla="*/ 1063 h 1103"/>
              <a:gd name="T32" fmla="*/ 129 w 197"/>
              <a:gd name="T33" fmla="*/ 971 h 1103"/>
              <a:gd name="T34" fmla="*/ 143 w 197"/>
              <a:gd name="T35" fmla="*/ 971 h 1103"/>
              <a:gd name="T36" fmla="*/ 143 w 197"/>
              <a:gd name="T37" fmla="*/ 885 h 1103"/>
              <a:gd name="T38" fmla="*/ 156 w 197"/>
              <a:gd name="T39" fmla="*/ 885 h 1103"/>
              <a:gd name="T40" fmla="*/ 165 w 197"/>
              <a:gd name="T41" fmla="*/ 172 h 1103"/>
              <a:gd name="T42" fmla="*/ 197 w 197"/>
              <a:gd name="T43" fmla="*/ 99 h 1103"/>
              <a:gd name="T44" fmla="*/ 98 w 197"/>
              <a:gd name="T45" fmla="*/ 57 h 1103"/>
              <a:gd name="T46" fmla="*/ 141 w 197"/>
              <a:gd name="T47" fmla="*/ 99 h 1103"/>
              <a:gd name="T48" fmla="*/ 98 w 197"/>
              <a:gd name="T49" fmla="*/ 142 h 1103"/>
              <a:gd name="T50" fmla="*/ 56 w 197"/>
              <a:gd name="T51" fmla="*/ 99 h 1103"/>
              <a:gd name="T52" fmla="*/ 98 w 197"/>
              <a:gd name="T53" fmla="*/ 57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7" h="1103">
                <a:moveTo>
                  <a:pt x="197" y="99"/>
                </a:moveTo>
                <a:cubicBezTo>
                  <a:pt x="197" y="45"/>
                  <a:pt x="153" y="0"/>
                  <a:pt x="98" y="0"/>
                </a:cubicBezTo>
                <a:cubicBezTo>
                  <a:pt x="44" y="0"/>
                  <a:pt x="0" y="45"/>
                  <a:pt x="0" y="99"/>
                </a:cubicBezTo>
                <a:cubicBezTo>
                  <a:pt x="0" y="128"/>
                  <a:pt x="12" y="154"/>
                  <a:pt x="32" y="172"/>
                </a:cubicBezTo>
                <a:cubicBezTo>
                  <a:pt x="41" y="885"/>
                  <a:pt x="41" y="885"/>
                  <a:pt x="41" y="885"/>
                </a:cubicBezTo>
                <a:cubicBezTo>
                  <a:pt x="53" y="885"/>
                  <a:pt x="53" y="885"/>
                  <a:pt x="53" y="885"/>
                </a:cubicBezTo>
                <a:cubicBezTo>
                  <a:pt x="53" y="971"/>
                  <a:pt x="53" y="971"/>
                  <a:pt x="53" y="971"/>
                </a:cubicBezTo>
                <a:cubicBezTo>
                  <a:pt x="67" y="971"/>
                  <a:pt x="67" y="971"/>
                  <a:pt x="67" y="971"/>
                </a:cubicBezTo>
                <a:cubicBezTo>
                  <a:pt x="67" y="1063"/>
                  <a:pt x="67" y="1063"/>
                  <a:pt x="67" y="1063"/>
                </a:cubicBezTo>
                <a:cubicBezTo>
                  <a:pt x="49" y="1081"/>
                  <a:pt x="49" y="1081"/>
                  <a:pt x="49" y="1081"/>
                </a:cubicBezTo>
                <a:cubicBezTo>
                  <a:pt x="49" y="1103"/>
                  <a:pt x="49" y="1103"/>
                  <a:pt x="49" y="1103"/>
                </a:cubicBezTo>
                <a:cubicBezTo>
                  <a:pt x="97" y="1103"/>
                  <a:pt x="97" y="1103"/>
                  <a:pt x="97" y="1103"/>
                </a:cubicBezTo>
                <a:cubicBezTo>
                  <a:pt x="100" y="1103"/>
                  <a:pt x="100" y="1103"/>
                  <a:pt x="100" y="1103"/>
                </a:cubicBezTo>
                <a:cubicBezTo>
                  <a:pt x="147" y="1103"/>
                  <a:pt x="147" y="1103"/>
                  <a:pt x="147" y="1103"/>
                </a:cubicBezTo>
                <a:cubicBezTo>
                  <a:pt x="147" y="1081"/>
                  <a:pt x="147" y="1081"/>
                  <a:pt x="147" y="1081"/>
                </a:cubicBezTo>
                <a:cubicBezTo>
                  <a:pt x="129" y="1063"/>
                  <a:pt x="129" y="1063"/>
                  <a:pt x="129" y="1063"/>
                </a:cubicBezTo>
                <a:cubicBezTo>
                  <a:pt x="129" y="971"/>
                  <a:pt x="129" y="971"/>
                  <a:pt x="129" y="971"/>
                </a:cubicBezTo>
                <a:cubicBezTo>
                  <a:pt x="143" y="971"/>
                  <a:pt x="143" y="971"/>
                  <a:pt x="143" y="971"/>
                </a:cubicBezTo>
                <a:cubicBezTo>
                  <a:pt x="143" y="885"/>
                  <a:pt x="143" y="885"/>
                  <a:pt x="143" y="885"/>
                </a:cubicBezTo>
                <a:cubicBezTo>
                  <a:pt x="156" y="885"/>
                  <a:pt x="156" y="885"/>
                  <a:pt x="156" y="885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84" y="154"/>
                  <a:pt x="197" y="128"/>
                  <a:pt x="197" y="99"/>
                </a:cubicBezTo>
                <a:close/>
                <a:moveTo>
                  <a:pt x="98" y="57"/>
                </a:moveTo>
                <a:cubicBezTo>
                  <a:pt x="122" y="57"/>
                  <a:pt x="141" y="76"/>
                  <a:pt x="141" y="99"/>
                </a:cubicBezTo>
                <a:cubicBezTo>
                  <a:pt x="141" y="123"/>
                  <a:pt x="122" y="142"/>
                  <a:pt x="98" y="142"/>
                </a:cubicBezTo>
                <a:cubicBezTo>
                  <a:pt x="75" y="142"/>
                  <a:pt x="56" y="123"/>
                  <a:pt x="56" y="99"/>
                </a:cubicBezTo>
                <a:cubicBezTo>
                  <a:pt x="56" y="76"/>
                  <a:pt x="75" y="57"/>
                  <a:pt x="98" y="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89" name="Freeform 5"/>
          <p:cNvSpPr>
            <a:spLocks noEditPoints="1"/>
          </p:cNvSpPr>
          <p:nvPr/>
        </p:nvSpPr>
        <p:spPr bwMode="auto">
          <a:xfrm>
            <a:off x="1715418" y="5891127"/>
            <a:ext cx="214982" cy="1192671"/>
          </a:xfrm>
          <a:custGeom>
            <a:avLst/>
            <a:gdLst>
              <a:gd name="T0" fmla="*/ 197 w 197"/>
              <a:gd name="T1" fmla="*/ 99 h 1103"/>
              <a:gd name="T2" fmla="*/ 98 w 197"/>
              <a:gd name="T3" fmla="*/ 0 h 1103"/>
              <a:gd name="T4" fmla="*/ 0 w 197"/>
              <a:gd name="T5" fmla="*/ 99 h 1103"/>
              <a:gd name="T6" fmla="*/ 32 w 197"/>
              <a:gd name="T7" fmla="*/ 172 h 1103"/>
              <a:gd name="T8" fmla="*/ 41 w 197"/>
              <a:gd name="T9" fmla="*/ 885 h 1103"/>
              <a:gd name="T10" fmla="*/ 53 w 197"/>
              <a:gd name="T11" fmla="*/ 885 h 1103"/>
              <a:gd name="T12" fmla="*/ 53 w 197"/>
              <a:gd name="T13" fmla="*/ 971 h 1103"/>
              <a:gd name="T14" fmla="*/ 67 w 197"/>
              <a:gd name="T15" fmla="*/ 971 h 1103"/>
              <a:gd name="T16" fmla="*/ 67 w 197"/>
              <a:gd name="T17" fmla="*/ 1063 h 1103"/>
              <a:gd name="T18" fmla="*/ 49 w 197"/>
              <a:gd name="T19" fmla="*/ 1081 h 1103"/>
              <a:gd name="T20" fmla="*/ 49 w 197"/>
              <a:gd name="T21" fmla="*/ 1103 h 1103"/>
              <a:gd name="T22" fmla="*/ 97 w 197"/>
              <a:gd name="T23" fmla="*/ 1103 h 1103"/>
              <a:gd name="T24" fmla="*/ 100 w 197"/>
              <a:gd name="T25" fmla="*/ 1103 h 1103"/>
              <a:gd name="T26" fmla="*/ 147 w 197"/>
              <a:gd name="T27" fmla="*/ 1103 h 1103"/>
              <a:gd name="T28" fmla="*/ 147 w 197"/>
              <a:gd name="T29" fmla="*/ 1081 h 1103"/>
              <a:gd name="T30" fmla="*/ 129 w 197"/>
              <a:gd name="T31" fmla="*/ 1063 h 1103"/>
              <a:gd name="T32" fmla="*/ 129 w 197"/>
              <a:gd name="T33" fmla="*/ 971 h 1103"/>
              <a:gd name="T34" fmla="*/ 143 w 197"/>
              <a:gd name="T35" fmla="*/ 971 h 1103"/>
              <a:gd name="T36" fmla="*/ 143 w 197"/>
              <a:gd name="T37" fmla="*/ 885 h 1103"/>
              <a:gd name="T38" fmla="*/ 156 w 197"/>
              <a:gd name="T39" fmla="*/ 885 h 1103"/>
              <a:gd name="T40" fmla="*/ 165 w 197"/>
              <a:gd name="T41" fmla="*/ 172 h 1103"/>
              <a:gd name="T42" fmla="*/ 197 w 197"/>
              <a:gd name="T43" fmla="*/ 99 h 1103"/>
              <a:gd name="T44" fmla="*/ 98 w 197"/>
              <a:gd name="T45" fmla="*/ 57 h 1103"/>
              <a:gd name="T46" fmla="*/ 141 w 197"/>
              <a:gd name="T47" fmla="*/ 99 h 1103"/>
              <a:gd name="T48" fmla="*/ 98 w 197"/>
              <a:gd name="T49" fmla="*/ 142 h 1103"/>
              <a:gd name="T50" fmla="*/ 56 w 197"/>
              <a:gd name="T51" fmla="*/ 99 h 1103"/>
              <a:gd name="T52" fmla="*/ 98 w 197"/>
              <a:gd name="T53" fmla="*/ 57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7" h="1103">
                <a:moveTo>
                  <a:pt x="197" y="99"/>
                </a:moveTo>
                <a:cubicBezTo>
                  <a:pt x="197" y="45"/>
                  <a:pt x="153" y="0"/>
                  <a:pt x="98" y="0"/>
                </a:cubicBezTo>
                <a:cubicBezTo>
                  <a:pt x="44" y="0"/>
                  <a:pt x="0" y="45"/>
                  <a:pt x="0" y="99"/>
                </a:cubicBezTo>
                <a:cubicBezTo>
                  <a:pt x="0" y="128"/>
                  <a:pt x="12" y="154"/>
                  <a:pt x="32" y="172"/>
                </a:cubicBezTo>
                <a:cubicBezTo>
                  <a:pt x="41" y="885"/>
                  <a:pt x="41" y="885"/>
                  <a:pt x="41" y="885"/>
                </a:cubicBezTo>
                <a:cubicBezTo>
                  <a:pt x="53" y="885"/>
                  <a:pt x="53" y="885"/>
                  <a:pt x="53" y="885"/>
                </a:cubicBezTo>
                <a:cubicBezTo>
                  <a:pt x="53" y="971"/>
                  <a:pt x="53" y="971"/>
                  <a:pt x="53" y="971"/>
                </a:cubicBezTo>
                <a:cubicBezTo>
                  <a:pt x="67" y="971"/>
                  <a:pt x="67" y="971"/>
                  <a:pt x="67" y="971"/>
                </a:cubicBezTo>
                <a:cubicBezTo>
                  <a:pt x="67" y="1063"/>
                  <a:pt x="67" y="1063"/>
                  <a:pt x="67" y="1063"/>
                </a:cubicBezTo>
                <a:cubicBezTo>
                  <a:pt x="49" y="1081"/>
                  <a:pt x="49" y="1081"/>
                  <a:pt x="49" y="1081"/>
                </a:cubicBezTo>
                <a:cubicBezTo>
                  <a:pt x="49" y="1103"/>
                  <a:pt x="49" y="1103"/>
                  <a:pt x="49" y="1103"/>
                </a:cubicBezTo>
                <a:cubicBezTo>
                  <a:pt x="97" y="1103"/>
                  <a:pt x="97" y="1103"/>
                  <a:pt x="97" y="1103"/>
                </a:cubicBezTo>
                <a:cubicBezTo>
                  <a:pt x="100" y="1103"/>
                  <a:pt x="100" y="1103"/>
                  <a:pt x="100" y="1103"/>
                </a:cubicBezTo>
                <a:cubicBezTo>
                  <a:pt x="147" y="1103"/>
                  <a:pt x="147" y="1103"/>
                  <a:pt x="147" y="1103"/>
                </a:cubicBezTo>
                <a:cubicBezTo>
                  <a:pt x="147" y="1081"/>
                  <a:pt x="147" y="1081"/>
                  <a:pt x="147" y="1081"/>
                </a:cubicBezTo>
                <a:cubicBezTo>
                  <a:pt x="129" y="1063"/>
                  <a:pt x="129" y="1063"/>
                  <a:pt x="129" y="1063"/>
                </a:cubicBezTo>
                <a:cubicBezTo>
                  <a:pt x="129" y="971"/>
                  <a:pt x="129" y="971"/>
                  <a:pt x="129" y="971"/>
                </a:cubicBezTo>
                <a:cubicBezTo>
                  <a:pt x="143" y="971"/>
                  <a:pt x="143" y="971"/>
                  <a:pt x="143" y="971"/>
                </a:cubicBezTo>
                <a:cubicBezTo>
                  <a:pt x="143" y="885"/>
                  <a:pt x="143" y="885"/>
                  <a:pt x="143" y="885"/>
                </a:cubicBezTo>
                <a:cubicBezTo>
                  <a:pt x="156" y="885"/>
                  <a:pt x="156" y="885"/>
                  <a:pt x="156" y="885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84" y="154"/>
                  <a:pt x="197" y="128"/>
                  <a:pt x="197" y="99"/>
                </a:cubicBezTo>
                <a:close/>
                <a:moveTo>
                  <a:pt x="98" y="57"/>
                </a:moveTo>
                <a:cubicBezTo>
                  <a:pt x="122" y="57"/>
                  <a:pt x="141" y="76"/>
                  <a:pt x="141" y="99"/>
                </a:cubicBezTo>
                <a:cubicBezTo>
                  <a:pt x="141" y="123"/>
                  <a:pt x="122" y="142"/>
                  <a:pt x="98" y="142"/>
                </a:cubicBezTo>
                <a:cubicBezTo>
                  <a:pt x="75" y="142"/>
                  <a:pt x="56" y="123"/>
                  <a:pt x="56" y="99"/>
                </a:cubicBezTo>
                <a:cubicBezTo>
                  <a:pt x="56" y="76"/>
                  <a:pt x="75" y="57"/>
                  <a:pt x="98" y="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95" name="Freeform 5"/>
          <p:cNvSpPr>
            <a:spLocks noEditPoints="1"/>
          </p:cNvSpPr>
          <p:nvPr/>
        </p:nvSpPr>
        <p:spPr bwMode="auto">
          <a:xfrm>
            <a:off x="2210718" y="5820670"/>
            <a:ext cx="227682" cy="1263128"/>
          </a:xfrm>
          <a:custGeom>
            <a:avLst/>
            <a:gdLst>
              <a:gd name="T0" fmla="*/ 197 w 197"/>
              <a:gd name="T1" fmla="*/ 99 h 1103"/>
              <a:gd name="T2" fmla="*/ 98 w 197"/>
              <a:gd name="T3" fmla="*/ 0 h 1103"/>
              <a:gd name="T4" fmla="*/ 0 w 197"/>
              <a:gd name="T5" fmla="*/ 99 h 1103"/>
              <a:gd name="T6" fmla="*/ 32 w 197"/>
              <a:gd name="T7" fmla="*/ 172 h 1103"/>
              <a:gd name="T8" fmla="*/ 41 w 197"/>
              <a:gd name="T9" fmla="*/ 885 h 1103"/>
              <a:gd name="T10" fmla="*/ 53 w 197"/>
              <a:gd name="T11" fmla="*/ 885 h 1103"/>
              <a:gd name="T12" fmla="*/ 53 w 197"/>
              <a:gd name="T13" fmla="*/ 971 h 1103"/>
              <a:gd name="T14" fmla="*/ 67 w 197"/>
              <a:gd name="T15" fmla="*/ 971 h 1103"/>
              <a:gd name="T16" fmla="*/ 67 w 197"/>
              <a:gd name="T17" fmla="*/ 1063 h 1103"/>
              <a:gd name="T18" fmla="*/ 49 w 197"/>
              <a:gd name="T19" fmla="*/ 1081 h 1103"/>
              <a:gd name="T20" fmla="*/ 49 w 197"/>
              <a:gd name="T21" fmla="*/ 1103 h 1103"/>
              <a:gd name="T22" fmla="*/ 97 w 197"/>
              <a:gd name="T23" fmla="*/ 1103 h 1103"/>
              <a:gd name="T24" fmla="*/ 100 w 197"/>
              <a:gd name="T25" fmla="*/ 1103 h 1103"/>
              <a:gd name="T26" fmla="*/ 147 w 197"/>
              <a:gd name="T27" fmla="*/ 1103 h 1103"/>
              <a:gd name="T28" fmla="*/ 147 w 197"/>
              <a:gd name="T29" fmla="*/ 1081 h 1103"/>
              <a:gd name="T30" fmla="*/ 129 w 197"/>
              <a:gd name="T31" fmla="*/ 1063 h 1103"/>
              <a:gd name="T32" fmla="*/ 129 w 197"/>
              <a:gd name="T33" fmla="*/ 971 h 1103"/>
              <a:gd name="T34" fmla="*/ 143 w 197"/>
              <a:gd name="T35" fmla="*/ 971 h 1103"/>
              <a:gd name="T36" fmla="*/ 143 w 197"/>
              <a:gd name="T37" fmla="*/ 885 h 1103"/>
              <a:gd name="T38" fmla="*/ 156 w 197"/>
              <a:gd name="T39" fmla="*/ 885 h 1103"/>
              <a:gd name="T40" fmla="*/ 165 w 197"/>
              <a:gd name="T41" fmla="*/ 172 h 1103"/>
              <a:gd name="T42" fmla="*/ 197 w 197"/>
              <a:gd name="T43" fmla="*/ 99 h 1103"/>
              <a:gd name="T44" fmla="*/ 98 w 197"/>
              <a:gd name="T45" fmla="*/ 57 h 1103"/>
              <a:gd name="T46" fmla="*/ 141 w 197"/>
              <a:gd name="T47" fmla="*/ 99 h 1103"/>
              <a:gd name="T48" fmla="*/ 98 w 197"/>
              <a:gd name="T49" fmla="*/ 142 h 1103"/>
              <a:gd name="T50" fmla="*/ 56 w 197"/>
              <a:gd name="T51" fmla="*/ 99 h 1103"/>
              <a:gd name="T52" fmla="*/ 98 w 197"/>
              <a:gd name="T53" fmla="*/ 57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7" h="1103">
                <a:moveTo>
                  <a:pt x="197" y="99"/>
                </a:moveTo>
                <a:cubicBezTo>
                  <a:pt x="197" y="45"/>
                  <a:pt x="153" y="0"/>
                  <a:pt x="98" y="0"/>
                </a:cubicBezTo>
                <a:cubicBezTo>
                  <a:pt x="44" y="0"/>
                  <a:pt x="0" y="45"/>
                  <a:pt x="0" y="99"/>
                </a:cubicBezTo>
                <a:cubicBezTo>
                  <a:pt x="0" y="128"/>
                  <a:pt x="12" y="154"/>
                  <a:pt x="32" y="172"/>
                </a:cubicBezTo>
                <a:cubicBezTo>
                  <a:pt x="41" y="885"/>
                  <a:pt x="41" y="885"/>
                  <a:pt x="41" y="885"/>
                </a:cubicBezTo>
                <a:cubicBezTo>
                  <a:pt x="53" y="885"/>
                  <a:pt x="53" y="885"/>
                  <a:pt x="53" y="885"/>
                </a:cubicBezTo>
                <a:cubicBezTo>
                  <a:pt x="53" y="971"/>
                  <a:pt x="53" y="971"/>
                  <a:pt x="53" y="971"/>
                </a:cubicBezTo>
                <a:cubicBezTo>
                  <a:pt x="67" y="971"/>
                  <a:pt x="67" y="971"/>
                  <a:pt x="67" y="971"/>
                </a:cubicBezTo>
                <a:cubicBezTo>
                  <a:pt x="67" y="1063"/>
                  <a:pt x="67" y="1063"/>
                  <a:pt x="67" y="1063"/>
                </a:cubicBezTo>
                <a:cubicBezTo>
                  <a:pt x="49" y="1081"/>
                  <a:pt x="49" y="1081"/>
                  <a:pt x="49" y="1081"/>
                </a:cubicBezTo>
                <a:cubicBezTo>
                  <a:pt x="49" y="1103"/>
                  <a:pt x="49" y="1103"/>
                  <a:pt x="49" y="1103"/>
                </a:cubicBezTo>
                <a:cubicBezTo>
                  <a:pt x="97" y="1103"/>
                  <a:pt x="97" y="1103"/>
                  <a:pt x="97" y="1103"/>
                </a:cubicBezTo>
                <a:cubicBezTo>
                  <a:pt x="100" y="1103"/>
                  <a:pt x="100" y="1103"/>
                  <a:pt x="100" y="1103"/>
                </a:cubicBezTo>
                <a:cubicBezTo>
                  <a:pt x="147" y="1103"/>
                  <a:pt x="147" y="1103"/>
                  <a:pt x="147" y="1103"/>
                </a:cubicBezTo>
                <a:cubicBezTo>
                  <a:pt x="147" y="1081"/>
                  <a:pt x="147" y="1081"/>
                  <a:pt x="147" y="1081"/>
                </a:cubicBezTo>
                <a:cubicBezTo>
                  <a:pt x="129" y="1063"/>
                  <a:pt x="129" y="1063"/>
                  <a:pt x="129" y="1063"/>
                </a:cubicBezTo>
                <a:cubicBezTo>
                  <a:pt x="129" y="971"/>
                  <a:pt x="129" y="971"/>
                  <a:pt x="129" y="971"/>
                </a:cubicBezTo>
                <a:cubicBezTo>
                  <a:pt x="143" y="971"/>
                  <a:pt x="143" y="971"/>
                  <a:pt x="143" y="971"/>
                </a:cubicBezTo>
                <a:cubicBezTo>
                  <a:pt x="143" y="885"/>
                  <a:pt x="143" y="885"/>
                  <a:pt x="143" y="885"/>
                </a:cubicBezTo>
                <a:cubicBezTo>
                  <a:pt x="156" y="885"/>
                  <a:pt x="156" y="885"/>
                  <a:pt x="156" y="885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84" y="154"/>
                  <a:pt x="197" y="128"/>
                  <a:pt x="197" y="99"/>
                </a:cubicBezTo>
                <a:close/>
                <a:moveTo>
                  <a:pt x="98" y="57"/>
                </a:moveTo>
                <a:cubicBezTo>
                  <a:pt x="122" y="57"/>
                  <a:pt x="141" y="76"/>
                  <a:pt x="141" y="99"/>
                </a:cubicBezTo>
                <a:cubicBezTo>
                  <a:pt x="141" y="123"/>
                  <a:pt x="122" y="142"/>
                  <a:pt x="98" y="142"/>
                </a:cubicBezTo>
                <a:cubicBezTo>
                  <a:pt x="75" y="142"/>
                  <a:pt x="56" y="123"/>
                  <a:pt x="56" y="99"/>
                </a:cubicBezTo>
                <a:cubicBezTo>
                  <a:pt x="56" y="76"/>
                  <a:pt x="75" y="57"/>
                  <a:pt x="98" y="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97" name="Freeform 5"/>
          <p:cNvSpPr>
            <a:spLocks noEditPoints="1"/>
          </p:cNvSpPr>
          <p:nvPr/>
        </p:nvSpPr>
        <p:spPr bwMode="auto">
          <a:xfrm>
            <a:off x="2690663" y="5755717"/>
            <a:ext cx="239390" cy="1328081"/>
          </a:xfrm>
          <a:custGeom>
            <a:avLst/>
            <a:gdLst>
              <a:gd name="T0" fmla="*/ 197 w 197"/>
              <a:gd name="T1" fmla="*/ 99 h 1103"/>
              <a:gd name="T2" fmla="*/ 98 w 197"/>
              <a:gd name="T3" fmla="*/ 0 h 1103"/>
              <a:gd name="T4" fmla="*/ 0 w 197"/>
              <a:gd name="T5" fmla="*/ 99 h 1103"/>
              <a:gd name="T6" fmla="*/ 32 w 197"/>
              <a:gd name="T7" fmla="*/ 172 h 1103"/>
              <a:gd name="T8" fmla="*/ 41 w 197"/>
              <a:gd name="T9" fmla="*/ 885 h 1103"/>
              <a:gd name="T10" fmla="*/ 53 w 197"/>
              <a:gd name="T11" fmla="*/ 885 h 1103"/>
              <a:gd name="T12" fmla="*/ 53 w 197"/>
              <a:gd name="T13" fmla="*/ 971 h 1103"/>
              <a:gd name="T14" fmla="*/ 67 w 197"/>
              <a:gd name="T15" fmla="*/ 971 h 1103"/>
              <a:gd name="T16" fmla="*/ 67 w 197"/>
              <a:gd name="T17" fmla="*/ 1063 h 1103"/>
              <a:gd name="T18" fmla="*/ 49 w 197"/>
              <a:gd name="T19" fmla="*/ 1081 h 1103"/>
              <a:gd name="T20" fmla="*/ 49 w 197"/>
              <a:gd name="T21" fmla="*/ 1103 h 1103"/>
              <a:gd name="T22" fmla="*/ 97 w 197"/>
              <a:gd name="T23" fmla="*/ 1103 h 1103"/>
              <a:gd name="T24" fmla="*/ 100 w 197"/>
              <a:gd name="T25" fmla="*/ 1103 h 1103"/>
              <a:gd name="T26" fmla="*/ 147 w 197"/>
              <a:gd name="T27" fmla="*/ 1103 h 1103"/>
              <a:gd name="T28" fmla="*/ 147 w 197"/>
              <a:gd name="T29" fmla="*/ 1081 h 1103"/>
              <a:gd name="T30" fmla="*/ 129 w 197"/>
              <a:gd name="T31" fmla="*/ 1063 h 1103"/>
              <a:gd name="T32" fmla="*/ 129 w 197"/>
              <a:gd name="T33" fmla="*/ 971 h 1103"/>
              <a:gd name="T34" fmla="*/ 143 w 197"/>
              <a:gd name="T35" fmla="*/ 971 h 1103"/>
              <a:gd name="T36" fmla="*/ 143 w 197"/>
              <a:gd name="T37" fmla="*/ 885 h 1103"/>
              <a:gd name="T38" fmla="*/ 156 w 197"/>
              <a:gd name="T39" fmla="*/ 885 h 1103"/>
              <a:gd name="T40" fmla="*/ 165 w 197"/>
              <a:gd name="T41" fmla="*/ 172 h 1103"/>
              <a:gd name="T42" fmla="*/ 197 w 197"/>
              <a:gd name="T43" fmla="*/ 99 h 1103"/>
              <a:gd name="T44" fmla="*/ 98 w 197"/>
              <a:gd name="T45" fmla="*/ 57 h 1103"/>
              <a:gd name="T46" fmla="*/ 141 w 197"/>
              <a:gd name="T47" fmla="*/ 99 h 1103"/>
              <a:gd name="T48" fmla="*/ 98 w 197"/>
              <a:gd name="T49" fmla="*/ 142 h 1103"/>
              <a:gd name="T50" fmla="*/ 56 w 197"/>
              <a:gd name="T51" fmla="*/ 99 h 1103"/>
              <a:gd name="T52" fmla="*/ 98 w 197"/>
              <a:gd name="T53" fmla="*/ 57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7" h="1103">
                <a:moveTo>
                  <a:pt x="197" y="99"/>
                </a:moveTo>
                <a:cubicBezTo>
                  <a:pt x="197" y="45"/>
                  <a:pt x="153" y="0"/>
                  <a:pt x="98" y="0"/>
                </a:cubicBezTo>
                <a:cubicBezTo>
                  <a:pt x="44" y="0"/>
                  <a:pt x="0" y="45"/>
                  <a:pt x="0" y="99"/>
                </a:cubicBezTo>
                <a:cubicBezTo>
                  <a:pt x="0" y="128"/>
                  <a:pt x="12" y="154"/>
                  <a:pt x="32" y="172"/>
                </a:cubicBezTo>
                <a:cubicBezTo>
                  <a:pt x="41" y="885"/>
                  <a:pt x="41" y="885"/>
                  <a:pt x="41" y="885"/>
                </a:cubicBezTo>
                <a:cubicBezTo>
                  <a:pt x="53" y="885"/>
                  <a:pt x="53" y="885"/>
                  <a:pt x="53" y="885"/>
                </a:cubicBezTo>
                <a:cubicBezTo>
                  <a:pt x="53" y="971"/>
                  <a:pt x="53" y="971"/>
                  <a:pt x="53" y="971"/>
                </a:cubicBezTo>
                <a:cubicBezTo>
                  <a:pt x="67" y="971"/>
                  <a:pt x="67" y="971"/>
                  <a:pt x="67" y="971"/>
                </a:cubicBezTo>
                <a:cubicBezTo>
                  <a:pt x="67" y="1063"/>
                  <a:pt x="67" y="1063"/>
                  <a:pt x="67" y="1063"/>
                </a:cubicBezTo>
                <a:cubicBezTo>
                  <a:pt x="49" y="1081"/>
                  <a:pt x="49" y="1081"/>
                  <a:pt x="49" y="1081"/>
                </a:cubicBezTo>
                <a:cubicBezTo>
                  <a:pt x="49" y="1103"/>
                  <a:pt x="49" y="1103"/>
                  <a:pt x="49" y="1103"/>
                </a:cubicBezTo>
                <a:cubicBezTo>
                  <a:pt x="97" y="1103"/>
                  <a:pt x="97" y="1103"/>
                  <a:pt x="97" y="1103"/>
                </a:cubicBezTo>
                <a:cubicBezTo>
                  <a:pt x="100" y="1103"/>
                  <a:pt x="100" y="1103"/>
                  <a:pt x="100" y="1103"/>
                </a:cubicBezTo>
                <a:cubicBezTo>
                  <a:pt x="147" y="1103"/>
                  <a:pt x="147" y="1103"/>
                  <a:pt x="147" y="1103"/>
                </a:cubicBezTo>
                <a:cubicBezTo>
                  <a:pt x="147" y="1081"/>
                  <a:pt x="147" y="1081"/>
                  <a:pt x="147" y="1081"/>
                </a:cubicBezTo>
                <a:cubicBezTo>
                  <a:pt x="129" y="1063"/>
                  <a:pt x="129" y="1063"/>
                  <a:pt x="129" y="1063"/>
                </a:cubicBezTo>
                <a:cubicBezTo>
                  <a:pt x="129" y="971"/>
                  <a:pt x="129" y="971"/>
                  <a:pt x="129" y="971"/>
                </a:cubicBezTo>
                <a:cubicBezTo>
                  <a:pt x="143" y="971"/>
                  <a:pt x="143" y="971"/>
                  <a:pt x="143" y="971"/>
                </a:cubicBezTo>
                <a:cubicBezTo>
                  <a:pt x="143" y="885"/>
                  <a:pt x="143" y="885"/>
                  <a:pt x="143" y="885"/>
                </a:cubicBezTo>
                <a:cubicBezTo>
                  <a:pt x="156" y="885"/>
                  <a:pt x="156" y="885"/>
                  <a:pt x="156" y="885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84" y="154"/>
                  <a:pt x="197" y="128"/>
                  <a:pt x="197" y="99"/>
                </a:cubicBezTo>
                <a:close/>
                <a:moveTo>
                  <a:pt x="98" y="57"/>
                </a:moveTo>
                <a:cubicBezTo>
                  <a:pt x="122" y="57"/>
                  <a:pt x="141" y="76"/>
                  <a:pt x="141" y="99"/>
                </a:cubicBezTo>
                <a:cubicBezTo>
                  <a:pt x="141" y="123"/>
                  <a:pt x="122" y="142"/>
                  <a:pt x="98" y="142"/>
                </a:cubicBezTo>
                <a:cubicBezTo>
                  <a:pt x="75" y="142"/>
                  <a:pt x="56" y="123"/>
                  <a:pt x="56" y="99"/>
                </a:cubicBezTo>
                <a:cubicBezTo>
                  <a:pt x="56" y="76"/>
                  <a:pt x="75" y="57"/>
                  <a:pt x="98" y="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98" name="Freeform 5"/>
          <p:cNvSpPr>
            <a:spLocks noEditPoints="1"/>
          </p:cNvSpPr>
          <p:nvPr/>
        </p:nvSpPr>
        <p:spPr bwMode="auto">
          <a:xfrm>
            <a:off x="3190327" y="5665862"/>
            <a:ext cx="279772" cy="1417936"/>
          </a:xfrm>
          <a:custGeom>
            <a:avLst/>
            <a:gdLst>
              <a:gd name="T0" fmla="*/ 197 w 197"/>
              <a:gd name="T1" fmla="*/ 99 h 1103"/>
              <a:gd name="T2" fmla="*/ 98 w 197"/>
              <a:gd name="T3" fmla="*/ 0 h 1103"/>
              <a:gd name="T4" fmla="*/ 0 w 197"/>
              <a:gd name="T5" fmla="*/ 99 h 1103"/>
              <a:gd name="T6" fmla="*/ 32 w 197"/>
              <a:gd name="T7" fmla="*/ 172 h 1103"/>
              <a:gd name="T8" fmla="*/ 41 w 197"/>
              <a:gd name="T9" fmla="*/ 885 h 1103"/>
              <a:gd name="T10" fmla="*/ 53 w 197"/>
              <a:gd name="T11" fmla="*/ 885 h 1103"/>
              <a:gd name="T12" fmla="*/ 53 w 197"/>
              <a:gd name="T13" fmla="*/ 971 h 1103"/>
              <a:gd name="T14" fmla="*/ 67 w 197"/>
              <a:gd name="T15" fmla="*/ 971 h 1103"/>
              <a:gd name="T16" fmla="*/ 67 w 197"/>
              <a:gd name="T17" fmla="*/ 1063 h 1103"/>
              <a:gd name="T18" fmla="*/ 49 w 197"/>
              <a:gd name="T19" fmla="*/ 1081 h 1103"/>
              <a:gd name="T20" fmla="*/ 49 w 197"/>
              <a:gd name="T21" fmla="*/ 1103 h 1103"/>
              <a:gd name="T22" fmla="*/ 97 w 197"/>
              <a:gd name="T23" fmla="*/ 1103 h 1103"/>
              <a:gd name="T24" fmla="*/ 100 w 197"/>
              <a:gd name="T25" fmla="*/ 1103 h 1103"/>
              <a:gd name="T26" fmla="*/ 147 w 197"/>
              <a:gd name="T27" fmla="*/ 1103 h 1103"/>
              <a:gd name="T28" fmla="*/ 147 w 197"/>
              <a:gd name="T29" fmla="*/ 1081 h 1103"/>
              <a:gd name="T30" fmla="*/ 129 w 197"/>
              <a:gd name="T31" fmla="*/ 1063 h 1103"/>
              <a:gd name="T32" fmla="*/ 129 w 197"/>
              <a:gd name="T33" fmla="*/ 971 h 1103"/>
              <a:gd name="T34" fmla="*/ 143 w 197"/>
              <a:gd name="T35" fmla="*/ 971 h 1103"/>
              <a:gd name="T36" fmla="*/ 143 w 197"/>
              <a:gd name="T37" fmla="*/ 885 h 1103"/>
              <a:gd name="T38" fmla="*/ 156 w 197"/>
              <a:gd name="T39" fmla="*/ 885 h 1103"/>
              <a:gd name="T40" fmla="*/ 165 w 197"/>
              <a:gd name="T41" fmla="*/ 172 h 1103"/>
              <a:gd name="T42" fmla="*/ 197 w 197"/>
              <a:gd name="T43" fmla="*/ 99 h 1103"/>
              <a:gd name="T44" fmla="*/ 98 w 197"/>
              <a:gd name="T45" fmla="*/ 57 h 1103"/>
              <a:gd name="T46" fmla="*/ 141 w 197"/>
              <a:gd name="T47" fmla="*/ 99 h 1103"/>
              <a:gd name="T48" fmla="*/ 98 w 197"/>
              <a:gd name="T49" fmla="*/ 142 h 1103"/>
              <a:gd name="T50" fmla="*/ 56 w 197"/>
              <a:gd name="T51" fmla="*/ 99 h 1103"/>
              <a:gd name="T52" fmla="*/ 98 w 197"/>
              <a:gd name="T53" fmla="*/ 57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7" h="1103">
                <a:moveTo>
                  <a:pt x="197" y="99"/>
                </a:moveTo>
                <a:cubicBezTo>
                  <a:pt x="197" y="45"/>
                  <a:pt x="153" y="0"/>
                  <a:pt x="98" y="0"/>
                </a:cubicBezTo>
                <a:cubicBezTo>
                  <a:pt x="44" y="0"/>
                  <a:pt x="0" y="45"/>
                  <a:pt x="0" y="99"/>
                </a:cubicBezTo>
                <a:cubicBezTo>
                  <a:pt x="0" y="128"/>
                  <a:pt x="12" y="154"/>
                  <a:pt x="32" y="172"/>
                </a:cubicBezTo>
                <a:cubicBezTo>
                  <a:pt x="41" y="885"/>
                  <a:pt x="41" y="885"/>
                  <a:pt x="41" y="885"/>
                </a:cubicBezTo>
                <a:cubicBezTo>
                  <a:pt x="53" y="885"/>
                  <a:pt x="53" y="885"/>
                  <a:pt x="53" y="885"/>
                </a:cubicBezTo>
                <a:cubicBezTo>
                  <a:pt x="53" y="971"/>
                  <a:pt x="53" y="971"/>
                  <a:pt x="53" y="971"/>
                </a:cubicBezTo>
                <a:cubicBezTo>
                  <a:pt x="67" y="971"/>
                  <a:pt x="67" y="971"/>
                  <a:pt x="67" y="971"/>
                </a:cubicBezTo>
                <a:cubicBezTo>
                  <a:pt x="67" y="1063"/>
                  <a:pt x="67" y="1063"/>
                  <a:pt x="67" y="1063"/>
                </a:cubicBezTo>
                <a:cubicBezTo>
                  <a:pt x="49" y="1081"/>
                  <a:pt x="49" y="1081"/>
                  <a:pt x="49" y="1081"/>
                </a:cubicBezTo>
                <a:cubicBezTo>
                  <a:pt x="49" y="1103"/>
                  <a:pt x="49" y="1103"/>
                  <a:pt x="49" y="1103"/>
                </a:cubicBezTo>
                <a:cubicBezTo>
                  <a:pt x="97" y="1103"/>
                  <a:pt x="97" y="1103"/>
                  <a:pt x="97" y="1103"/>
                </a:cubicBezTo>
                <a:cubicBezTo>
                  <a:pt x="100" y="1103"/>
                  <a:pt x="100" y="1103"/>
                  <a:pt x="100" y="1103"/>
                </a:cubicBezTo>
                <a:cubicBezTo>
                  <a:pt x="147" y="1103"/>
                  <a:pt x="147" y="1103"/>
                  <a:pt x="147" y="1103"/>
                </a:cubicBezTo>
                <a:cubicBezTo>
                  <a:pt x="147" y="1081"/>
                  <a:pt x="147" y="1081"/>
                  <a:pt x="147" y="1081"/>
                </a:cubicBezTo>
                <a:cubicBezTo>
                  <a:pt x="129" y="1063"/>
                  <a:pt x="129" y="1063"/>
                  <a:pt x="129" y="1063"/>
                </a:cubicBezTo>
                <a:cubicBezTo>
                  <a:pt x="129" y="971"/>
                  <a:pt x="129" y="971"/>
                  <a:pt x="129" y="971"/>
                </a:cubicBezTo>
                <a:cubicBezTo>
                  <a:pt x="143" y="971"/>
                  <a:pt x="143" y="971"/>
                  <a:pt x="143" y="971"/>
                </a:cubicBezTo>
                <a:cubicBezTo>
                  <a:pt x="143" y="885"/>
                  <a:pt x="143" y="885"/>
                  <a:pt x="143" y="885"/>
                </a:cubicBezTo>
                <a:cubicBezTo>
                  <a:pt x="156" y="885"/>
                  <a:pt x="156" y="885"/>
                  <a:pt x="156" y="885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84" y="154"/>
                  <a:pt x="197" y="128"/>
                  <a:pt x="197" y="99"/>
                </a:cubicBezTo>
                <a:close/>
                <a:moveTo>
                  <a:pt x="98" y="57"/>
                </a:moveTo>
                <a:cubicBezTo>
                  <a:pt x="122" y="57"/>
                  <a:pt x="141" y="76"/>
                  <a:pt x="141" y="99"/>
                </a:cubicBezTo>
                <a:cubicBezTo>
                  <a:pt x="141" y="123"/>
                  <a:pt x="122" y="142"/>
                  <a:pt x="98" y="142"/>
                </a:cubicBezTo>
                <a:cubicBezTo>
                  <a:pt x="75" y="142"/>
                  <a:pt x="56" y="123"/>
                  <a:pt x="56" y="99"/>
                </a:cubicBezTo>
                <a:cubicBezTo>
                  <a:pt x="56" y="76"/>
                  <a:pt x="75" y="57"/>
                  <a:pt x="98" y="5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87" name="TextBox 286"/>
          <p:cNvSpPr txBox="1"/>
          <p:nvPr/>
        </p:nvSpPr>
        <p:spPr>
          <a:xfrm rot="5400000">
            <a:off x="3124616" y="6122669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353K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99" name="Freeform 5"/>
          <p:cNvSpPr>
            <a:spLocks noEditPoints="1"/>
          </p:cNvSpPr>
          <p:nvPr/>
        </p:nvSpPr>
        <p:spPr bwMode="auto">
          <a:xfrm>
            <a:off x="3705696" y="5595095"/>
            <a:ext cx="293735" cy="1488703"/>
          </a:xfrm>
          <a:custGeom>
            <a:avLst/>
            <a:gdLst>
              <a:gd name="T0" fmla="*/ 197 w 197"/>
              <a:gd name="T1" fmla="*/ 99 h 1103"/>
              <a:gd name="T2" fmla="*/ 98 w 197"/>
              <a:gd name="T3" fmla="*/ 0 h 1103"/>
              <a:gd name="T4" fmla="*/ 0 w 197"/>
              <a:gd name="T5" fmla="*/ 99 h 1103"/>
              <a:gd name="T6" fmla="*/ 32 w 197"/>
              <a:gd name="T7" fmla="*/ 172 h 1103"/>
              <a:gd name="T8" fmla="*/ 41 w 197"/>
              <a:gd name="T9" fmla="*/ 885 h 1103"/>
              <a:gd name="T10" fmla="*/ 53 w 197"/>
              <a:gd name="T11" fmla="*/ 885 h 1103"/>
              <a:gd name="T12" fmla="*/ 53 w 197"/>
              <a:gd name="T13" fmla="*/ 971 h 1103"/>
              <a:gd name="T14" fmla="*/ 67 w 197"/>
              <a:gd name="T15" fmla="*/ 971 h 1103"/>
              <a:gd name="T16" fmla="*/ 67 w 197"/>
              <a:gd name="T17" fmla="*/ 1063 h 1103"/>
              <a:gd name="T18" fmla="*/ 49 w 197"/>
              <a:gd name="T19" fmla="*/ 1081 h 1103"/>
              <a:gd name="T20" fmla="*/ 49 w 197"/>
              <a:gd name="T21" fmla="*/ 1103 h 1103"/>
              <a:gd name="T22" fmla="*/ 97 w 197"/>
              <a:gd name="T23" fmla="*/ 1103 h 1103"/>
              <a:gd name="T24" fmla="*/ 100 w 197"/>
              <a:gd name="T25" fmla="*/ 1103 h 1103"/>
              <a:gd name="T26" fmla="*/ 147 w 197"/>
              <a:gd name="T27" fmla="*/ 1103 h 1103"/>
              <a:gd name="T28" fmla="*/ 147 w 197"/>
              <a:gd name="T29" fmla="*/ 1081 h 1103"/>
              <a:gd name="T30" fmla="*/ 129 w 197"/>
              <a:gd name="T31" fmla="*/ 1063 h 1103"/>
              <a:gd name="T32" fmla="*/ 129 w 197"/>
              <a:gd name="T33" fmla="*/ 971 h 1103"/>
              <a:gd name="T34" fmla="*/ 143 w 197"/>
              <a:gd name="T35" fmla="*/ 971 h 1103"/>
              <a:gd name="T36" fmla="*/ 143 w 197"/>
              <a:gd name="T37" fmla="*/ 885 h 1103"/>
              <a:gd name="T38" fmla="*/ 156 w 197"/>
              <a:gd name="T39" fmla="*/ 885 h 1103"/>
              <a:gd name="T40" fmla="*/ 165 w 197"/>
              <a:gd name="T41" fmla="*/ 172 h 1103"/>
              <a:gd name="T42" fmla="*/ 197 w 197"/>
              <a:gd name="T43" fmla="*/ 99 h 1103"/>
              <a:gd name="T44" fmla="*/ 98 w 197"/>
              <a:gd name="T45" fmla="*/ 57 h 1103"/>
              <a:gd name="T46" fmla="*/ 141 w 197"/>
              <a:gd name="T47" fmla="*/ 99 h 1103"/>
              <a:gd name="T48" fmla="*/ 98 w 197"/>
              <a:gd name="T49" fmla="*/ 142 h 1103"/>
              <a:gd name="T50" fmla="*/ 56 w 197"/>
              <a:gd name="T51" fmla="*/ 99 h 1103"/>
              <a:gd name="T52" fmla="*/ 98 w 197"/>
              <a:gd name="T53" fmla="*/ 57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7" h="1103">
                <a:moveTo>
                  <a:pt x="197" y="99"/>
                </a:moveTo>
                <a:cubicBezTo>
                  <a:pt x="197" y="45"/>
                  <a:pt x="153" y="0"/>
                  <a:pt x="98" y="0"/>
                </a:cubicBezTo>
                <a:cubicBezTo>
                  <a:pt x="44" y="0"/>
                  <a:pt x="0" y="45"/>
                  <a:pt x="0" y="99"/>
                </a:cubicBezTo>
                <a:cubicBezTo>
                  <a:pt x="0" y="128"/>
                  <a:pt x="12" y="154"/>
                  <a:pt x="32" y="172"/>
                </a:cubicBezTo>
                <a:cubicBezTo>
                  <a:pt x="41" y="885"/>
                  <a:pt x="41" y="885"/>
                  <a:pt x="41" y="885"/>
                </a:cubicBezTo>
                <a:cubicBezTo>
                  <a:pt x="53" y="885"/>
                  <a:pt x="53" y="885"/>
                  <a:pt x="53" y="885"/>
                </a:cubicBezTo>
                <a:cubicBezTo>
                  <a:pt x="53" y="971"/>
                  <a:pt x="53" y="971"/>
                  <a:pt x="53" y="971"/>
                </a:cubicBezTo>
                <a:cubicBezTo>
                  <a:pt x="67" y="971"/>
                  <a:pt x="67" y="971"/>
                  <a:pt x="67" y="971"/>
                </a:cubicBezTo>
                <a:cubicBezTo>
                  <a:pt x="67" y="1063"/>
                  <a:pt x="67" y="1063"/>
                  <a:pt x="67" y="1063"/>
                </a:cubicBezTo>
                <a:cubicBezTo>
                  <a:pt x="49" y="1081"/>
                  <a:pt x="49" y="1081"/>
                  <a:pt x="49" y="1081"/>
                </a:cubicBezTo>
                <a:cubicBezTo>
                  <a:pt x="49" y="1103"/>
                  <a:pt x="49" y="1103"/>
                  <a:pt x="49" y="1103"/>
                </a:cubicBezTo>
                <a:cubicBezTo>
                  <a:pt x="97" y="1103"/>
                  <a:pt x="97" y="1103"/>
                  <a:pt x="97" y="1103"/>
                </a:cubicBezTo>
                <a:cubicBezTo>
                  <a:pt x="100" y="1103"/>
                  <a:pt x="100" y="1103"/>
                  <a:pt x="100" y="1103"/>
                </a:cubicBezTo>
                <a:cubicBezTo>
                  <a:pt x="147" y="1103"/>
                  <a:pt x="147" y="1103"/>
                  <a:pt x="147" y="1103"/>
                </a:cubicBezTo>
                <a:cubicBezTo>
                  <a:pt x="147" y="1081"/>
                  <a:pt x="147" y="1081"/>
                  <a:pt x="147" y="1081"/>
                </a:cubicBezTo>
                <a:cubicBezTo>
                  <a:pt x="129" y="1063"/>
                  <a:pt x="129" y="1063"/>
                  <a:pt x="129" y="1063"/>
                </a:cubicBezTo>
                <a:cubicBezTo>
                  <a:pt x="129" y="971"/>
                  <a:pt x="129" y="971"/>
                  <a:pt x="129" y="971"/>
                </a:cubicBezTo>
                <a:cubicBezTo>
                  <a:pt x="143" y="971"/>
                  <a:pt x="143" y="971"/>
                  <a:pt x="143" y="971"/>
                </a:cubicBezTo>
                <a:cubicBezTo>
                  <a:pt x="143" y="885"/>
                  <a:pt x="143" y="885"/>
                  <a:pt x="143" y="885"/>
                </a:cubicBezTo>
                <a:cubicBezTo>
                  <a:pt x="156" y="885"/>
                  <a:pt x="156" y="885"/>
                  <a:pt x="156" y="885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84" y="154"/>
                  <a:pt x="197" y="128"/>
                  <a:pt x="197" y="99"/>
                </a:cubicBezTo>
                <a:close/>
                <a:moveTo>
                  <a:pt x="98" y="57"/>
                </a:moveTo>
                <a:cubicBezTo>
                  <a:pt x="122" y="57"/>
                  <a:pt x="141" y="76"/>
                  <a:pt x="141" y="99"/>
                </a:cubicBezTo>
                <a:cubicBezTo>
                  <a:pt x="141" y="123"/>
                  <a:pt x="122" y="142"/>
                  <a:pt x="98" y="142"/>
                </a:cubicBezTo>
                <a:cubicBezTo>
                  <a:pt x="75" y="142"/>
                  <a:pt x="56" y="123"/>
                  <a:pt x="56" y="99"/>
                </a:cubicBezTo>
                <a:cubicBezTo>
                  <a:pt x="56" y="76"/>
                  <a:pt x="75" y="57"/>
                  <a:pt x="98" y="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15" name="TextBox 414"/>
          <p:cNvSpPr txBox="1"/>
          <p:nvPr/>
        </p:nvSpPr>
        <p:spPr>
          <a:xfrm rot="5400000">
            <a:off x="3658068" y="6046469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361K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01" name="Freeform 5"/>
          <p:cNvSpPr>
            <a:spLocks noEditPoints="1"/>
          </p:cNvSpPr>
          <p:nvPr/>
        </p:nvSpPr>
        <p:spPr bwMode="auto">
          <a:xfrm>
            <a:off x="4176686" y="5383459"/>
            <a:ext cx="335493" cy="1700340"/>
          </a:xfrm>
          <a:custGeom>
            <a:avLst/>
            <a:gdLst>
              <a:gd name="T0" fmla="*/ 197 w 197"/>
              <a:gd name="T1" fmla="*/ 99 h 1103"/>
              <a:gd name="T2" fmla="*/ 98 w 197"/>
              <a:gd name="T3" fmla="*/ 0 h 1103"/>
              <a:gd name="T4" fmla="*/ 0 w 197"/>
              <a:gd name="T5" fmla="*/ 99 h 1103"/>
              <a:gd name="T6" fmla="*/ 32 w 197"/>
              <a:gd name="T7" fmla="*/ 172 h 1103"/>
              <a:gd name="T8" fmla="*/ 41 w 197"/>
              <a:gd name="T9" fmla="*/ 885 h 1103"/>
              <a:gd name="T10" fmla="*/ 53 w 197"/>
              <a:gd name="T11" fmla="*/ 885 h 1103"/>
              <a:gd name="T12" fmla="*/ 53 w 197"/>
              <a:gd name="T13" fmla="*/ 971 h 1103"/>
              <a:gd name="T14" fmla="*/ 67 w 197"/>
              <a:gd name="T15" fmla="*/ 971 h 1103"/>
              <a:gd name="T16" fmla="*/ 67 w 197"/>
              <a:gd name="T17" fmla="*/ 1063 h 1103"/>
              <a:gd name="T18" fmla="*/ 49 w 197"/>
              <a:gd name="T19" fmla="*/ 1081 h 1103"/>
              <a:gd name="T20" fmla="*/ 49 w 197"/>
              <a:gd name="T21" fmla="*/ 1103 h 1103"/>
              <a:gd name="T22" fmla="*/ 97 w 197"/>
              <a:gd name="T23" fmla="*/ 1103 h 1103"/>
              <a:gd name="T24" fmla="*/ 100 w 197"/>
              <a:gd name="T25" fmla="*/ 1103 h 1103"/>
              <a:gd name="T26" fmla="*/ 147 w 197"/>
              <a:gd name="T27" fmla="*/ 1103 h 1103"/>
              <a:gd name="T28" fmla="*/ 147 w 197"/>
              <a:gd name="T29" fmla="*/ 1081 h 1103"/>
              <a:gd name="T30" fmla="*/ 129 w 197"/>
              <a:gd name="T31" fmla="*/ 1063 h 1103"/>
              <a:gd name="T32" fmla="*/ 129 w 197"/>
              <a:gd name="T33" fmla="*/ 971 h 1103"/>
              <a:gd name="T34" fmla="*/ 143 w 197"/>
              <a:gd name="T35" fmla="*/ 971 h 1103"/>
              <a:gd name="T36" fmla="*/ 143 w 197"/>
              <a:gd name="T37" fmla="*/ 885 h 1103"/>
              <a:gd name="T38" fmla="*/ 156 w 197"/>
              <a:gd name="T39" fmla="*/ 885 h 1103"/>
              <a:gd name="T40" fmla="*/ 165 w 197"/>
              <a:gd name="T41" fmla="*/ 172 h 1103"/>
              <a:gd name="T42" fmla="*/ 197 w 197"/>
              <a:gd name="T43" fmla="*/ 99 h 1103"/>
              <a:gd name="T44" fmla="*/ 98 w 197"/>
              <a:gd name="T45" fmla="*/ 57 h 1103"/>
              <a:gd name="T46" fmla="*/ 141 w 197"/>
              <a:gd name="T47" fmla="*/ 99 h 1103"/>
              <a:gd name="T48" fmla="*/ 98 w 197"/>
              <a:gd name="T49" fmla="*/ 142 h 1103"/>
              <a:gd name="T50" fmla="*/ 56 w 197"/>
              <a:gd name="T51" fmla="*/ 99 h 1103"/>
              <a:gd name="T52" fmla="*/ 98 w 197"/>
              <a:gd name="T53" fmla="*/ 57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7" h="1103">
                <a:moveTo>
                  <a:pt x="197" y="99"/>
                </a:moveTo>
                <a:cubicBezTo>
                  <a:pt x="197" y="45"/>
                  <a:pt x="153" y="0"/>
                  <a:pt x="98" y="0"/>
                </a:cubicBezTo>
                <a:cubicBezTo>
                  <a:pt x="44" y="0"/>
                  <a:pt x="0" y="45"/>
                  <a:pt x="0" y="99"/>
                </a:cubicBezTo>
                <a:cubicBezTo>
                  <a:pt x="0" y="128"/>
                  <a:pt x="12" y="154"/>
                  <a:pt x="32" y="172"/>
                </a:cubicBezTo>
                <a:cubicBezTo>
                  <a:pt x="41" y="885"/>
                  <a:pt x="41" y="885"/>
                  <a:pt x="41" y="885"/>
                </a:cubicBezTo>
                <a:cubicBezTo>
                  <a:pt x="53" y="885"/>
                  <a:pt x="53" y="885"/>
                  <a:pt x="53" y="885"/>
                </a:cubicBezTo>
                <a:cubicBezTo>
                  <a:pt x="53" y="971"/>
                  <a:pt x="53" y="971"/>
                  <a:pt x="53" y="971"/>
                </a:cubicBezTo>
                <a:cubicBezTo>
                  <a:pt x="67" y="971"/>
                  <a:pt x="67" y="971"/>
                  <a:pt x="67" y="971"/>
                </a:cubicBezTo>
                <a:cubicBezTo>
                  <a:pt x="67" y="1063"/>
                  <a:pt x="67" y="1063"/>
                  <a:pt x="67" y="1063"/>
                </a:cubicBezTo>
                <a:cubicBezTo>
                  <a:pt x="49" y="1081"/>
                  <a:pt x="49" y="1081"/>
                  <a:pt x="49" y="1081"/>
                </a:cubicBezTo>
                <a:cubicBezTo>
                  <a:pt x="49" y="1103"/>
                  <a:pt x="49" y="1103"/>
                  <a:pt x="49" y="1103"/>
                </a:cubicBezTo>
                <a:cubicBezTo>
                  <a:pt x="97" y="1103"/>
                  <a:pt x="97" y="1103"/>
                  <a:pt x="97" y="1103"/>
                </a:cubicBezTo>
                <a:cubicBezTo>
                  <a:pt x="100" y="1103"/>
                  <a:pt x="100" y="1103"/>
                  <a:pt x="100" y="1103"/>
                </a:cubicBezTo>
                <a:cubicBezTo>
                  <a:pt x="147" y="1103"/>
                  <a:pt x="147" y="1103"/>
                  <a:pt x="147" y="1103"/>
                </a:cubicBezTo>
                <a:cubicBezTo>
                  <a:pt x="147" y="1081"/>
                  <a:pt x="147" y="1081"/>
                  <a:pt x="147" y="1081"/>
                </a:cubicBezTo>
                <a:cubicBezTo>
                  <a:pt x="129" y="1063"/>
                  <a:pt x="129" y="1063"/>
                  <a:pt x="129" y="1063"/>
                </a:cubicBezTo>
                <a:cubicBezTo>
                  <a:pt x="129" y="971"/>
                  <a:pt x="129" y="971"/>
                  <a:pt x="129" y="971"/>
                </a:cubicBezTo>
                <a:cubicBezTo>
                  <a:pt x="143" y="971"/>
                  <a:pt x="143" y="971"/>
                  <a:pt x="143" y="971"/>
                </a:cubicBezTo>
                <a:cubicBezTo>
                  <a:pt x="143" y="885"/>
                  <a:pt x="143" y="885"/>
                  <a:pt x="143" y="885"/>
                </a:cubicBezTo>
                <a:cubicBezTo>
                  <a:pt x="156" y="885"/>
                  <a:pt x="156" y="885"/>
                  <a:pt x="156" y="885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84" y="154"/>
                  <a:pt x="197" y="128"/>
                  <a:pt x="197" y="99"/>
                </a:cubicBezTo>
                <a:close/>
                <a:moveTo>
                  <a:pt x="98" y="57"/>
                </a:moveTo>
                <a:cubicBezTo>
                  <a:pt x="122" y="57"/>
                  <a:pt x="141" y="76"/>
                  <a:pt x="141" y="99"/>
                </a:cubicBezTo>
                <a:cubicBezTo>
                  <a:pt x="141" y="123"/>
                  <a:pt x="122" y="142"/>
                  <a:pt x="98" y="142"/>
                </a:cubicBezTo>
                <a:cubicBezTo>
                  <a:pt x="75" y="142"/>
                  <a:pt x="56" y="123"/>
                  <a:pt x="56" y="99"/>
                </a:cubicBezTo>
                <a:cubicBezTo>
                  <a:pt x="56" y="76"/>
                  <a:pt x="75" y="57"/>
                  <a:pt x="98" y="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16" name="TextBox 415"/>
          <p:cNvSpPr txBox="1"/>
          <p:nvPr/>
        </p:nvSpPr>
        <p:spPr>
          <a:xfrm rot="5400000">
            <a:off x="4145032" y="5789294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433K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02" name="Freeform 5"/>
          <p:cNvSpPr>
            <a:spLocks noEditPoints="1"/>
          </p:cNvSpPr>
          <p:nvPr/>
        </p:nvSpPr>
        <p:spPr bwMode="auto">
          <a:xfrm>
            <a:off x="4664767" y="5215134"/>
            <a:ext cx="368705" cy="1868665"/>
          </a:xfrm>
          <a:custGeom>
            <a:avLst/>
            <a:gdLst>
              <a:gd name="T0" fmla="*/ 197 w 197"/>
              <a:gd name="T1" fmla="*/ 99 h 1103"/>
              <a:gd name="T2" fmla="*/ 98 w 197"/>
              <a:gd name="T3" fmla="*/ 0 h 1103"/>
              <a:gd name="T4" fmla="*/ 0 w 197"/>
              <a:gd name="T5" fmla="*/ 99 h 1103"/>
              <a:gd name="T6" fmla="*/ 32 w 197"/>
              <a:gd name="T7" fmla="*/ 172 h 1103"/>
              <a:gd name="T8" fmla="*/ 41 w 197"/>
              <a:gd name="T9" fmla="*/ 885 h 1103"/>
              <a:gd name="T10" fmla="*/ 53 w 197"/>
              <a:gd name="T11" fmla="*/ 885 h 1103"/>
              <a:gd name="T12" fmla="*/ 53 w 197"/>
              <a:gd name="T13" fmla="*/ 971 h 1103"/>
              <a:gd name="T14" fmla="*/ 67 w 197"/>
              <a:gd name="T15" fmla="*/ 971 h 1103"/>
              <a:gd name="T16" fmla="*/ 67 w 197"/>
              <a:gd name="T17" fmla="*/ 1063 h 1103"/>
              <a:gd name="T18" fmla="*/ 49 w 197"/>
              <a:gd name="T19" fmla="*/ 1081 h 1103"/>
              <a:gd name="T20" fmla="*/ 49 w 197"/>
              <a:gd name="T21" fmla="*/ 1103 h 1103"/>
              <a:gd name="T22" fmla="*/ 97 w 197"/>
              <a:gd name="T23" fmla="*/ 1103 h 1103"/>
              <a:gd name="T24" fmla="*/ 100 w 197"/>
              <a:gd name="T25" fmla="*/ 1103 h 1103"/>
              <a:gd name="T26" fmla="*/ 147 w 197"/>
              <a:gd name="T27" fmla="*/ 1103 h 1103"/>
              <a:gd name="T28" fmla="*/ 147 w 197"/>
              <a:gd name="T29" fmla="*/ 1081 h 1103"/>
              <a:gd name="T30" fmla="*/ 129 w 197"/>
              <a:gd name="T31" fmla="*/ 1063 h 1103"/>
              <a:gd name="T32" fmla="*/ 129 w 197"/>
              <a:gd name="T33" fmla="*/ 971 h 1103"/>
              <a:gd name="T34" fmla="*/ 143 w 197"/>
              <a:gd name="T35" fmla="*/ 971 h 1103"/>
              <a:gd name="T36" fmla="*/ 143 w 197"/>
              <a:gd name="T37" fmla="*/ 885 h 1103"/>
              <a:gd name="T38" fmla="*/ 156 w 197"/>
              <a:gd name="T39" fmla="*/ 885 h 1103"/>
              <a:gd name="T40" fmla="*/ 165 w 197"/>
              <a:gd name="T41" fmla="*/ 172 h 1103"/>
              <a:gd name="T42" fmla="*/ 197 w 197"/>
              <a:gd name="T43" fmla="*/ 99 h 1103"/>
              <a:gd name="T44" fmla="*/ 98 w 197"/>
              <a:gd name="T45" fmla="*/ 57 h 1103"/>
              <a:gd name="T46" fmla="*/ 141 w 197"/>
              <a:gd name="T47" fmla="*/ 99 h 1103"/>
              <a:gd name="T48" fmla="*/ 98 w 197"/>
              <a:gd name="T49" fmla="*/ 142 h 1103"/>
              <a:gd name="T50" fmla="*/ 56 w 197"/>
              <a:gd name="T51" fmla="*/ 99 h 1103"/>
              <a:gd name="T52" fmla="*/ 98 w 197"/>
              <a:gd name="T53" fmla="*/ 57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7" h="1103">
                <a:moveTo>
                  <a:pt x="197" y="99"/>
                </a:moveTo>
                <a:cubicBezTo>
                  <a:pt x="197" y="45"/>
                  <a:pt x="153" y="0"/>
                  <a:pt x="98" y="0"/>
                </a:cubicBezTo>
                <a:cubicBezTo>
                  <a:pt x="44" y="0"/>
                  <a:pt x="0" y="45"/>
                  <a:pt x="0" y="99"/>
                </a:cubicBezTo>
                <a:cubicBezTo>
                  <a:pt x="0" y="128"/>
                  <a:pt x="12" y="154"/>
                  <a:pt x="32" y="172"/>
                </a:cubicBezTo>
                <a:cubicBezTo>
                  <a:pt x="41" y="885"/>
                  <a:pt x="41" y="885"/>
                  <a:pt x="41" y="885"/>
                </a:cubicBezTo>
                <a:cubicBezTo>
                  <a:pt x="53" y="885"/>
                  <a:pt x="53" y="885"/>
                  <a:pt x="53" y="885"/>
                </a:cubicBezTo>
                <a:cubicBezTo>
                  <a:pt x="53" y="971"/>
                  <a:pt x="53" y="971"/>
                  <a:pt x="53" y="971"/>
                </a:cubicBezTo>
                <a:cubicBezTo>
                  <a:pt x="67" y="971"/>
                  <a:pt x="67" y="971"/>
                  <a:pt x="67" y="971"/>
                </a:cubicBezTo>
                <a:cubicBezTo>
                  <a:pt x="67" y="1063"/>
                  <a:pt x="67" y="1063"/>
                  <a:pt x="67" y="1063"/>
                </a:cubicBezTo>
                <a:cubicBezTo>
                  <a:pt x="49" y="1081"/>
                  <a:pt x="49" y="1081"/>
                  <a:pt x="49" y="1081"/>
                </a:cubicBezTo>
                <a:cubicBezTo>
                  <a:pt x="49" y="1103"/>
                  <a:pt x="49" y="1103"/>
                  <a:pt x="49" y="1103"/>
                </a:cubicBezTo>
                <a:cubicBezTo>
                  <a:pt x="97" y="1103"/>
                  <a:pt x="97" y="1103"/>
                  <a:pt x="97" y="1103"/>
                </a:cubicBezTo>
                <a:cubicBezTo>
                  <a:pt x="100" y="1103"/>
                  <a:pt x="100" y="1103"/>
                  <a:pt x="100" y="1103"/>
                </a:cubicBezTo>
                <a:cubicBezTo>
                  <a:pt x="147" y="1103"/>
                  <a:pt x="147" y="1103"/>
                  <a:pt x="147" y="1103"/>
                </a:cubicBezTo>
                <a:cubicBezTo>
                  <a:pt x="147" y="1081"/>
                  <a:pt x="147" y="1081"/>
                  <a:pt x="147" y="1081"/>
                </a:cubicBezTo>
                <a:cubicBezTo>
                  <a:pt x="129" y="1063"/>
                  <a:pt x="129" y="1063"/>
                  <a:pt x="129" y="1063"/>
                </a:cubicBezTo>
                <a:cubicBezTo>
                  <a:pt x="129" y="971"/>
                  <a:pt x="129" y="971"/>
                  <a:pt x="129" y="971"/>
                </a:cubicBezTo>
                <a:cubicBezTo>
                  <a:pt x="143" y="971"/>
                  <a:pt x="143" y="971"/>
                  <a:pt x="143" y="971"/>
                </a:cubicBezTo>
                <a:cubicBezTo>
                  <a:pt x="143" y="885"/>
                  <a:pt x="143" y="885"/>
                  <a:pt x="143" y="885"/>
                </a:cubicBezTo>
                <a:cubicBezTo>
                  <a:pt x="156" y="885"/>
                  <a:pt x="156" y="885"/>
                  <a:pt x="156" y="885"/>
                </a:cubicBezTo>
                <a:cubicBezTo>
                  <a:pt x="165" y="172"/>
                  <a:pt x="165" y="172"/>
                  <a:pt x="165" y="172"/>
                </a:cubicBezTo>
                <a:cubicBezTo>
                  <a:pt x="184" y="154"/>
                  <a:pt x="197" y="128"/>
                  <a:pt x="197" y="99"/>
                </a:cubicBezTo>
                <a:close/>
                <a:moveTo>
                  <a:pt x="98" y="57"/>
                </a:moveTo>
                <a:cubicBezTo>
                  <a:pt x="122" y="57"/>
                  <a:pt x="141" y="76"/>
                  <a:pt x="141" y="99"/>
                </a:cubicBezTo>
                <a:cubicBezTo>
                  <a:pt x="141" y="123"/>
                  <a:pt x="122" y="142"/>
                  <a:pt x="98" y="142"/>
                </a:cubicBezTo>
                <a:cubicBezTo>
                  <a:pt x="75" y="142"/>
                  <a:pt x="56" y="123"/>
                  <a:pt x="56" y="99"/>
                </a:cubicBezTo>
                <a:cubicBezTo>
                  <a:pt x="56" y="76"/>
                  <a:pt x="75" y="57"/>
                  <a:pt x="98" y="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88" name="TextBox 287"/>
          <p:cNvSpPr txBox="1"/>
          <p:nvPr/>
        </p:nvSpPr>
        <p:spPr>
          <a:xfrm rot="5400000">
            <a:off x="4644490" y="5695303"/>
            <a:ext cx="416783" cy="1890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519K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386" name="그룹 385"/>
          <p:cNvGrpSpPr/>
          <p:nvPr/>
        </p:nvGrpSpPr>
        <p:grpSpPr>
          <a:xfrm>
            <a:off x="505180" y="7081327"/>
            <a:ext cx="4613750" cy="250964"/>
            <a:chOff x="505180" y="7081327"/>
            <a:chExt cx="4613750" cy="250964"/>
          </a:xfrm>
        </p:grpSpPr>
        <p:cxnSp>
          <p:nvCxnSpPr>
            <p:cNvPr id="387" name="직선 연결선 386"/>
            <p:cNvCxnSpPr/>
            <p:nvPr/>
          </p:nvCxnSpPr>
          <p:spPr>
            <a:xfrm>
              <a:off x="557731" y="7081327"/>
              <a:ext cx="452937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8" name="TextBox 397"/>
            <p:cNvSpPr txBox="1"/>
            <p:nvPr/>
          </p:nvSpPr>
          <p:spPr>
            <a:xfrm>
              <a:off x="505180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`10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00" name="TextBox 399"/>
            <p:cNvSpPr txBox="1"/>
            <p:nvPr/>
          </p:nvSpPr>
          <p:spPr>
            <a:xfrm>
              <a:off x="1520349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`12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02" name="TextBox 401"/>
            <p:cNvSpPr txBox="1"/>
            <p:nvPr/>
          </p:nvSpPr>
          <p:spPr>
            <a:xfrm>
              <a:off x="2509964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`14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04" name="TextBox 403"/>
            <p:cNvSpPr txBox="1"/>
            <p:nvPr/>
          </p:nvSpPr>
          <p:spPr>
            <a:xfrm>
              <a:off x="3534658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`16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4561893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205" name="TextBox 204"/>
          <p:cNvSpPr txBox="1"/>
          <p:nvPr/>
        </p:nvSpPr>
        <p:spPr>
          <a:xfrm>
            <a:off x="695903" y="4248109"/>
            <a:ext cx="234416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ko-KR" altLang="en-US" b="1" spc="-165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신흥정기</a:t>
            </a:r>
            <a:r>
              <a:rPr lang="en-US" altLang="ko-KR" sz="1800" b="1" spc="-165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 </a:t>
            </a:r>
            <a:r>
              <a:rPr lang="ko-KR" altLang="en-US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생산</a:t>
            </a:r>
          </a:p>
        </p:txBody>
      </p:sp>
      <p:grpSp>
        <p:nvGrpSpPr>
          <p:cNvPr id="206" name="그룹 205"/>
          <p:cNvGrpSpPr/>
          <p:nvPr/>
        </p:nvGrpSpPr>
        <p:grpSpPr>
          <a:xfrm>
            <a:off x="470522" y="4352225"/>
            <a:ext cx="277160" cy="213809"/>
            <a:chOff x="345109" y="1341813"/>
            <a:chExt cx="277160" cy="213809"/>
          </a:xfrm>
        </p:grpSpPr>
        <p:sp>
          <p:nvSpPr>
            <p:cNvPr id="207" name="갈매기형 수장 206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208" name="갈매기형 수장 207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sp>
        <p:nvSpPr>
          <p:cNvPr id="209" name="TextBox 208"/>
          <p:cNvSpPr txBox="1"/>
          <p:nvPr/>
        </p:nvSpPr>
        <p:spPr>
          <a:xfrm>
            <a:off x="4789851" y="4252543"/>
            <a:ext cx="234416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buClr>
                <a:srgbClr val="800000"/>
              </a:buClr>
            </a:pPr>
            <a:r>
              <a:rPr lang="ko-KR" altLang="en-US" b="1" spc="-165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신흥정</a:t>
            </a:r>
            <a:r>
              <a:rPr lang="ko-KR" altLang="en-US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기</a:t>
            </a:r>
            <a:r>
              <a:rPr lang="en-US" altLang="ko-KR" sz="1800" b="1" spc="-165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 </a:t>
            </a:r>
            <a:r>
              <a:rPr lang="ko-KR" altLang="en-US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매출액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4467642" y="4463482"/>
            <a:ext cx="698151" cy="138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[</a:t>
            </a:r>
            <a:r>
              <a: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단위 </a:t>
            </a: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본</a:t>
            </a: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년도</a:t>
            </a: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]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9277349" y="4463482"/>
            <a:ext cx="9144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[</a:t>
            </a:r>
            <a:r>
              <a: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단위 </a:t>
            </a: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</a:t>
            </a:r>
            <a:r>
              <a: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9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억원</a:t>
            </a: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년도</a:t>
            </a: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]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212" name="그룹 211"/>
          <p:cNvGrpSpPr/>
          <p:nvPr/>
        </p:nvGrpSpPr>
        <p:grpSpPr>
          <a:xfrm>
            <a:off x="5455312" y="4364373"/>
            <a:ext cx="277160" cy="213809"/>
            <a:chOff x="345109" y="1341813"/>
            <a:chExt cx="277160" cy="213809"/>
          </a:xfrm>
        </p:grpSpPr>
        <p:sp>
          <p:nvSpPr>
            <p:cNvPr id="213" name="갈매기형 수장 212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214" name="갈매기형 수장 213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grpSp>
        <p:nvGrpSpPr>
          <p:cNvPr id="215" name="그룹 214"/>
          <p:cNvGrpSpPr/>
          <p:nvPr/>
        </p:nvGrpSpPr>
        <p:grpSpPr>
          <a:xfrm>
            <a:off x="504829" y="3303956"/>
            <a:ext cx="3349083" cy="458002"/>
            <a:chOff x="66674" y="2694356"/>
            <a:chExt cx="3349083" cy="458002"/>
          </a:xfrm>
        </p:grpSpPr>
        <p:grpSp>
          <p:nvGrpSpPr>
            <p:cNvPr id="216" name="그룹 215"/>
            <p:cNvGrpSpPr/>
            <p:nvPr/>
          </p:nvGrpSpPr>
          <p:grpSpPr>
            <a:xfrm>
              <a:off x="860968" y="2694356"/>
              <a:ext cx="2554789" cy="458002"/>
              <a:chOff x="516515" y="2475634"/>
              <a:chExt cx="3091295" cy="554182"/>
            </a:xfrm>
          </p:grpSpPr>
          <p:grpSp>
            <p:nvGrpSpPr>
              <p:cNvPr id="220" name="그룹 219"/>
              <p:cNvGrpSpPr/>
              <p:nvPr/>
            </p:nvGrpSpPr>
            <p:grpSpPr>
              <a:xfrm>
                <a:off x="516515" y="2475634"/>
                <a:ext cx="3091295" cy="554182"/>
                <a:chOff x="516515" y="2475634"/>
                <a:chExt cx="3091295" cy="554182"/>
              </a:xfrm>
            </p:grpSpPr>
            <p:sp>
              <p:nvSpPr>
                <p:cNvPr id="224" name="모서리가 둥근 직사각형 223"/>
                <p:cNvSpPr/>
                <p:nvPr/>
              </p:nvSpPr>
              <p:spPr>
                <a:xfrm>
                  <a:off x="516515" y="2475634"/>
                  <a:ext cx="3091295" cy="55418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n w="6350">
                  <a:gradFill flip="none" rotWithShape="1">
                    <a:gsLst>
                      <a:gs pos="0">
                        <a:srgbClr val="D42423"/>
                      </a:gs>
                      <a:gs pos="60000">
                        <a:srgbClr val="D42423">
                          <a:alpha val="0"/>
                        </a:srgbClr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sp>
              <p:nvSpPr>
                <p:cNvPr id="225" name="타원 224"/>
                <p:cNvSpPr/>
                <p:nvPr/>
              </p:nvSpPr>
              <p:spPr>
                <a:xfrm>
                  <a:off x="3095625" y="2566988"/>
                  <a:ext cx="371475" cy="371475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solidFill>
                    <a:schemeClr val="bg1"/>
                  </a:solidFill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221" name="그룹 220"/>
              <p:cNvGrpSpPr/>
              <p:nvPr/>
            </p:nvGrpSpPr>
            <p:grpSpPr>
              <a:xfrm flipH="1">
                <a:off x="3176687" y="2679708"/>
                <a:ext cx="189305" cy="146035"/>
                <a:chOff x="318360" y="1211141"/>
                <a:chExt cx="229058" cy="176702"/>
              </a:xfrm>
            </p:grpSpPr>
            <p:sp>
              <p:nvSpPr>
                <p:cNvPr id="222" name="갈매기형 수장 221"/>
                <p:cNvSpPr/>
                <p:nvPr/>
              </p:nvSpPr>
              <p:spPr>
                <a:xfrm>
                  <a:off x="318360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223" name="갈매기형 수장 222"/>
                <p:cNvSpPr/>
                <p:nvPr/>
              </p:nvSpPr>
              <p:spPr>
                <a:xfrm>
                  <a:off x="416528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217" name="그룹 216"/>
            <p:cNvGrpSpPr/>
            <p:nvPr/>
          </p:nvGrpSpPr>
          <p:grpSpPr>
            <a:xfrm>
              <a:off x="66674" y="2761775"/>
              <a:ext cx="3098802" cy="323165"/>
              <a:chOff x="66674" y="1799676"/>
              <a:chExt cx="3098802" cy="323165"/>
            </a:xfrm>
          </p:grpSpPr>
          <p:sp>
            <p:nvSpPr>
              <p:cNvPr id="218" name="TextBox 217"/>
              <p:cNvSpPr txBox="1"/>
              <p:nvPr/>
            </p:nvSpPr>
            <p:spPr>
              <a:xfrm>
                <a:off x="2243714" y="1799676"/>
                <a:ext cx="92176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ko-KR" altLang="en-US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</a:rPr>
                  <a:t>종  업  원</a:t>
                </a:r>
                <a:r>
                  <a:rPr lang="ko-KR" altLang="en-US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  <a:ea typeface="+mj-ea"/>
                  </a:rPr>
                  <a:t>  </a:t>
                </a:r>
                <a:endParaRPr lang="en-US" altLang="ko-KR" sz="15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19" name="TextBox 218"/>
              <p:cNvSpPr txBox="1"/>
              <p:nvPr/>
            </p:nvSpPr>
            <p:spPr>
              <a:xfrm>
                <a:off x="66674" y="1799676"/>
                <a:ext cx="226377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  <a:buSzPct val="100000"/>
                </a:pPr>
                <a:r>
                  <a:rPr lang="en-US" altLang="ko-KR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96</a:t>
                </a:r>
                <a:r>
                  <a:rPr lang="ko-KR" altLang="en-US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명</a:t>
                </a:r>
                <a:r>
                  <a:rPr lang="en-US" altLang="ko-KR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  </a:t>
                </a:r>
              </a:p>
            </p:txBody>
          </p:sp>
        </p:grpSp>
      </p:grpSp>
      <p:grpSp>
        <p:nvGrpSpPr>
          <p:cNvPr id="226" name="그룹 225"/>
          <p:cNvGrpSpPr/>
          <p:nvPr/>
        </p:nvGrpSpPr>
        <p:grpSpPr>
          <a:xfrm>
            <a:off x="0" y="2066524"/>
            <a:ext cx="3853912" cy="458002"/>
            <a:chOff x="-438155" y="1542649"/>
            <a:chExt cx="3853912" cy="458002"/>
          </a:xfrm>
        </p:grpSpPr>
        <p:grpSp>
          <p:nvGrpSpPr>
            <p:cNvPr id="227" name="그룹 226"/>
            <p:cNvGrpSpPr/>
            <p:nvPr/>
          </p:nvGrpSpPr>
          <p:grpSpPr>
            <a:xfrm>
              <a:off x="860968" y="1542649"/>
              <a:ext cx="2554789" cy="458002"/>
              <a:chOff x="516515" y="2475634"/>
              <a:chExt cx="3091295" cy="554182"/>
            </a:xfrm>
          </p:grpSpPr>
          <p:grpSp>
            <p:nvGrpSpPr>
              <p:cNvPr id="243" name="그룹 242"/>
              <p:cNvGrpSpPr/>
              <p:nvPr/>
            </p:nvGrpSpPr>
            <p:grpSpPr>
              <a:xfrm>
                <a:off x="516515" y="2475634"/>
                <a:ext cx="3091295" cy="554182"/>
                <a:chOff x="516515" y="2475634"/>
                <a:chExt cx="3091295" cy="554182"/>
              </a:xfrm>
            </p:grpSpPr>
            <p:sp>
              <p:nvSpPr>
                <p:cNvPr id="247" name="모서리가 둥근 직사각형 246"/>
                <p:cNvSpPr/>
                <p:nvPr/>
              </p:nvSpPr>
              <p:spPr>
                <a:xfrm>
                  <a:off x="516515" y="2475634"/>
                  <a:ext cx="3091295" cy="55418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n w="6350">
                  <a:gradFill flip="none" rotWithShape="1">
                    <a:gsLst>
                      <a:gs pos="0">
                        <a:srgbClr val="D42423"/>
                      </a:gs>
                      <a:gs pos="60000">
                        <a:srgbClr val="D42423">
                          <a:alpha val="0"/>
                        </a:srgbClr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sp>
              <p:nvSpPr>
                <p:cNvPr id="248" name="타원 247"/>
                <p:cNvSpPr/>
                <p:nvPr/>
              </p:nvSpPr>
              <p:spPr>
                <a:xfrm>
                  <a:off x="3095625" y="2566988"/>
                  <a:ext cx="371475" cy="371475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solidFill>
                    <a:schemeClr val="bg1"/>
                  </a:solidFill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244" name="그룹 243"/>
              <p:cNvGrpSpPr/>
              <p:nvPr/>
            </p:nvGrpSpPr>
            <p:grpSpPr>
              <a:xfrm flipH="1">
                <a:off x="3176687" y="2679708"/>
                <a:ext cx="189305" cy="146035"/>
                <a:chOff x="318360" y="1211141"/>
                <a:chExt cx="229058" cy="176702"/>
              </a:xfrm>
            </p:grpSpPr>
            <p:sp>
              <p:nvSpPr>
                <p:cNvPr id="245" name="갈매기형 수장 244"/>
                <p:cNvSpPr/>
                <p:nvPr/>
              </p:nvSpPr>
              <p:spPr>
                <a:xfrm>
                  <a:off x="318360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246" name="갈매기형 수장 245"/>
                <p:cNvSpPr/>
                <p:nvPr/>
              </p:nvSpPr>
              <p:spPr>
                <a:xfrm>
                  <a:off x="416528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228" name="그룹 227"/>
            <p:cNvGrpSpPr/>
            <p:nvPr/>
          </p:nvGrpSpPr>
          <p:grpSpPr>
            <a:xfrm>
              <a:off x="-438155" y="1610068"/>
              <a:ext cx="3603631" cy="323165"/>
              <a:chOff x="-438155" y="1213889"/>
              <a:chExt cx="3603631" cy="323165"/>
            </a:xfrm>
          </p:grpSpPr>
          <p:sp>
            <p:nvSpPr>
              <p:cNvPr id="229" name="TextBox 228"/>
              <p:cNvSpPr txBox="1"/>
              <p:nvPr/>
            </p:nvSpPr>
            <p:spPr>
              <a:xfrm>
                <a:off x="-438155" y="1213889"/>
                <a:ext cx="276860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  <a:buSzPct val="100000"/>
                </a:pP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138,000ft²(12,800</a:t>
                </a:r>
                <a:r>
                  <a:rPr lang="ko-KR" altLang="en-US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㎡</a:t>
                </a: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, </a:t>
                </a:r>
                <a:r>
                  <a:rPr lang="ko-KR" altLang="en-US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약 </a:t>
                </a: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3,800</a:t>
                </a:r>
                <a:r>
                  <a:rPr lang="ko-KR" altLang="en-US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평</a:t>
                </a: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)</a:t>
                </a:r>
              </a:p>
            </p:txBody>
          </p:sp>
          <p:sp>
            <p:nvSpPr>
              <p:cNvPr id="230" name="TextBox 229"/>
              <p:cNvSpPr txBox="1"/>
              <p:nvPr/>
            </p:nvSpPr>
            <p:spPr>
              <a:xfrm>
                <a:off x="2243714" y="1213889"/>
                <a:ext cx="92176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ko-KR" altLang="en-US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</a:rPr>
                  <a:t>대지면적</a:t>
                </a:r>
                <a:endParaRPr lang="en-US" altLang="ko-KR" sz="15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249" name="그룹 248"/>
          <p:cNvGrpSpPr/>
          <p:nvPr/>
        </p:nvGrpSpPr>
        <p:grpSpPr>
          <a:xfrm>
            <a:off x="94005" y="2685240"/>
            <a:ext cx="3759907" cy="458002"/>
            <a:chOff x="-344150" y="2085574"/>
            <a:chExt cx="3759907" cy="458002"/>
          </a:xfrm>
        </p:grpSpPr>
        <p:grpSp>
          <p:nvGrpSpPr>
            <p:cNvPr id="250" name="그룹 249"/>
            <p:cNvGrpSpPr/>
            <p:nvPr/>
          </p:nvGrpSpPr>
          <p:grpSpPr>
            <a:xfrm>
              <a:off x="860968" y="2085574"/>
              <a:ext cx="2554789" cy="458002"/>
              <a:chOff x="516515" y="2475634"/>
              <a:chExt cx="3091295" cy="554182"/>
            </a:xfrm>
          </p:grpSpPr>
          <p:grpSp>
            <p:nvGrpSpPr>
              <p:cNvPr id="254" name="그룹 253"/>
              <p:cNvGrpSpPr/>
              <p:nvPr/>
            </p:nvGrpSpPr>
            <p:grpSpPr>
              <a:xfrm>
                <a:off x="516515" y="2475634"/>
                <a:ext cx="3091295" cy="554182"/>
                <a:chOff x="516515" y="2475634"/>
                <a:chExt cx="3091295" cy="554182"/>
              </a:xfrm>
            </p:grpSpPr>
            <p:sp>
              <p:nvSpPr>
                <p:cNvPr id="258" name="모서리가 둥근 직사각형 257"/>
                <p:cNvSpPr/>
                <p:nvPr/>
              </p:nvSpPr>
              <p:spPr>
                <a:xfrm>
                  <a:off x="516515" y="2475634"/>
                  <a:ext cx="3091295" cy="55418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n w="6350">
                  <a:gradFill flip="none" rotWithShape="1">
                    <a:gsLst>
                      <a:gs pos="0">
                        <a:srgbClr val="D42423"/>
                      </a:gs>
                      <a:gs pos="60000">
                        <a:srgbClr val="D42423">
                          <a:alpha val="0"/>
                        </a:srgbClr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sp>
              <p:nvSpPr>
                <p:cNvPr id="259" name="타원 258"/>
                <p:cNvSpPr/>
                <p:nvPr/>
              </p:nvSpPr>
              <p:spPr>
                <a:xfrm>
                  <a:off x="3095625" y="2566988"/>
                  <a:ext cx="371475" cy="371475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solidFill>
                    <a:schemeClr val="bg1"/>
                  </a:solidFill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255" name="그룹 254"/>
              <p:cNvGrpSpPr/>
              <p:nvPr/>
            </p:nvGrpSpPr>
            <p:grpSpPr>
              <a:xfrm flipH="1">
                <a:off x="3176687" y="2679708"/>
                <a:ext cx="189305" cy="146035"/>
                <a:chOff x="318360" y="1211141"/>
                <a:chExt cx="229058" cy="176702"/>
              </a:xfrm>
            </p:grpSpPr>
            <p:sp>
              <p:nvSpPr>
                <p:cNvPr id="256" name="갈매기형 수장 255"/>
                <p:cNvSpPr/>
                <p:nvPr/>
              </p:nvSpPr>
              <p:spPr>
                <a:xfrm>
                  <a:off x="318360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257" name="갈매기형 수장 256"/>
                <p:cNvSpPr/>
                <p:nvPr/>
              </p:nvSpPr>
              <p:spPr>
                <a:xfrm>
                  <a:off x="416528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251" name="그룹 250"/>
            <p:cNvGrpSpPr/>
            <p:nvPr/>
          </p:nvGrpSpPr>
          <p:grpSpPr>
            <a:xfrm>
              <a:off x="-344150" y="2152993"/>
              <a:ext cx="3509626" cy="323165"/>
              <a:chOff x="-344150" y="2118764"/>
              <a:chExt cx="3509626" cy="323165"/>
            </a:xfrm>
          </p:grpSpPr>
          <p:sp>
            <p:nvSpPr>
              <p:cNvPr id="252" name="TextBox 251"/>
              <p:cNvSpPr txBox="1"/>
              <p:nvPr/>
            </p:nvSpPr>
            <p:spPr>
              <a:xfrm>
                <a:off x="-344150" y="2118764"/>
                <a:ext cx="26746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  <a:buSzPct val="100000"/>
                </a:pP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116,267ft²(10,800</a:t>
                </a:r>
                <a:r>
                  <a:rPr lang="ko-KR" altLang="en-US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㎡</a:t>
                </a: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, </a:t>
                </a:r>
                <a:r>
                  <a:rPr lang="ko-KR" altLang="en-US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약 </a:t>
                </a: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3,300</a:t>
                </a:r>
                <a:r>
                  <a:rPr lang="ko-KR" altLang="en-US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평</a:t>
                </a: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)</a:t>
                </a:r>
              </a:p>
            </p:txBody>
          </p:sp>
          <p:sp>
            <p:nvSpPr>
              <p:cNvPr id="253" name="TextBox 252"/>
              <p:cNvSpPr txBox="1"/>
              <p:nvPr/>
            </p:nvSpPr>
            <p:spPr>
              <a:xfrm>
                <a:off x="2243714" y="2118764"/>
                <a:ext cx="92176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ko-KR" altLang="en-US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</a:rPr>
                  <a:t>건물면적</a:t>
                </a:r>
                <a:endParaRPr lang="en-US" altLang="ko-KR" sz="15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</a:endParaRPr>
              </a:p>
            </p:txBody>
          </p:sp>
        </p:grpSp>
      </p:grpSp>
      <p:grpSp>
        <p:nvGrpSpPr>
          <p:cNvPr id="413" name="그룹 412"/>
          <p:cNvGrpSpPr/>
          <p:nvPr/>
        </p:nvGrpSpPr>
        <p:grpSpPr>
          <a:xfrm>
            <a:off x="6872869" y="2325316"/>
            <a:ext cx="3099811" cy="458002"/>
            <a:chOff x="6720464" y="1618849"/>
            <a:chExt cx="3099811" cy="458002"/>
          </a:xfrm>
        </p:grpSpPr>
        <p:grpSp>
          <p:nvGrpSpPr>
            <p:cNvPr id="414" name="그룹 413"/>
            <p:cNvGrpSpPr/>
            <p:nvPr/>
          </p:nvGrpSpPr>
          <p:grpSpPr>
            <a:xfrm flipH="1">
              <a:off x="6720464" y="1618849"/>
              <a:ext cx="2554789" cy="458002"/>
              <a:chOff x="516515" y="2475634"/>
              <a:chExt cx="3091295" cy="554182"/>
            </a:xfrm>
          </p:grpSpPr>
          <p:grpSp>
            <p:nvGrpSpPr>
              <p:cNvPr id="447" name="그룹 446"/>
              <p:cNvGrpSpPr/>
              <p:nvPr/>
            </p:nvGrpSpPr>
            <p:grpSpPr>
              <a:xfrm>
                <a:off x="516515" y="2475634"/>
                <a:ext cx="3091295" cy="554182"/>
                <a:chOff x="516515" y="2475634"/>
                <a:chExt cx="3091295" cy="554182"/>
              </a:xfrm>
            </p:grpSpPr>
            <p:sp>
              <p:nvSpPr>
                <p:cNvPr id="451" name="모서리가 둥근 직사각형 450"/>
                <p:cNvSpPr/>
                <p:nvPr/>
              </p:nvSpPr>
              <p:spPr>
                <a:xfrm>
                  <a:off x="516515" y="2475634"/>
                  <a:ext cx="3091295" cy="55418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n w="6350">
                  <a:gradFill flip="none" rotWithShape="1">
                    <a:gsLst>
                      <a:gs pos="0">
                        <a:srgbClr val="D42423"/>
                      </a:gs>
                      <a:gs pos="60000">
                        <a:srgbClr val="D42423">
                          <a:alpha val="0"/>
                        </a:srgbClr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sp>
              <p:nvSpPr>
                <p:cNvPr id="452" name="타원 451"/>
                <p:cNvSpPr/>
                <p:nvPr/>
              </p:nvSpPr>
              <p:spPr>
                <a:xfrm>
                  <a:off x="3095625" y="2566988"/>
                  <a:ext cx="371475" cy="371475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solidFill>
                    <a:schemeClr val="bg1"/>
                  </a:solidFill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448" name="그룹 447"/>
              <p:cNvGrpSpPr/>
              <p:nvPr/>
            </p:nvGrpSpPr>
            <p:grpSpPr>
              <a:xfrm flipH="1">
                <a:off x="3176687" y="2679708"/>
                <a:ext cx="189305" cy="146035"/>
                <a:chOff x="318360" y="1211141"/>
                <a:chExt cx="229058" cy="176702"/>
              </a:xfrm>
            </p:grpSpPr>
            <p:sp>
              <p:nvSpPr>
                <p:cNvPr id="449" name="갈매기형 수장 448"/>
                <p:cNvSpPr/>
                <p:nvPr/>
              </p:nvSpPr>
              <p:spPr>
                <a:xfrm>
                  <a:off x="318360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450" name="갈매기형 수장 449"/>
                <p:cNvSpPr/>
                <p:nvPr/>
              </p:nvSpPr>
              <p:spPr>
                <a:xfrm>
                  <a:off x="416528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19" name="그룹 418"/>
            <p:cNvGrpSpPr/>
            <p:nvPr/>
          </p:nvGrpSpPr>
          <p:grpSpPr>
            <a:xfrm>
              <a:off x="7133214" y="1686268"/>
              <a:ext cx="2687061" cy="323165"/>
              <a:chOff x="7323714" y="899564"/>
              <a:chExt cx="2687061" cy="323165"/>
            </a:xfrm>
          </p:grpSpPr>
          <p:sp>
            <p:nvSpPr>
              <p:cNvPr id="445" name="TextBox 444"/>
              <p:cNvSpPr txBox="1"/>
              <p:nvPr/>
            </p:nvSpPr>
            <p:spPr>
              <a:xfrm>
                <a:off x="7323714" y="899564"/>
                <a:ext cx="92176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ko-KR" altLang="en-US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</a:rPr>
                  <a:t>생산능력</a:t>
                </a:r>
              </a:p>
            </p:txBody>
          </p:sp>
          <p:sp>
            <p:nvSpPr>
              <p:cNvPr id="446" name="TextBox 445"/>
              <p:cNvSpPr txBox="1"/>
              <p:nvPr/>
            </p:nvSpPr>
            <p:spPr>
              <a:xfrm>
                <a:off x="8009514" y="899564"/>
                <a:ext cx="200126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en-US" altLang="ko-KR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50,000</a:t>
                </a:r>
                <a:r>
                  <a:rPr lang="ko-KR" altLang="en-US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본</a:t>
                </a:r>
                <a:r>
                  <a:rPr lang="en-US" altLang="ko-KR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/</a:t>
                </a:r>
                <a:r>
                  <a:rPr lang="ko-KR" altLang="en-US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월</a:t>
                </a:r>
                <a:r>
                  <a:rPr lang="en-US" altLang="ko-KR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(1shift</a:t>
                </a:r>
                <a:r>
                  <a:rPr lang="ko-KR" altLang="en-US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 기준</a:t>
                </a:r>
                <a:r>
                  <a:rPr lang="en-US" altLang="ko-KR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)</a:t>
                </a:r>
              </a:p>
            </p:txBody>
          </p:sp>
        </p:grpSp>
      </p:grpSp>
      <p:sp>
        <p:nvSpPr>
          <p:cNvPr id="510" name="모서리가 둥근 직사각형 509"/>
          <p:cNvSpPr/>
          <p:nvPr/>
        </p:nvSpPr>
        <p:spPr>
          <a:xfrm flipH="1">
            <a:off x="6872869" y="2934916"/>
            <a:ext cx="2554789" cy="45800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 w="6350">
            <a:gradFill flip="none" rotWithShape="1">
              <a:gsLst>
                <a:gs pos="0">
                  <a:srgbClr val="D42423"/>
                </a:gs>
                <a:gs pos="60000">
                  <a:srgbClr val="D42423">
                    <a:alpha val="0"/>
                  </a:srgbClr>
                </a:gs>
              </a:gsLst>
              <a:lin ang="108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ko-KR" sz="2205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rPr>
              <a:t>00</a:t>
            </a:r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grpSp>
        <p:nvGrpSpPr>
          <p:cNvPr id="260" name="그룹 259"/>
          <p:cNvGrpSpPr/>
          <p:nvPr/>
        </p:nvGrpSpPr>
        <p:grpSpPr>
          <a:xfrm>
            <a:off x="6989158" y="3020490"/>
            <a:ext cx="307004" cy="307004"/>
            <a:chOff x="6836753" y="2651203"/>
            <a:chExt cx="307004" cy="307004"/>
          </a:xfrm>
        </p:grpSpPr>
        <p:sp>
          <p:nvSpPr>
            <p:cNvPr id="281" name="타원 280"/>
            <p:cNvSpPr/>
            <p:nvPr/>
          </p:nvSpPr>
          <p:spPr>
            <a:xfrm flipH="1">
              <a:off x="6836753" y="2651203"/>
              <a:ext cx="307004" cy="307004"/>
            </a:xfrm>
            <a:prstGeom prst="ellipse">
              <a:avLst/>
            </a:prstGeom>
            <a:solidFill>
              <a:srgbClr val="D42423"/>
            </a:solidFill>
            <a:ln w="19050">
              <a:solidFill>
                <a:schemeClr val="bg1"/>
              </a:solidFill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2" name="갈매기형 수장 281"/>
            <p:cNvSpPr/>
            <p:nvPr/>
          </p:nvSpPr>
          <p:spPr>
            <a:xfrm>
              <a:off x="6920313" y="2744360"/>
              <a:ext cx="89400" cy="12069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283" name="갈매기형 수장 282"/>
            <p:cNvSpPr/>
            <p:nvPr/>
          </p:nvSpPr>
          <p:spPr>
            <a:xfrm>
              <a:off x="6987363" y="2744360"/>
              <a:ext cx="89400" cy="12069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sp>
        <p:nvSpPr>
          <p:cNvPr id="411" name="TextBox 410"/>
          <p:cNvSpPr txBox="1"/>
          <p:nvPr/>
        </p:nvSpPr>
        <p:spPr>
          <a:xfrm>
            <a:off x="7285615" y="3000979"/>
            <a:ext cx="921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  <a:buSzPct val="100000"/>
            </a:pPr>
            <a:r>
              <a:rPr lang="ko-KR" altLang="en-US" sz="15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생산제품</a:t>
            </a:r>
          </a:p>
        </p:txBody>
      </p:sp>
      <p:sp>
        <p:nvSpPr>
          <p:cNvPr id="412" name="TextBox 411"/>
          <p:cNvSpPr txBox="1"/>
          <p:nvPr/>
        </p:nvSpPr>
        <p:spPr>
          <a:xfrm>
            <a:off x="7971419" y="2975261"/>
            <a:ext cx="1925061" cy="352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  <a:buSzPct val="100000"/>
            </a:pPr>
            <a:r>
              <a:rPr lang="ko-KR" altLang="en-US" sz="15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건설 중장비 </a:t>
            </a:r>
            <a:r>
              <a:rPr lang="ko-KR" altLang="en-US" sz="1500" spc="-165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실린더용</a:t>
            </a:r>
            <a:r>
              <a:rPr lang="ko-KR" altLang="en-US" sz="15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로드</a:t>
            </a:r>
          </a:p>
        </p:txBody>
      </p:sp>
      <p:sp>
        <p:nvSpPr>
          <p:cNvPr id="511" name="TextBox 510"/>
          <p:cNvSpPr txBox="1"/>
          <p:nvPr/>
        </p:nvSpPr>
        <p:spPr>
          <a:xfrm>
            <a:off x="8188149" y="3279311"/>
            <a:ext cx="1925061" cy="29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Clr>
                <a:srgbClr val="800000"/>
              </a:buClr>
              <a:buSzPct val="100000"/>
            </a:pPr>
            <a:r>
              <a:rPr lang="ko-KR" altLang="en-US" sz="12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절단 </a:t>
            </a:r>
            <a:r>
              <a:rPr lang="en-US" altLang="ko-KR" sz="12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– </a:t>
            </a:r>
            <a:r>
              <a:rPr lang="ko-KR" altLang="en-US" sz="12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가공  </a:t>
            </a:r>
            <a:r>
              <a:rPr lang="en-US" altLang="ko-KR" sz="12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=  </a:t>
            </a:r>
            <a:r>
              <a:rPr lang="ko-KR" altLang="en-US" sz="1200" spc="-165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연삭</a:t>
            </a:r>
            <a:r>
              <a:rPr lang="ko-KR" altLang="en-US" sz="12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ko-KR" sz="12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- </a:t>
            </a:r>
            <a:r>
              <a:rPr lang="ko-KR" altLang="en-US" sz="12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n-ea"/>
              </a:rPr>
              <a:t>도금</a:t>
            </a:r>
          </a:p>
        </p:txBody>
      </p:sp>
    </p:spTree>
    <p:extLst>
      <p:ext uri="{BB962C8B-B14F-4D97-AF65-F5344CB8AC3E}">
        <p14:creationId xmlns:p14="http://schemas.microsoft.com/office/powerpoint/2010/main" val="405412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양쪽 모서리가 둥근 사각형 86"/>
          <p:cNvSpPr/>
          <p:nvPr/>
        </p:nvSpPr>
        <p:spPr>
          <a:xfrm>
            <a:off x="485775" y="1609725"/>
            <a:ext cx="9720263" cy="2552701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88" name="양쪽 모서리가 둥근 사각형 87"/>
          <p:cNvSpPr/>
          <p:nvPr/>
        </p:nvSpPr>
        <p:spPr>
          <a:xfrm>
            <a:off x="485775" y="4781550"/>
            <a:ext cx="9720263" cy="2552701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grpSp>
        <p:nvGrpSpPr>
          <p:cNvPr id="89" name="그룹 88"/>
          <p:cNvGrpSpPr/>
          <p:nvPr/>
        </p:nvGrpSpPr>
        <p:grpSpPr>
          <a:xfrm>
            <a:off x="496715" y="1215476"/>
            <a:ext cx="6932785" cy="369332"/>
            <a:chOff x="496715" y="1244051"/>
            <a:chExt cx="6932785" cy="369332"/>
          </a:xfrm>
        </p:grpSpPr>
        <p:grpSp>
          <p:nvGrpSpPr>
            <p:cNvPr id="90" name="그룹 89"/>
            <p:cNvGrpSpPr/>
            <p:nvPr/>
          </p:nvGrpSpPr>
          <p:grpSpPr>
            <a:xfrm>
              <a:off x="496715" y="1244051"/>
              <a:ext cx="2569542" cy="369332"/>
              <a:chOff x="345109" y="1101176"/>
              <a:chExt cx="2569542" cy="369332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570489" y="1101176"/>
                <a:ext cx="23441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</a:pPr>
                <a:r>
                  <a:rPr lang="ko-KR" altLang="en-US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  <a:ea typeface="+mj-ea"/>
                  </a:rPr>
                  <a:t>제품 기준 </a:t>
                </a:r>
              </a:p>
            </p:txBody>
          </p:sp>
          <p:grpSp>
            <p:nvGrpSpPr>
              <p:cNvPr id="97" name="그룹 96"/>
              <p:cNvGrpSpPr/>
              <p:nvPr/>
            </p:nvGrpSpPr>
            <p:grpSpPr>
              <a:xfrm>
                <a:off x="345109" y="1179888"/>
                <a:ext cx="277160" cy="213809"/>
                <a:chOff x="345109" y="1341813"/>
                <a:chExt cx="277160" cy="213809"/>
              </a:xfrm>
            </p:grpSpPr>
            <p:sp>
              <p:nvSpPr>
                <p:cNvPr id="98" name="갈매기형 수장 97"/>
                <p:cNvSpPr/>
                <p:nvPr/>
              </p:nvSpPr>
              <p:spPr>
                <a:xfrm>
                  <a:off x="345109" y="1341813"/>
                  <a:ext cx="158377" cy="213809"/>
                </a:xfrm>
                <a:prstGeom prst="chevron">
                  <a:avLst/>
                </a:prstGeom>
                <a:solidFill>
                  <a:srgbClr val="D4242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99" name="갈매기형 수장 98"/>
                <p:cNvSpPr/>
                <p:nvPr/>
              </p:nvSpPr>
              <p:spPr>
                <a:xfrm>
                  <a:off x="463892" y="1341813"/>
                  <a:ext cx="158377" cy="213809"/>
                </a:xfrm>
                <a:prstGeom prst="chevro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1" name="그룹 90"/>
            <p:cNvGrpSpPr/>
            <p:nvPr/>
          </p:nvGrpSpPr>
          <p:grpSpPr>
            <a:xfrm>
              <a:off x="5602115" y="1244051"/>
              <a:ext cx="1827385" cy="369332"/>
              <a:chOff x="345109" y="1101176"/>
              <a:chExt cx="1827385" cy="369332"/>
            </a:xfrm>
          </p:grpSpPr>
          <p:sp>
            <p:nvSpPr>
              <p:cNvPr id="92" name="TextBox 91"/>
              <p:cNvSpPr txBox="1"/>
              <p:nvPr/>
            </p:nvSpPr>
            <p:spPr>
              <a:xfrm>
                <a:off x="570489" y="1101176"/>
                <a:ext cx="16020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</a:pPr>
                <a:r>
                  <a:rPr lang="ko-KR" altLang="en-US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  <a:ea typeface="+mj-ea"/>
                  </a:rPr>
                  <a:t>고객 기준 </a:t>
                </a:r>
              </a:p>
            </p:txBody>
          </p:sp>
          <p:grpSp>
            <p:nvGrpSpPr>
              <p:cNvPr id="93" name="그룹 92"/>
              <p:cNvGrpSpPr/>
              <p:nvPr/>
            </p:nvGrpSpPr>
            <p:grpSpPr>
              <a:xfrm>
                <a:off x="345109" y="1179888"/>
                <a:ext cx="277160" cy="213809"/>
                <a:chOff x="345109" y="1341813"/>
                <a:chExt cx="277160" cy="213809"/>
              </a:xfrm>
            </p:grpSpPr>
            <p:sp>
              <p:nvSpPr>
                <p:cNvPr id="94" name="갈매기형 수장 93"/>
                <p:cNvSpPr/>
                <p:nvPr/>
              </p:nvSpPr>
              <p:spPr>
                <a:xfrm>
                  <a:off x="345109" y="1341813"/>
                  <a:ext cx="158377" cy="213809"/>
                </a:xfrm>
                <a:prstGeom prst="chevron">
                  <a:avLst/>
                </a:prstGeom>
                <a:solidFill>
                  <a:srgbClr val="D4242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95" name="갈매기형 수장 94"/>
                <p:cNvSpPr/>
                <p:nvPr/>
              </p:nvSpPr>
              <p:spPr>
                <a:xfrm>
                  <a:off x="463892" y="1341813"/>
                  <a:ext cx="158377" cy="213809"/>
                </a:xfrm>
                <a:prstGeom prst="chevro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00" name="그룹 99"/>
          <p:cNvGrpSpPr/>
          <p:nvPr/>
        </p:nvGrpSpPr>
        <p:grpSpPr>
          <a:xfrm>
            <a:off x="496715" y="4368251"/>
            <a:ext cx="2569542" cy="369332"/>
            <a:chOff x="345109" y="1101176"/>
            <a:chExt cx="2569542" cy="369332"/>
          </a:xfrm>
        </p:grpSpPr>
        <p:sp>
          <p:nvSpPr>
            <p:cNvPr id="102" name="TextBox 101"/>
            <p:cNvSpPr txBox="1"/>
            <p:nvPr/>
          </p:nvSpPr>
          <p:spPr>
            <a:xfrm>
              <a:off x="570489" y="1101176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수출</a:t>
              </a:r>
              <a:r>
                <a:rPr lang="en-US" altLang="ko-KR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/</a:t>
              </a:r>
              <a:r>
                <a:rPr lang="ko-KR" altLang="en-US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내수 기준</a:t>
              </a:r>
            </a:p>
          </p:txBody>
        </p:sp>
        <p:grpSp>
          <p:nvGrpSpPr>
            <p:cNvPr id="103" name="그룹 102"/>
            <p:cNvGrpSpPr/>
            <p:nvPr/>
          </p:nvGrpSpPr>
          <p:grpSpPr>
            <a:xfrm>
              <a:off x="345109" y="1179888"/>
              <a:ext cx="277160" cy="213809"/>
              <a:chOff x="345109" y="1341813"/>
              <a:chExt cx="277160" cy="213809"/>
            </a:xfrm>
          </p:grpSpPr>
          <p:sp>
            <p:nvSpPr>
              <p:cNvPr id="105" name="갈매기형 수장 104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107" name="갈매기형 수장 106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9" name="그룹 108"/>
          <p:cNvGrpSpPr/>
          <p:nvPr/>
        </p:nvGrpSpPr>
        <p:grpSpPr>
          <a:xfrm>
            <a:off x="5602115" y="4368251"/>
            <a:ext cx="1827385" cy="369332"/>
            <a:chOff x="345109" y="1101176"/>
            <a:chExt cx="1827385" cy="369332"/>
          </a:xfrm>
        </p:grpSpPr>
        <p:sp>
          <p:nvSpPr>
            <p:cNvPr id="111" name="TextBox 110"/>
            <p:cNvSpPr txBox="1"/>
            <p:nvPr/>
          </p:nvSpPr>
          <p:spPr>
            <a:xfrm>
              <a:off x="570489" y="1101176"/>
              <a:ext cx="1602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관련 주요 사항</a:t>
              </a:r>
            </a:p>
          </p:txBody>
        </p:sp>
        <p:grpSp>
          <p:nvGrpSpPr>
            <p:cNvPr id="113" name="그룹 112"/>
            <p:cNvGrpSpPr/>
            <p:nvPr/>
          </p:nvGrpSpPr>
          <p:grpSpPr>
            <a:xfrm>
              <a:off x="345109" y="1179888"/>
              <a:ext cx="277160" cy="213809"/>
              <a:chOff x="345109" y="1341813"/>
              <a:chExt cx="277160" cy="213809"/>
            </a:xfrm>
          </p:grpSpPr>
          <p:sp>
            <p:nvSpPr>
              <p:cNvPr id="115" name="갈매기형 수장 114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117" name="갈매기형 수장 116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547497" y="1738096"/>
            <a:ext cx="9650022" cy="2391864"/>
            <a:chOff x="547497" y="1694964"/>
            <a:chExt cx="9650022" cy="2391864"/>
          </a:xfrm>
        </p:grpSpPr>
        <p:grpSp>
          <p:nvGrpSpPr>
            <p:cNvPr id="50" name="그룹 49"/>
            <p:cNvGrpSpPr/>
            <p:nvPr/>
          </p:nvGrpSpPr>
          <p:grpSpPr>
            <a:xfrm>
              <a:off x="5501459" y="1701433"/>
              <a:ext cx="4692286" cy="2385395"/>
              <a:chOff x="5514159" y="1926858"/>
              <a:chExt cx="4692286" cy="2385395"/>
            </a:xfrm>
          </p:grpSpPr>
          <p:pic>
            <p:nvPicPr>
              <p:cNvPr id="51" name="그림 5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3703" y="1960221"/>
                <a:ext cx="4292742" cy="2196269"/>
              </a:xfrm>
              <a:prstGeom prst="rect">
                <a:avLst/>
              </a:prstGeom>
            </p:spPr>
          </p:pic>
          <p:grpSp>
            <p:nvGrpSpPr>
              <p:cNvPr id="73" name="그룹 72"/>
              <p:cNvGrpSpPr/>
              <p:nvPr/>
            </p:nvGrpSpPr>
            <p:grpSpPr>
              <a:xfrm>
                <a:off x="6274531" y="4173754"/>
                <a:ext cx="3900854" cy="138499"/>
                <a:chOff x="5641275" y="3947099"/>
                <a:chExt cx="4127953" cy="138499"/>
              </a:xfrm>
            </p:grpSpPr>
            <p:sp>
              <p:nvSpPr>
                <p:cNvPr id="75" name="TextBox 74"/>
                <p:cNvSpPr txBox="1"/>
                <p:nvPr/>
              </p:nvSpPr>
              <p:spPr>
                <a:xfrm>
                  <a:off x="5641275" y="3947099"/>
                  <a:ext cx="407124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>
                      <a:srgbClr val="800000"/>
                    </a:buClr>
                    <a:buSzPct val="100000"/>
                  </a:pPr>
                  <a:r>
                    <a:rPr lang="en-US" altLang="ko-KR" sz="90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ea"/>
                    </a:rPr>
                    <a:t>`08</a:t>
                  </a:r>
                  <a:endParaRPr lang="ko-KR" altLang="en-US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6390197" y="3947099"/>
                  <a:ext cx="407124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>
                      <a:srgbClr val="800000"/>
                    </a:buClr>
                    <a:buSzPct val="100000"/>
                  </a:pPr>
                  <a:r>
                    <a:rPr lang="en-US" altLang="ko-KR" sz="90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ea"/>
                    </a:rPr>
                    <a:t>`10</a:t>
                  </a:r>
                  <a:endParaRPr lang="ko-KR" altLang="en-US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7139119" y="3947099"/>
                  <a:ext cx="407124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>
                      <a:srgbClr val="800000"/>
                    </a:buClr>
                    <a:buSzPct val="100000"/>
                  </a:pPr>
                  <a:r>
                    <a:rPr lang="en-US" altLang="ko-KR" sz="90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ea"/>
                    </a:rPr>
                    <a:t>`12</a:t>
                  </a:r>
                  <a:endParaRPr lang="ko-KR" altLang="en-US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7862403" y="3947099"/>
                  <a:ext cx="407124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>
                      <a:srgbClr val="800000"/>
                    </a:buClr>
                    <a:buSzPct val="100000"/>
                  </a:pPr>
                  <a:r>
                    <a:rPr lang="en-US" altLang="ko-KR" sz="90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ea"/>
                    </a:rPr>
                    <a:t>`14</a:t>
                  </a:r>
                  <a:endParaRPr lang="ko-KR" altLang="en-US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8611325" y="3947099"/>
                  <a:ext cx="407124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>
                      <a:srgbClr val="800000"/>
                    </a:buClr>
                    <a:buSzPct val="100000"/>
                  </a:pPr>
                  <a:r>
                    <a:rPr lang="en-US" altLang="ko-KR" sz="90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ea"/>
                    </a:rPr>
                    <a:t>`16</a:t>
                  </a:r>
                  <a:endParaRPr lang="ko-KR" altLang="en-US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9362104" y="3947099"/>
                  <a:ext cx="407124" cy="1384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buClr>
                      <a:srgbClr val="800000"/>
                    </a:buClr>
                    <a:buSzPct val="100000"/>
                  </a:pPr>
                  <a:r>
                    <a:rPr lang="en-US" altLang="ko-KR" sz="90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ea"/>
                    </a:rPr>
                    <a:t>`18</a:t>
                  </a:r>
                  <a:endParaRPr lang="ko-KR" altLang="en-US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endParaRPr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5514159" y="1926858"/>
                <a:ext cx="38472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100%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556783" y="3609250"/>
                <a:ext cx="38472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20%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556783" y="2745154"/>
                <a:ext cx="38472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60%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7956866" y="3353074"/>
                <a:ext cx="9309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800000"/>
                  </a:buClr>
                </a:pPr>
                <a:r>
                  <a:rPr lang="en-US" altLang="ko-KR" sz="12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+mj-ea"/>
                    <a:ea typeface="+mj-ea"/>
                  </a:rPr>
                  <a:t>VOLVO</a:t>
                </a:r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7954295" y="2105654"/>
                <a:ext cx="9309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800000"/>
                  </a:buClr>
                </a:pPr>
                <a:r>
                  <a:rPr lang="en-US" altLang="ko-KR" sz="12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+mj-ea"/>
                    <a:ea typeface="+mj-ea"/>
                  </a:rPr>
                  <a:t>SH PAC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8012484" y="2702381"/>
                <a:ext cx="9309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800000"/>
                  </a:buClr>
                </a:pPr>
                <a:r>
                  <a:rPr lang="en-US" altLang="ko-KR" sz="12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+mj-ea"/>
                    <a:ea typeface="+mj-ea"/>
                  </a:rPr>
                  <a:t>HYUNDAI</a:t>
                </a:r>
              </a:p>
            </p:txBody>
          </p:sp>
        </p:grpSp>
        <p:cxnSp>
          <p:nvCxnSpPr>
            <p:cNvPr id="185" name="직선 연결선 184"/>
            <p:cNvCxnSpPr/>
            <p:nvPr/>
          </p:nvCxnSpPr>
          <p:spPr>
            <a:xfrm>
              <a:off x="5908152" y="3491344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직선 연결선 185"/>
            <p:cNvCxnSpPr/>
            <p:nvPr/>
          </p:nvCxnSpPr>
          <p:spPr>
            <a:xfrm>
              <a:off x="5908152" y="3050770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직선 연결선 186"/>
            <p:cNvCxnSpPr/>
            <p:nvPr/>
          </p:nvCxnSpPr>
          <p:spPr>
            <a:xfrm>
              <a:off x="5908152" y="2610196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직선 연결선 187"/>
            <p:cNvCxnSpPr/>
            <p:nvPr/>
          </p:nvCxnSpPr>
          <p:spPr>
            <a:xfrm>
              <a:off x="5908152" y="2169622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1" name="그림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2" y="1726250"/>
              <a:ext cx="4292742" cy="2196269"/>
            </a:xfrm>
            <a:prstGeom prst="rect">
              <a:avLst/>
            </a:prstGeom>
          </p:spPr>
        </p:pic>
        <p:grpSp>
          <p:nvGrpSpPr>
            <p:cNvPr id="104" name="그룹 103"/>
            <p:cNvGrpSpPr/>
            <p:nvPr/>
          </p:nvGrpSpPr>
          <p:grpSpPr>
            <a:xfrm>
              <a:off x="1299160" y="3939185"/>
              <a:ext cx="3900854" cy="138499"/>
              <a:chOff x="5641275" y="3937955"/>
              <a:chExt cx="4127953" cy="138499"/>
            </a:xfrm>
          </p:grpSpPr>
          <p:sp>
            <p:nvSpPr>
              <p:cNvPr id="106" name="TextBox 105"/>
              <p:cNvSpPr txBox="1"/>
              <p:nvPr/>
            </p:nvSpPr>
            <p:spPr>
              <a:xfrm>
                <a:off x="5641275" y="3937955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`08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6390197" y="3937955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`10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7139119" y="3937955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`12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7862403" y="3937955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`14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8611325" y="3937955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`16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9362104" y="3937955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`18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132" name="TextBox 131"/>
            <p:cNvSpPr txBox="1"/>
            <p:nvPr/>
          </p:nvSpPr>
          <p:spPr>
            <a:xfrm>
              <a:off x="547497" y="1701433"/>
              <a:ext cx="3847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100%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81412" y="3383825"/>
              <a:ext cx="3847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20%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81412" y="2519729"/>
              <a:ext cx="3847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60%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555623" y="2692939"/>
              <a:ext cx="9309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ko-KR" altLang="en-US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건설장비</a:t>
              </a:r>
              <a:endPara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099661" y="2097009"/>
              <a:ext cx="12579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ko-KR" altLang="en-US" sz="1200" b="1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고소차</a:t>
              </a:r>
              <a:endPara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2392140" y="1694964"/>
              <a:ext cx="12579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ko-KR" altLang="en-US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+mj-ea"/>
                  <a:ea typeface="+mj-ea"/>
                </a:rPr>
                <a:t>지게차</a:t>
              </a:r>
              <a:endPara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endParaRPr>
            </a:p>
          </p:txBody>
        </p:sp>
        <p:sp>
          <p:nvSpPr>
            <p:cNvPr id="150" name="이등변 삼각형 149"/>
            <p:cNvSpPr/>
            <p:nvPr/>
          </p:nvSpPr>
          <p:spPr>
            <a:xfrm flipV="1">
              <a:off x="4227196" y="1729104"/>
              <a:ext cx="158886" cy="15197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51" name="직선 연결선 150"/>
            <p:cNvCxnSpPr/>
            <p:nvPr/>
          </p:nvCxnSpPr>
          <p:spPr>
            <a:xfrm>
              <a:off x="4304348" y="1751013"/>
              <a:ext cx="14287" cy="21717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이등변 삼각형 151"/>
            <p:cNvSpPr/>
            <p:nvPr/>
          </p:nvSpPr>
          <p:spPr>
            <a:xfrm flipV="1">
              <a:off x="9184242" y="1738630"/>
              <a:ext cx="158886" cy="15197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53" name="직선 연결선 152"/>
            <p:cNvCxnSpPr/>
            <p:nvPr/>
          </p:nvCxnSpPr>
          <p:spPr>
            <a:xfrm>
              <a:off x="9261394" y="1746250"/>
              <a:ext cx="14287" cy="21717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이등변 삼각형 166"/>
            <p:cNvSpPr/>
            <p:nvPr/>
          </p:nvSpPr>
          <p:spPr>
            <a:xfrm flipH="1">
              <a:off x="4244614" y="3771532"/>
              <a:ext cx="158886" cy="15197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8" name="이등변 삼각형 167"/>
            <p:cNvSpPr/>
            <p:nvPr/>
          </p:nvSpPr>
          <p:spPr>
            <a:xfrm flipH="1">
              <a:off x="9202451" y="3790584"/>
              <a:ext cx="158886" cy="15197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72" name="그룹 171"/>
            <p:cNvGrpSpPr/>
            <p:nvPr/>
          </p:nvGrpSpPr>
          <p:grpSpPr>
            <a:xfrm>
              <a:off x="947651" y="2169622"/>
              <a:ext cx="4289367" cy="1321722"/>
              <a:chOff x="947651" y="2169622"/>
              <a:chExt cx="4289367" cy="1321722"/>
            </a:xfrm>
          </p:grpSpPr>
          <p:cxnSp>
            <p:nvCxnSpPr>
              <p:cNvPr id="173" name="직선 연결선 172"/>
              <p:cNvCxnSpPr/>
              <p:nvPr/>
            </p:nvCxnSpPr>
            <p:spPr>
              <a:xfrm>
                <a:off x="947651" y="3491344"/>
                <a:ext cx="4289367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  <a:gs pos="49000">
                      <a:schemeClr val="bg1"/>
                    </a:gs>
                  </a:gsLst>
                  <a:lin ang="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직선 연결선 173"/>
              <p:cNvCxnSpPr/>
              <p:nvPr/>
            </p:nvCxnSpPr>
            <p:spPr>
              <a:xfrm>
                <a:off x="947651" y="3050770"/>
                <a:ext cx="4289367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  <a:gs pos="49000">
                      <a:schemeClr val="bg1"/>
                    </a:gs>
                  </a:gsLst>
                  <a:lin ang="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직선 연결선 174"/>
              <p:cNvCxnSpPr/>
              <p:nvPr/>
            </p:nvCxnSpPr>
            <p:spPr>
              <a:xfrm>
                <a:off x="947651" y="2610196"/>
                <a:ext cx="4289367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  <a:gs pos="49000">
                      <a:schemeClr val="bg1"/>
                    </a:gs>
                  </a:gsLst>
                  <a:lin ang="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직선 연결선 175"/>
              <p:cNvCxnSpPr/>
              <p:nvPr/>
            </p:nvCxnSpPr>
            <p:spPr>
              <a:xfrm>
                <a:off x="947651" y="2169622"/>
                <a:ext cx="4289367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  <a:gs pos="49000">
                      <a:schemeClr val="bg1"/>
                    </a:gs>
                  </a:gsLst>
                  <a:lin ang="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Box 4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7475" y="525886"/>
            <a:ext cx="726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시장 세분화를 통한 안정적인 수익성 확보 및 수출 확대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제품 </a:t>
            </a:r>
            <a:r>
              <a:rPr lang="en-US" altLang="ko-KR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Segmentation</a:t>
            </a:r>
          </a:p>
        </p:txBody>
      </p:sp>
      <p:pic>
        <p:nvPicPr>
          <p:cNvPr id="228" name="그림 2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42" y="4981575"/>
            <a:ext cx="4274721" cy="2044431"/>
          </a:xfrm>
          <a:prstGeom prst="rect">
            <a:avLst/>
          </a:prstGeom>
        </p:spPr>
      </p:pic>
      <p:grpSp>
        <p:nvGrpSpPr>
          <p:cNvPr id="231" name="그룹 230"/>
          <p:cNvGrpSpPr/>
          <p:nvPr/>
        </p:nvGrpSpPr>
        <p:grpSpPr>
          <a:xfrm>
            <a:off x="1299160" y="7043473"/>
            <a:ext cx="3900854" cy="138499"/>
            <a:chOff x="5641275" y="4193987"/>
            <a:chExt cx="4127953" cy="138499"/>
          </a:xfrm>
        </p:grpSpPr>
        <p:sp>
          <p:nvSpPr>
            <p:cNvPr id="233" name="TextBox 232"/>
            <p:cNvSpPr txBox="1"/>
            <p:nvPr/>
          </p:nvSpPr>
          <p:spPr>
            <a:xfrm>
              <a:off x="5641275" y="419398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`08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6390197" y="419398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`10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7139119" y="419398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`12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7862403" y="419398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`14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8611325" y="419398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`16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9362104" y="419398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76" name="그룹 275"/>
          <p:cNvGrpSpPr/>
          <p:nvPr/>
        </p:nvGrpSpPr>
        <p:grpSpPr>
          <a:xfrm>
            <a:off x="547497" y="4943476"/>
            <a:ext cx="418641" cy="1702164"/>
            <a:chOff x="547497" y="4920402"/>
            <a:chExt cx="418641" cy="1820891"/>
          </a:xfrm>
        </p:grpSpPr>
        <p:sp>
          <p:nvSpPr>
            <p:cNvPr id="259" name="TextBox 258"/>
            <p:cNvSpPr txBox="1"/>
            <p:nvPr/>
          </p:nvSpPr>
          <p:spPr>
            <a:xfrm>
              <a:off x="547497" y="4920402"/>
              <a:ext cx="3847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100%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581412" y="6602794"/>
              <a:ext cx="3847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20%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581412" y="5738698"/>
              <a:ext cx="38472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60%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270" name="TextBox 269"/>
          <p:cNvSpPr txBox="1"/>
          <p:nvPr/>
        </p:nvSpPr>
        <p:spPr>
          <a:xfrm>
            <a:off x="3898648" y="5385312"/>
            <a:ext cx="930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내수</a:t>
            </a:r>
            <a:endParaRPr lang="en-US" altLang="ko-KR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271" name="TextBox 270"/>
          <p:cNvSpPr txBox="1"/>
          <p:nvPr/>
        </p:nvSpPr>
        <p:spPr>
          <a:xfrm>
            <a:off x="4412801" y="4949205"/>
            <a:ext cx="125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수출</a:t>
            </a:r>
            <a:endParaRPr lang="en-US" altLang="ko-KR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4562191" y="4971886"/>
            <a:ext cx="176304" cy="2065820"/>
            <a:chOff x="3861436" y="4971886"/>
            <a:chExt cx="176304" cy="2065820"/>
          </a:xfrm>
        </p:grpSpPr>
        <p:sp>
          <p:nvSpPr>
            <p:cNvPr id="273" name="이등변 삼각형 272"/>
            <p:cNvSpPr/>
            <p:nvPr/>
          </p:nvSpPr>
          <p:spPr>
            <a:xfrm flipV="1">
              <a:off x="3861436" y="4971886"/>
              <a:ext cx="158886" cy="15197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74" name="직선 연결선 273"/>
            <p:cNvCxnSpPr/>
            <p:nvPr/>
          </p:nvCxnSpPr>
          <p:spPr>
            <a:xfrm>
              <a:off x="3940879" y="4971886"/>
              <a:ext cx="11996" cy="204120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5" name="이등변 삼각형 274"/>
            <p:cNvSpPr/>
            <p:nvPr/>
          </p:nvSpPr>
          <p:spPr>
            <a:xfrm flipH="1">
              <a:off x="3878854" y="6885728"/>
              <a:ext cx="158886" cy="15197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79" name="TextBox 278"/>
          <p:cNvSpPr txBox="1"/>
          <p:nvPr/>
        </p:nvSpPr>
        <p:spPr>
          <a:xfrm>
            <a:off x="5653342" y="4975225"/>
            <a:ext cx="252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1. </a:t>
            </a:r>
            <a:r>
              <a:rPr lang="ko-KR" altLang="en-US" sz="16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건설장비의 대형화 추세</a:t>
            </a:r>
          </a:p>
        </p:txBody>
      </p:sp>
      <p:sp>
        <p:nvSpPr>
          <p:cNvPr id="282" name="TextBox 281"/>
          <p:cNvSpPr txBox="1"/>
          <p:nvPr/>
        </p:nvSpPr>
        <p:spPr>
          <a:xfrm>
            <a:off x="5668547" y="5511056"/>
            <a:ext cx="3247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2. </a:t>
            </a:r>
            <a:r>
              <a:rPr lang="ko-KR" altLang="en-US" sz="16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로드 세계시장 진출 확대 </a:t>
            </a:r>
            <a:r>
              <a:rPr lang="en-US" altLang="ko-KR" sz="16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(CAT</a:t>
            </a:r>
            <a:r>
              <a:rPr lang="ko-KR" altLang="en-US" sz="16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외</a:t>
            </a:r>
            <a:r>
              <a:rPr lang="en-US" altLang="ko-KR" sz="16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5419473" y="6097686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3. </a:t>
            </a:r>
            <a:r>
              <a:rPr lang="ko-KR" altLang="en-US" sz="16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친환경 도금 설비 개선</a:t>
            </a:r>
          </a:p>
        </p:txBody>
      </p:sp>
      <p:cxnSp>
        <p:nvCxnSpPr>
          <p:cNvPr id="284" name="직선 연결선 283"/>
          <p:cNvCxnSpPr/>
          <p:nvPr/>
        </p:nvCxnSpPr>
        <p:spPr bwMode="auto">
          <a:xfrm>
            <a:off x="5614975" y="5387612"/>
            <a:ext cx="2801673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>
                    <a:lumMod val="75000"/>
                    <a:alpha val="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  <a:alpha val="0"/>
                  </a:schemeClr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5" name="직선 연결선 284"/>
          <p:cNvCxnSpPr/>
          <p:nvPr/>
        </p:nvCxnSpPr>
        <p:spPr bwMode="auto">
          <a:xfrm>
            <a:off x="5614975" y="5975126"/>
            <a:ext cx="2801673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>
                    <a:lumMod val="75000"/>
                    <a:alpha val="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  <a:alpha val="0"/>
                  </a:schemeClr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94" name="그룹 193"/>
          <p:cNvGrpSpPr/>
          <p:nvPr/>
        </p:nvGrpSpPr>
        <p:grpSpPr>
          <a:xfrm>
            <a:off x="947651" y="5292005"/>
            <a:ext cx="4289367" cy="1321722"/>
            <a:chOff x="947651" y="2169622"/>
            <a:chExt cx="4289367" cy="1321722"/>
          </a:xfrm>
        </p:grpSpPr>
        <p:cxnSp>
          <p:nvCxnSpPr>
            <p:cNvPr id="195" name="직선 연결선 194"/>
            <p:cNvCxnSpPr/>
            <p:nvPr/>
          </p:nvCxnSpPr>
          <p:spPr>
            <a:xfrm>
              <a:off x="947651" y="3491344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직선 연결선 195"/>
            <p:cNvCxnSpPr/>
            <p:nvPr/>
          </p:nvCxnSpPr>
          <p:spPr>
            <a:xfrm>
              <a:off x="947651" y="3050770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직선 연결선 196"/>
            <p:cNvCxnSpPr/>
            <p:nvPr/>
          </p:nvCxnSpPr>
          <p:spPr>
            <a:xfrm>
              <a:off x="947651" y="2610196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직선 연결선 197"/>
            <p:cNvCxnSpPr/>
            <p:nvPr/>
          </p:nvCxnSpPr>
          <p:spPr>
            <a:xfrm>
              <a:off x="947651" y="2169622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1" name="TextBox 180"/>
          <p:cNvSpPr txBox="1"/>
          <p:nvPr/>
        </p:nvSpPr>
        <p:spPr>
          <a:xfrm>
            <a:off x="5290683" y="6638701"/>
            <a:ext cx="289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4. </a:t>
            </a:r>
            <a:r>
              <a:rPr lang="ko-KR" altLang="en-US" sz="16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대체 표면처리기술</a:t>
            </a:r>
          </a:p>
        </p:txBody>
      </p:sp>
      <p:cxnSp>
        <p:nvCxnSpPr>
          <p:cNvPr id="182" name="직선 연결선 181"/>
          <p:cNvCxnSpPr/>
          <p:nvPr/>
        </p:nvCxnSpPr>
        <p:spPr bwMode="auto">
          <a:xfrm>
            <a:off x="5614975" y="6516141"/>
            <a:ext cx="2801673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>
                    <a:lumMod val="75000"/>
                    <a:alpha val="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  <a:alpha val="0"/>
                  </a:schemeClr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0" name="직선 연결선 179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32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308598"/>
              </p:ext>
            </p:extLst>
          </p:nvPr>
        </p:nvGraphicFramePr>
        <p:xfrm>
          <a:off x="473852" y="1569725"/>
          <a:ext cx="9762349" cy="1135379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1740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294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294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294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46557"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ITEM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0" marR="10800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로드 외경 규격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로드 전장 규격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비   고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41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가공</a:t>
                      </a:r>
                    </a:p>
                  </a:txBody>
                  <a:tcPr marL="68580" marR="10800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l-GR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Φ25~150</a:t>
                      </a:r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mm(1”~6”)</a:t>
                      </a:r>
                    </a:p>
                  </a:txBody>
                  <a:tcPr marL="27000" marR="2700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~</a:t>
                      </a:r>
                      <a:r>
                        <a:rPr lang="en-US" altLang="ko-KR" sz="1600" kern="1200" spc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12,000mm </a:t>
                      </a:r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(up to </a:t>
                      </a:r>
                      <a:r>
                        <a:rPr lang="en-US" altLang="ko-KR" sz="1600" kern="1200" spc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472”)</a:t>
                      </a:r>
                      <a:endParaRPr lang="en-US" altLang="ko-KR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-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4411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도금</a:t>
                      </a:r>
                    </a:p>
                  </a:txBody>
                  <a:tcPr marL="68580" marR="10800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5" name="그룹 4"/>
          <p:cNvGrpSpPr/>
          <p:nvPr/>
        </p:nvGrpSpPr>
        <p:grpSpPr>
          <a:xfrm>
            <a:off x="484810" y="1101177"/>
            <a:ext cx="2569542" cy="369332"/>
            <a:chOff x="345109" y="1101176"/>
            <a:chExt cx="2569542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570489" y="1101176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sz="18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제품규격</a:t>
              </a:r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345109" y="1179888"/>
              <a:ext cx="277160" cy="213809"/>
              <a:chOff x="345109" y="1341813"/>
              <a:chExt cx="277160" cy="213809"/>
            </a:xfrm>
          </p:grpSpPr>
          <p:sp>
            <p:nvSpPr>
              <p:cNvPr id="8" name="갈매기형 수장 7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9" name="갈매기형 수장 8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10" name="직선 연결선 9"/>
          <p:cNvCxnSpPr/>
          <p:nvPr/>
        </p:nvCxnSpPr>
        <p:spPr>
          <a:xfrm>
            <a:off x="463555" y="1566620"/>
            <a:ext cx="9756775" cy="0"/>
          </a:xfrm>
          <a:prstGeom prst="line">
            <a:avLst/>
          </a:prstGeom>
          <a:ln w="1905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그룹 16"/>
          <p:cNvGrpSpPr/>
          <p:nvPr/>
        </p:nvGrpSpPr>
        <p:grpSpPr>
          <a:xfrm>
            <a:off x="484810" y="3025849"/>
            <a:ext cx="2569542" cy="369332"/>
            <a:chOff x="345109" y="1101176"/>
            <a:chExt cx="2569542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570489" y="1101176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sz="1800" b="1" spc="-165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월 생산능력</a:t>
              </a:r>
              <a:endParaRPr lang="ko-KR" altLang="en-US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345109" y="1179888"/>
              <a:ext cx="277160" cy="213809"/>
              <a:chOff x="345109" y="1341813"/>
              <a:chExt cx="277160" cy="213809"/>
            </a:xfrm>
          </p:grpSpPr>
          <p:sp>
            <p:nvSpPr>
              <p:cNvPr id="20" name="갈매기형 수장 19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21" name="갈매기형 수장 20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56179"/>
              </p:ext>
            </p:extLst>
          </p:nvPr>
        </p:nvGraphicFramePr>
        <p:xfrm>
          <a:off x="479518" y="3517898"/>
          <a:ext cx="9740815" cy="3562792"/>
        </p:xfrm>
        <a:graphic>
          <a:graphicData uri="http://schemas.openxmlformats.org/drawingml/2006/table">
            <a:tbl>
              <a:tblPr firstRow="1" bandRow="1">
                <a:effectLst/>
                <a:tableStyleId>{00A15C55-8517-42AA-B614-E9B94910E393}</a:tableStyleId>
              </a:tblPr>
              <a:tblGrid>
                <a:gridCol w="22721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37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37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937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937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9372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45349">
                <a:tc rowSpan="2"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공정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절단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가공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버핑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도금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전체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5349"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600" b="1" kern="1200" spc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생산능력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연간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349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근무시간</a:t>
                      </a: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(h)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8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8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8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10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600" i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N/A</a:t>
                      </a:r>
                      <a:endParaRPr lang="ko-KR" altLang="en-US" sz="1600" i="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5349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근무교대</a:t>
                      </a: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(Shift)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600" i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</a:t>
                      </a:r>
                      <a:endParaRPr lang="ko-KR" altLang="en-US" sz="1600" i="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5349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최대생산능력</a:t>
                      </a: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본</a:t>
                      </a: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600,000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50,000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600" i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600,000</a:t>
                      </a:r>
                      <a:endParaRPr lang="ko-KR" altLang="en-US" sz="1600" i="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5349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현재생산실적</a:t>
                      </a: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평균</a:t>
                      </a: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본</a:t>
                      </a: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350,000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35,000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600" i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420,000</a:t>
                      </a:r>
                      <a:endParaRPr lang="ko-KR" altLang="en-US" sz="1600" i="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5349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가동률</a:t>
                      </a:r>
                      <a:r>
                        <a:rPr lang="en-US" altLang="ko-KR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(%)</a:t>
                      </a: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58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70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600" i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70</a:t>
                      </a:r>
                      <a:endParaRPr lang="ko-KR" altLang="en-US" sz="1600" i="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5349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ko-KR" altLang="en-US" sz="16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관련설비 보유수량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4set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53set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22set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7line</a:t>
                      </a:r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600" i="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-</a:t>
                      </a:r>
                      <a:endParaRPr lang="ko-KR" altLang="en-US" sz="1600" i="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cxnSp>
        <p:nvCxnSpPr>
          <p:cNvPr id="23" name="직선 연결선 22"/>
          <p:cNvCxnSpPr/>
          <p:nvPr/>
        </p:nvCxnSpPr>
        <p:spPr>
          <a:xfrm>
            <a:off x="463555" y="3522420"/>
            <a:ext cx="9756775" cy="0"/>
          </a:xfrm>
          <a:prstGeom prst="line">
            <a:avLst/>
          </a:prstGeom>
          <a:ln w="1905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466725" y="7073903"/>
            <a:ext cx="9753605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2743205" y="6645308"/>
            <a:ext cx="590549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2743205" y="6203393"/>
            <a:ext cx="590549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2743205" y="5748482"/>
            <a:ext cx="590549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>
            <a:off x="2743205" y="5293570"/>
            <a:ext cx="590549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2743205" y="4851656"/>
            <a:ext cx="590549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2743205" y="4396744"/>
            <a:ext cx="590549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469901" y="6644900"/>
            <a:ext cx="2171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469901" y="6202567"/>
            <a:ext cx="2171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469901" y="5747224"/>
            <a:ext cx="2171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469901" y="5293286"/>
            <a:ext cx="2171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469901" y="4849548"/>
            <a:ext cx="2171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469901" y="4394205"/>
            <a:ext cx="2171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>
            <a:off x="2730505" y="3956129"/>
            <a:ext cx="5899145" cy="0"/>
          </a:xfrm>
          <a:prstGeom prst="line">
            <a:avLst/>
          </a:prstGeom>
          <a:ln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Ⅱ.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27476" y="525886"/>
            <a:ext cx="9013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45</a:t>
            </a:r>
            <a:r>
              <a:rPr lang="ko-KR" altLang="en-US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년 도금기술</a:t>
            </a:r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, </a:t>
            </a:r>
            <a:r>
              <a:rPr lang="ko-KR" altLang="en-US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우수한 품질의 제품 생산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생산 </a:t>
            </a:r>
            <a:r>
              <a:rPr lang="en-US" altLang="ko-KR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Capacity</a:t>
            </a:r>
            <a:endParaRPr lang="ko-KR" altLang="en-US" sz="1100" spc="-7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45" name="직선 연결선 44"/>
          <p:cNvCxnSpPr/>
          <p:nvPr/>
        </p:nvCxnSpPr>
        <p:spPr>
          <a:xfrm>
            <a:off x="466725" y="2743150"/>
            <a:ext cx="9753605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>
            <a:off x="469901" y="2023070"/>
            <a:ext cx="2171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/>
          <p:cNvCxnSpPr/>
          <p:nvPr/>
        </p:nvCxnSpPr>
        <p:spPr>
          <a:xfrm>
            <a:off x="2730505" y="2023070"/>
            <a:ext cx="74771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/>
          <p:cNvCxnSpPr/>
          <p:nvPr/>
        </p:nvCxnSpPr>
        <p:spPr>
          <a:xfrm>
            <a:off x="469901" y="2368252"/>
            <a:ext cx="21717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/>
          <p:cNvCxnSpPr/>
          <p:nvPr/>
        </p:nvCxnSpPr>
        <p:spPr>
          <a:xfrm>
            <a:off x="8743950" y="3956129"/>
            <a:ext cx="1476375" cy="0"/>
          </a:xfrm>
          <a:prstGeom prst="line">
            <a:avLst/>
          </a:prstGeom>
          <a:ln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/>
          <p:cNvCxnSpPr/>
          <p:nvPr/>
        </p:nvCxnSpPr>
        <p:spPr>
          <a:xfrm>
            <a:off x="8743950" y="4396744"/>
            <a:ext cx="14763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/>
          <p:cNvCxnSpPr/>
          <p:nvPr/>
        </p:nvCxnSpPr>
        <p:spPr>
          <a:xfrm>
            <a:off x="8743950" y="4851656"/>
            <a:ext cx="14763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/>
          <p:cNvCxnSpPr/>
          <p:nvPr/>
        </p:nvCxnSpPr>
        <p:spPr>
          <a:xfrm>
            <a:off x="8743950" y="5293570"/>
            <a:ext cx="14763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/>
          <p:cNvCxnSpPr/>
          <p:nvPr/>
        </p:nvCxnSpPr>
        <p:spPr>
          <a:xfrm>
            <a:off x="8743950" y="5748482"/>
            <a:ext cx="14763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/>
          <p:cNvCxnSpPr/>
          <p:nvPr/>
        </p:nvCxnSpPr>
        <p:spPr>
          <a:xfrm>
            <a:off x="8743950" y="6203393"/>
            <a:ext cx="14763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/>
          <p:cNvCxnSpPr/>
          <p:nvPr/>
        </p:nvCxnSpPr>
        <p:spPr>
          <a:xfrm>
            <a:off x="8743950" y="6645308"/>
            <a:ext cx="14763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62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64" y="1132562"/>
            <a:ext cx="4920335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ko-KR" altLang="en-US" sz="28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n-ea"/>
              </a:rPr>
              <a:t>글로벌 네트워크 확대 구축을 통한</a:t>
            </a:r>
            <a:endParaRPr lang="en-US" altLang="ko-KR" sz="2800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n-ea"/>
            </a:endParaRPr>
          </a:p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ko-KR" altLang="en-US" sz="2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글로벌화 선도기업 </a:t>
            </a:r>
            <a:r>
              <a:rPr lang="en-US" altLang="ko-KR" sz="2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‘SH PAC’</a:t>
            </a:r>
            <a:endParaRPr lang="ko-KR" altLang="en-US" sz="28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265" y="521122"/>
            <a:ext cx="783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“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2242" y="1920261"/>
            <a:ext cx="739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”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39359" y="1142087"/>
            <a:ext cx="2129972" cy="750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SUPPLY CHAIN</a:t>
            </a: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해외 지사 및 거점 현황</a:t>
            </a:r>
            <a:endParaRPr lang="en-US" altLang="ko-KR" sz="15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7443093" y="639561"/>
            <a:ext cx="2358462" cy="550151"/>
            <a:chOff x="7443093" y="639561"/>
            <a:chExt cx="2358462" cy="550151"/>
          </a:xfrm>
        </p:grpSpPr>
        <p:sp>
          <p:nvSpPr>
            <p:cNvPr id="10" name="TextBox 9"/>
            <p:cNvSpPr txBox="1"/>
            <p:nvPr/>
          </p:nvSpPr>
          <p:spPr>
            <a:xfrm>
              <a:off x="7443093" y="639561"/>
              <a:ext cx="596007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</a:rPr>
                <a:t>Ⅲ</a:t>
              </a:r>
              <a:endParaRPr lang="en-US" altLang="ko-KR" sz="22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71583" y="639561"/>
              <a:ext cx="2129972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. Global 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019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그림 16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171"/>
            <a:ext cx="10691813" cy="609195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76745" y="735388"/>
            <a:ext cx="7562103" cy="5047498"/>
          </a:xfrm>
          <a:prstGeom prst="rect">
            <a:avLst/>
          </a:prstGeom>
        </p:spPr>
      </p:pic>
      <p:pic>
        <p:nvPicPr>
          <p:cNvPr id="170" name="그림 16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4" r="-1"/>
          <a:stretch/>
        </p:blipFill>
        <p:spPr>
          <a:xfrm flipH="1">
            <a:off x="3530954" y="1161613"/>
            <a:ext cx="6717946" cy="504749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" y="2103471"/>
            <a:ext cx="10558528" cy="3744416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GLOBAL JIT &amp; VMI </a:t>
            </a:r>
            <a:r>
              <a:rPr lang="ko-KR" altLang="en-US" sz="2400" b="1" spc="-165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실현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061225" y="417570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SUPPLY CHAIN</a:t>
            </a:r>
          </a:p>
        </p:txBody>
      </p:sp>
      <p:cxnSp>
        <p:nvCxnSpPr>
          <p:cNvPr id="110" name="직선 연결선 109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" name="직사각형 398"/>
          <p:cNvSpPr/>
          <p:nvPr/>
        </p:nvSpPr>
        <p:spPr>
          <a:xfrm>
            <a:off x="0" y="3521798"/>
            <a:ext cx="10691813" cy="2002702"/>
          </a:xfrm>
          <a:prstGeom prst="rect">
            <a:avLst/>
          </a:prstGeom>
          <a:gradFill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TextBox 110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Ⅲ.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16" y="3150052"/>
            <a:ext cx="687095" cy="190641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7000" y="3168831"/>
            <a:ext cx="688908" cy="195089"/>
          </a:xfrm>
          <a:prstGeom prst="rect">
            <a:avLst/>
          </a:prstGeom>
        </p:spPr>
      </p:pic>
      <p:grpSp>
        <p:nvGrpSpPr>
          <p:cNvPr id="266" name="그룹 265"/>
          <p:cNvGrpSpPr/>
          <p:nvPr/>
        </p:nvGrpSpPr>
        <p:grpSpPr>
          <a:xfrm>
            <a:off x="3116987" y="2997426"/>
            <a:ext cx="947134" cy="368079"/>
            <a:chOff x="4906498" y="2637436"/>
            <a:chExt cx="1240301" cy="482011"/>
          </a:xfrm>
        </p:grpSpPr>
        <p:pic>
          <p:nvPicPr>
            <p:cNvPr id="256" name="그림 25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06498" y="2768211"/>
              <a:ext cx="1240301" cy="351236"/>
            </a:xfrm>
            <a:prstGeom prst="rect">
              <a:avLst/>
            </a:prstGeom>
          </p:spPr>
        </p:pic>
        <p:pic>
          <p:nvPicPr>
            <p:cNvPr id="263" name="그림 26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6424" y="2637436"/>
              <a:ext cx="680448" cy="352521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72" name="TextBox 271"/>
          <p:cNvSpPr txBox="1"/>
          <p:nvPr/>
        </p:nvSpPr>
        <p:spPr>
          <a:xfrm>
            <a:off x="3283189" y="3264973"/>
            <a:ext cx="6454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CHINA</a:t>
            </a:r>
          </a:p>
        </p:txBody>
      </p:sp>
      <p:grpSp>
        <p:nvGrpSpPr>
          <p:cNvPr id="273" name="그룹 272"/>
          <p:cNvGrpSpPr/>
          <p:nvPr/>
        </p:nvGrpSpPr>
        <p:grpSpPr>
          <a:xfrm>
            <a:off x="4164737" y="3159351"/>
            <a:ext cx="947134" cy="368079"/>
            <a:chOff x="4906498" y="2637436"/>
            <a:chExt cx="1240301" cy="482011"/>
          </a:xfrm>
        </p:grpSpPr>
        <p:pic>
          <p:nvPicPr>
            <p:cNvPr id="274" name="그림 2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06498" y="2768211"/>
              <a:ext cx="1240301" cy="351236"/>
            </a:xfrm>
            <a:prstGeom prst="rect">
              <a:avLst/>
            </a:prstGeom>
          </p:spPr>
        </p:pic>
        <p:pic>
          <p:nvPicPr>
            <p:cNvPr id="275" name="그림 27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6424" y="2637436"/>
              <a:ext cx="680448" cy="352521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80" name="TextBox 279"/>
          <p:cNvSpPr txBox="1"/>
          <p:nvPr/>
        </p:nvSpPr>
        <p:spPr>
          <a:xfrm>
            <a:off x="4276807" y="3399726"/>
            <a:ext cx="713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JAPAN</a:t>
            </a:r>
          </a:p>
        </p:txBody>
      </p:sp>
      <p:grpSp>
        <p:nvGrpSpPr>
          <p:cNvPr id="288" name="그룹 287"/>
          <p:cNvGrpSpPr/>
          <p:nvPr/>
        </p:nvGrpSpPr>
        <p:grpSpPr>
          <a:xfrm>
            <a:off x="616808" y="3245076"/>
            <a:ext cx="947134" cy="368079"/>
            <a:chOff x="4906498" y="2637436"/>
            <a:chExt cx="1240301" cy="482011"/>
          </a:xfrm>
        </p:grpSpPr>
        <p:pic>
          <p:nvPicPr>
            <p:cNvPr id="289" name="그림 28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06498" y="2768211"/>
              <a:ext cx="1240301" cy="351236"/>
            </a:xfrm>
            <a:prstGeom prst="rect">
              <a:avLst/>
            </a:prstGeom>
          </p:spPr>
        </p:pic>
        <p:pic>
          <p:nvPicPr>
            <p:cNvPr id="290" name="그림 28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6424" y="2637436"/>
              <a:ext cx="680448" cy="352521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91" name="그룹 290"/>
          <p:cNvGrpSpPr/>
          <p:nvPr/>
        </p:nvGrpSpPr>
        <p:grpSpPr>
          <a:xfrm>
            <a:off x="1305011" y="3054576"/>
            <a:ext cx="947134" cy="368079"/>
            <a:chOff x="4906498" y="2637436"/>
            <a:chExt cx="1240301" cy="482011"/>
          </a:xfrm>
        </p:grpSpPr>
        <p:pic>
          <p:nvPicPr>
            <p:cNvPr id="292" name="그림 29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06498" y="2768211"/>
              <a:ext cx="1240301" cy="351236"/>
            </a:xfrm>
            <a:prstGeom prst="rect">
              <a:avLst/>
            </a:prstGeom>
          </p:spPr>
        </p:pic>
        <p:pic>
          <p:nvPicPr>
            <p:cNvPr id="293" name="그림 29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6424" y="2637436"/>
              <a:ext cx="680448" cy="352521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9" name="TextBox 308"/>
          <p:cNvSpPr txBox="1"/>
          <p:nvPr/>
        </p:nvSpPr>
        <p:spPr>
          <a:xfrm>
            <a:off x="804907" y="3512801"/>
            <a:ext cx="562420" cy="241980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>
            <a:defPPr>
              <a:defRPr lang="ko-KR"/>
            </a:defPPr>
            <a:lvl1pPr algn="ctr">
              <a:spcBef>
                <a:spcPts val="600"/>
              </a:spcBef>
              <a:defRPr sz="1100" b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r>
              <a:rPr lang="en-US" altLang="ko-KR" dirty="0"/>
              <a:t>UK</a:t>
            </a:r>
          </a:p>
        </p:txBody>
      </p:sp>
      <p:sp>
        <p:nvSpPr>
          <p:cNvPr id="310" name="TextBox 309"/>
          <p:cNvSpPr txBox="1"/>
          <p:nvPr/>
        </p:nvSpPr>
        <p:spPr>
          <a:xfrm>
            <a:off x="1403112" y="3324556"/>
            <a:ext cx="793158" cy="241980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>
            <a:defPPr>
              <a:defRPr lang="ko-KR"/>
            </a:defPPr>
            <a:lvl1pPr algn="ctr">
              <a:spcBef>
                <a:spcPts val="600"/>
              </a:spcBef>
              <a:defRPr sz="1100" b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r>
              <a:rPr lang="en-US" altLang="ko-KR" dirty="0"/>
              <a:t>BELGIUM</a:t>
            </a:r>
          </a:p>
        </p:txBody>
      </p:sp>
      <p:grpSp>
        <p:nvGrpSpPr>
          <p:cNvPr id="300" name="그룹 299"/>
          <p:cNvGrpSpPr/>
          <p:nvPr/>
        </p:nvGrpSpPr>
        <p:grpSpPr>
          <a:xfrm>
            <a:off x="6793637" y="2801211"/>
            <a:ext cx="947134" cy="368079"/>
            <a:chOff x="4906498" y="2637436"/>
            <a:chExt cx="1240301" cy="482011"/>
          </a:xfrm>
        </p:grpSpPr>
        <p:pic>
          <p:nvPicPr>
            <p:cNvPr id="301" name="그림 30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06498" y="2768211"/>
              <a:ext cx="1240301" cy="351236"/>
            </a:xfrm>
            <a:prstGeom prst="rect">
              <a:avLst/>
            </a:prstGeom>
          </p:spPr>
        </p:pic>
        <p:pic>
          <p:nvPicPr>
            <p:cNvPr id="302" name="그림 30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6424" y="2637436"/>
              <a:ext cx="680448" cy="352521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18" name="TextBox 317"/>
          <p:cNvSpPr txBox="1"/>
          <p:nvPr/>
        </p:nvSpPr>
        <p:spPr>
          <a:xfrm>
            <a:off x="6835568" y="3024851"/>
            <a:ext cx="8545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SEATTLE</a:t>
            </a:r>
          </a:p>
        </p:txBody>
      </p:sp>
      <p:grpSp>
        <p:nvGrpSpPr>
          <p:cNvPr id="72" name="그룹 71"/>
          <p:cNvGrpSpPr/>
          <p:nvPr/>
        </p:nvGrpSpPr>
        <p:grpSpPr>
          <a:xfrm>
            <a:off x="7197369" y="3231741"/>
            <a:ext cx="1076770" cy="492728"/>
            <a:chOff x="7286269" y="3269841"/>
            <a:chExt cx="1076770" cy="492728"/>
          </a:xfrm>
        </p:grpSpPr>
        <p:sp>
          <p:nvSpPr>
            <p:cNvPr id="319" name="TextBox 318"/>
            <p:cNvSpPr txBox="1"/>
            <p:nvPr/>
          </p:nvSpPr>
          <p:spPr>
            <a:xfrm>
              <a:off x="7286269" y="3500959"/>
              <a:ext cx="10767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ko-KR" sz="11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OKLAHOMA</a:t>
              </a:r>
            </a:p>
          </p:txBody>
        </p:sp>
        <p:grpSp>
          <p:nvGrpSpPr>
            <p:cNvPr id="303" name="그룹 302"/>
            <p:cNvGrpSpPr/>
            <p:nvPr/>
          </p:nvGrpSpPr>
          <p:grpSpPr>
            <a:xfrm>
              <a:off x="7336562" y="3269841"/>
              <a:ext cx="947134" cy="368079"/>
              <a:chOff x="4906498" y="2637436"/>
              <a:chExt cx="1240301" cy="482011"/>
            </a:xfrm>
          </p:grpSpPr>
          <p:pic>
            <p:nvPicPr>
              <p:cNvPr id="304" name="그림 30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06498" y="2768211"/>
                <a:ext cx="1240301" cy="351236"/>
              </a:xfrm>
              <a:prstGeom prst="rect">
                <a:avLst/>
              </a:prstGeom>
            </p:spPr>
          </p:pic>
          <p:pic>
            <p:nvPicPr>
              <p:cNvPr id="305" name="그림 30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86424" y="2637436"/>
                <a:ext cx="680448" cy="352521"/>
              </a:xfrm>
              <a:prstGeom prst="rect">
                <a:avLst/>
              </a:prstGeom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330" name="그룹 329"/>
          <p:cNvGrpSpPr/>
          <p:nvPr/>
        </p:nvGrpSpPr>
        <p:grpSpPr>
          <a:xfrm>
            <a:off x="7916824" y="3182405"/>
            <a:ext cx="1076770" cy="535714"/>
            <a:chOff x="7733943" y="2963966"/>
            <a:chExt cx="1076770" cy="535714"/>
          </a:xfrm>
        </p:grpSpPr>
        <p:sp>
          <p:nvSpPr>
            <p:cNvPr id="331" name="TextBox 330"/>
            <p:cNvSpPr txBox="1"/>
            <p:nvPr/>
          </p:nvSpPr>
          <p:spPr>
            <a:xfrm>
              <a:off x="7733943" y="3238070"/>
              <a:ext cx="10767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ko-KR" sz="11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Savanah</a:t>
              </a:r>
            </a:p>
          </p:txBody>
        </p:sp>
        <p:grpSp>
          <p:nvGrpSpPr>
            <p:cNvPr id="332" name="그룹 331"/>
            <p:cNvGrpSpPr/>
            <p:nvPr/>
          </p:nvGrpSpPr>
          <p:grpSpPr>
            <a:xfrm>
              <a:off x="7784236" y="2963966"/>
              <a:ext cx="947134" cy="411065"/>
              <a:chOff x="7784236" y="2963966"/>
              <a:chExt cx="947134" cy="411065"/>
            </a:xfrm>
          </p:grpSpPr>
          <p:grpSp>
            <p:nvGrpSpPr>
              <p:cNvPr id="333" name="그룹 332"/>
              <p:cNvGrpSpPr/>
              <p:nvPr/>
            </p:nvGrpSpPr>
            <p:grpSpPr>
              <a:xfrm>
                <a:off x="7784236" y="3006952"/>
                <a:ext cx="947134" cy="368079"/>
                <a:chOff x="4906498" y="2637436"/>
                <a:chExt cx="1240301" cy="482011"/>
              </a:xfrm>
            </p:grpSpPr>
            <p:pic>
              <p:nvPicPr>
                <p:cNvPr id="338" name="그림 337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906498" y="2768211"/>
                  <a:ext cx="1240301" cy="351236"/>
                </a:xfrm>
                <a:prstGeom prst="rect">
                  <a:avLst/>
                </a:prstGeom>
              </p:spPr>
            </p:pic>
            <p:pic>
              <p:nvPicPr>
                <p:cNvPr id="339" name="그림 338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86424" y="2637436"/>
                  <a:ext cx="680448" cy="352521"/>
                </a:xfrm>
                <a:prstGeom prst="rect">
                  <a:avLst/>
                </a:prstGeom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337" name="Oval 16"/>
              <p:cNvSpPr>
                <a:spLocks noChangeArrowheads="1"/>
              </p:cNvSpPr>
              <p:nvPr/>
            </p:nvSpPr>
            <p:spPr bwMode="auto">
              <a:xfrm>
                <a:off x="8217376" y="2963966"/>
                <a:ext cx="58738" cy="603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340" name="그룹 339"/>
          <p:cNvGrpSpPr/>
          <p:nvPr/>
        </p:nvGrpSpPr>
        <p:grpSpPr>
          <a:xfrm>
            <a:off x="8583573" y="2880145"/>
            <a:ext cx="1204317" cy="535714"/>
            <a:chOff x="7733942" y="2963966"/>
            <a:chExt cx="1204317" cy="535714"/>
          </a:xfrm>
        </p:grpSpPr>
        <p:sp>
          <p:nvSpPr>
            <p:cNvPr id="341" name="TextBox 340"/>
            <p:cNvSpPr txBox="1"/>
            <p:nvPr/>
          </p:nvSpPr>
          <p:spPr>
            <a:xfrm>
              <a:off x="7733942" y="3238070"/>
              <a:ext cx="12043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altLang="ko-KR" sz="11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Chambersburg</a:t>
              </a:r>
            </a:p>
          </p:txBody>
        </p:sp>
        <p:grpSp>
          <p:nvGrpSpPr>
            <p:cNvPr id="342" name="그룹 341"/>
            <p:cNvGrpSpPr/>
            <p:nvPr/>
          </p:nvGrpSpPr>
          <p:grpSpPr>
            <a:xfrm>
              <a:off x="7784236" y="2963966"/>
              <a:ext cx="947134" cy="411065"/>
              <a:chOff x="7784236" y="2963966"/>
              <a:chExt cx="947134" cy="411065"/>
            </a:xfrm>
          </p:grpSpPr>
          <p:grpSp>
            <p:nvGrpSpPr>
              <p:cNvPr id="343" name="그룹 342"/>
              <p:cNvGrpSpPr/>
              <p:nvPr/>
            </p:nvGrpSpPr>
            <p:grpSpPr>
              <a:xfrm>
                <a:off x="7784236" y="3006952"/>
                <a:ext cx="947134" cy="368079"/>
                <a:chOff x="4906498" y="2637436"/>
                <a:chExt cx="1240301" cy="482011"/>
              </a:xfrm>
            </p:grpSpPr>
            <p:pic>
              <p:nvPicPr>
                <p:cNvPr id="348" name="그림 347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906498" y="2768211"/>
                  <a:ext cx="1240301" cy="351236"/>
                </a:xfrm>
                <a:prstGeom prst="rect">
                  <a:avLst/>
                </a:prstGeom>
              </p:spPr>
            </p:pic>
            <p:pic>
              <p:nvPicPr>
                <p:cNvPr id="349" name="그림 348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86424" y="2637436"/>
                  <a:ext cx="680448" cy="352521"/>
                </a:xfrm>
                <a:prstGeom prst="rect">
                  <a:avLst/>
                </a:prstGeom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347" name="Oval 16"/>
              <p:cNvSpPr>
                <a:spLocks noChangeArrowheads="1"/>
              </p:cNvSpPr>
              <p:nvPr/>
            </p:nvSpPr>
            <p:spPr bwMode="auto">
              <a:xfrm>
                <a:off x="8217376" y="2963966"/>
                <a:ext cx="58738" cy="603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351" name="Freeform 5"/>
          <p:cNvSpPr>
            <a:spLocks/>
          </p:cNvSpPr>
          <p:nvPr/>
        </p:nvSpPr>
        <p:spPr bwMode="auto">
          <a:xfrm rot="2914355" flipH="1" flipV="1">
            <a:off x="1647628" y="2108072"/>
            <a:ext cx="2481981" cy="2221345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75000">
                <a:srgbClr val="C00000">
                  <a:alpha val="0"/>
                </a:srgbClr>
              </a:gs>
              <a:gs pos="0">
                <a:srgbClr val="C0000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52" name="Freeform 5"/>
          <p:cNvSpPr>
            <a:spLocks/>
          </p:cNvSpPr>
          <p:nvPr/>
        </p:nvSpPr>
        <p:spPr bwMode="auto">
          <a:xfrm rot="2537086" flipH="1" flipV="1">
            <a:off x="2461975" y="2585246"/>
            <a:ext cx="1665669" cy="1433979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100000">
                <a:srgbClr val="C00000">
                  <a:alpha val="0"/>
                </a:srgbClr>
              </a:gs>
              <a:gs pos="0">
                <a:srgbClr val="C0000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54" name="Freeform 5"/>
          <p:cNvSpPr>
            <a:spLocks/>
          </p:cNvSpPr>
          <p:nvPr/>
        </p:nvSpPr>
        <p:spPr bwMode="auto">
          <a:xfrm rot="19230813" flipV="1">
            <a:off x="4470188" y="1978099"/>
            <a:ext cx="3082928" cy="2344058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100000">
                <a:srgbClr val="C00000">
                  <a:alpha val="0"/>
                </a:srgbClr>
              </a:gs>
              <a:gs pos="0">
                <a:srgbClr val="C0000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56" name="Freeform 5"/>
          <p:cNvSpPr>
            <a:spLocks/>
          </p:cNvSpPr>
          <p:nvPr/>
        </p:nvSpPr>
        <p:spPr bwMode="auto">
          <a:xfrm rot="20700365" flipV="1">
            <a:off x="4406675" y="2907738"/>
            <a:ext cx="1256849" cy="955626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100000">
                <a:srgbClr val="C00000">
                  <a:alpha val="0"/>
                </a:srgbClr>
              </a:gs>
              <a:gs pos="0">
                <a:srgbClr val="C0000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59" name="Freeform 5"/>
          <p:cNvSpPr>
            <a:spLocks/>
          </p:cNvSpPr>
          <p:nvPr/>
        </p:nvSpPr>
        <p:spPr bwMode="auto">
          <a:xfrm rot="17861899" flipV="1">
            <a:off x="4393170" y="1854008"/>
            <a:ext cx="2479509" cy="1885257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66000">
                <a:srgbClr val="C00000">
                  <a:alpha val="0"/>
                </a:srgbClr>
              </a:gs>
              <a:gs pos="0">
                <a:srgbClr val="C0000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73" name="그림 372"/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18" y="4517928"/>
            <a:ext cx="929581" cy="127817"/>
          </a:xfrm>
          <a:prstGeom prst="rect">
            <a:avLst/>
          </a:prstGeom>
        </p:spPr>
      </p:pic>
      <p:pic>
        <p:nvPicPr>
          <p:cNvPr id="374" name="그림 373"/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56" y="4868787"/>
            <a:ext cx="915655" cy="186794"/>
          </a:xfrm>
          <a:prstGeom prst="rect">
            <a:avLst/>
          </a:prstGeom>
        </p:spPr>
      </p:pic>
      <p:pic>
        <p:nvPicPr>
          <p:cNvPr id="375" name="그림 374"/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607" y="5265792"/>
            <a:ext cx="536054" cy="215785"/>
          </a:xfrm>
          <a:prstGeom prst="rect">
            <a:avLst/>
          </a:prstGeom>
        </p:spPr>
      </p:pic>
      <p:pic>
        <p:nvPicPr>
          <p:cNvPr id="376" name="그림 375"/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57" y="5284600"/>
            <a:ext cx="475352" cy="156866"/>
          </a:xfrm>
          <a:prstGeom prst="rect">
            <a:avLst/>
          </a:prstGeom>
        </p:spPr>
      </p:pic>
      <p:pic>
        <p:nvPicPr>
          <p:cNvPr id="377" name="그림 376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0" b="13921"/>
          <a:stretch/>
        </p:blipFill>
        <p:spPr>
          <a:xfrm>
            <a:off x="2995103" y="5604579"/>
            <a:ext cx="944437" cy="340822"/>
          </a:xfrm>
          <a:prstGeom prst="rect">
            <a:avLst/>
          </a:prstGeom>
        </p:spPr>
      </p:pic>
      <p:pic>
        <p:nvPicPr>
          <p:cNvPr id="378" name="그림 377"/>
          <p:cNvPicPr>
            <a:picLocks noChangeAspect="1"/>
          </p:cNvPicPr>
          <p:nvPr/>
        </p:nvPicPr>
        <p:blipFill>
          <a:blip r:embed="rId1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70" y="6087124"/>
            <a:ext cx="1023033" cy="155481"/>
          </a:xfrm>
          <a:prstGeom prst="rect">
            <a:avLst/>
          </a:prstGeom>
        </p:spPr>
      </p:pic>
      <p:pic>
        <p:nvPicPr>
          <p:cNvPr id="379" name="그림 378"/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18" y="4517928"/>
            <a:ext cx="929581" cy="127817"/>
          </a:xfrm>
          <a:prstGeom prst="rect">
            <a:avLst/>
          </a:prstGeom>
        </p:spPr>
      </p:pic>
      <p:pic>
        <p:nvPicPr>
          <p:cNvPr id="380" name="그림 379"/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81" y="4835536"/>
            <a:ext cx="915655" cy="186794"/>
          </a:xfrm>
          <a:prstGeom prst="rect">
            <a:avLst/>
          </a:prstGeom>
        </p:spPr>
      </p:pic>
      <p:pic>
        <p:nvPicPr>
          <p:cNvPr id="381" name="그림 380"/>
          <p:cNvPicPr>
            <a:picLocks noChangeAspect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31" y="5139672"/>
            <a:ext cx="715143" cy="435429"/>
          </a:xfrm>
          <a:prstGeom prst="rect">
            <a:avLst/>
          </a:prstGeom>
        </p:spPr>
      </p:pic>
      <p:pic>
        <p:nvPicPr>
          <p:cNvPr id="382" name="그림 381"/>
          <p:cNvPicPr>
            <a:picLocks noChangeAspect="1"/>
          </p:cNvPicPr>
          <p:nvPr/>
        </p:nvPicPr>
        <p:blipFill>
          <a:blip r:embed="rId1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977" y="4528136"/>
            <a:ext cx="1030063" cy="183867"/>
          </a:xfrm>
          <a:prstGeom prst="rect">
            <a:avLst/>
          </a:prstGeom>
        </p:spPr>
      </p:pic>
      <p:pic>
        <p:nvPicPr>
          <p:cNvPr id="383" name="그림 382"/>
          <p:cNvPicPr>
            <a:picLocks noChangeAspect="1"/>
          </p:cNvPicPr>
          <p:nvPr/>
        </p:nvPicPr>
        <p:blipFill rotWithShape="1">
          <a:blip r:embed="rId1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00" b="34170"/>
          <a:stretch/>
        </p:blipFill>
        <p:spPr>
          <a:xfrm>
            <a:off x="6790037" y="4897166"/>
            <a:ext cx="957943" cy="149629"/>
          </a:xfrm>
          <a:prstGeom prst="rect">
            <a:avLst/>
          </a:prstGeom>
        </p:spPr>
      </p:pic>
      <p:pic>
        <p:nvPicPr>
          <p:cNvPr id="384" name="그림 383"/>
          <p:cNvPicPr>
            <a:picLocks noChangeAspect="1"/>
          </p:cNvPicPr>
          <p:nvPr/>
        </p:nvPicPr>
        <p:blipFill>
          <a:blip r:embed="rId2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524" y="5231958"/>
            <a:ext cx="962968" cy="275890"/>
          </a:xfrm>
          <a:prstGeom prst="rect">
            <a:avLst/>
          </a:prstGeom>
        </p:spPr>
      </p:pic>
      <p:pic>
        <p:nvPicPr>
          <p:cNvPr id="385" name="그림 384"/>
          <p:cNvPicPr>
            <a:picLocks noChangeAspect="1"/>
          </p:cNvPicPr>
          <p:nvPr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693011"/>
            <a:ext cx="838200" cy="175743"/>
          </a:xfrm>
          <a:prstGeom prst="rect">
            <a:avLst/>
          </a:prstGeom>
        </p:spPr>
      </p:pic>
      <p:pic>
        <p:nvPicPr>
          <p:cNvPr id="386" name="그림 385"/>
          <p:cNvPicPr>
            <a:picLocks noChangeAspect="1"/>
          </p:cNvPicPr>
          <p:nvPr/>
        </p:nvPicPr>
        <p:blipFill>
          <a:blip r:embed="rId2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625" y="6053919"/>
            <a:ext cx="1154925" cy="165795"/>
          </a:xfrm>
          <a:prstGeom prst="rect">
            <a:avLst/>
          </a:prstGeom>
        </p:spPr>
      </p:pic>
      <p:sp>
        <p:nvSpPr>
          <p:cNvPr id="387" name="직사각형 386"/>
          <p:cNvSpPr/>
          <p:nvPr/>
        </p:nvSpPr>
        <p:spPr>
          <a:xfrm>
            <a:off x="8530345" y="4361234"/>
            <a:ext cx="1339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2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Chambersburg PA</a:t>
            </a:r>
            <a:endParaRPr lang="ko-KR" altLang="en-US" sz="12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8" name="직사각형 387"/>
          <p:cNvSpPr/>
          <p:nvPr/>
        </p:nvSpPr>
        <p:spPr>
          <a:xfrm>
            <a:off x="8632328" y="4959876"/>
            <a:ext cx="11352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ko-KR" sz="12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St. Joseph MO</a:t>
            </a:r>
          </a:p>
        </p:txBody>
      </p:sp>
      <p:sp>
        <p:nvSpPr>
          <p:cNvPr id="389" name="직사각형 388"/>
          <p:cNvSpPr/>
          <p:nvPr/>
        </p:nvSpPr>
        <p:spPr>
          <a:xfrm>
            <a:off x="8640311" y="5166213"/>
            <a:ext cx="11192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ko-KR" sz="12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Creedmoor SC</a:t>
            </a:r>
          </a:p>
        </p:txBody>
      </p:sp>
      <p:pic>
        <p:nvPicPr>
          <p:cNvPr id="390" name="그림 389"/>
          <p:cNvPicPr>
            <a:picLocks noChangeAspect="1"/>
          </p:cNvPicPr>
          <p:nvPr/>
        </p:nvPicPr>
        <p:blipFill>
          <a:blip r:embed="rId2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752" y="5444190"/>
            <a:ext cx="673420" cy="192889"/>
          </a:xfrm>
          <a:prstGeom prst="rect">
            <a:avLst/>
          </a:prstGeom>
        </p:spPr>
      </p:pic>
      <p:pic>
        <p:nvPicPr>
          <p:cNvPr id="391" name="그림 390"/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061" y="4669018"/>
            <a:ext cx="536054" cy="215785"/>
          </a:xfrm>
          <a:prstGeom prst="rect">
            <a:avLst/>
          </a:prstGeom>
        </p:spPr>
      </p:pic>
      <p:pic>
        <p:nvPicPr>
          <p:cNvPr id="392" name="그림 391"/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511" y="4687826"/>
            <a:ext cx="475352" cy="156866"/>
          </a:xfrm>
          <a:prstGeom prst="rect">
            <a:avLst/>
          </a:prstGeom>
        </p:spPr>
      </p:pic>
      <p:sp>
        <p:nvSpPr>
          <p:cNvPr id="393" name="직사각형 392"/>
          <p:cNvSpPr/>
          <p:nvPr/>
        </p:nvSpPr>
        <p:spPr>
          <a:xfrm>
            <a:off x="8792115" y="5727027"/>
            <a:ext cx="815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ko-KR" sz="12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Pooler GA</a:t>
            </a:r>
          </a:p>
        </p:txBody>
      </p:sp>
      <p:pic>
        <p:nvPicPr>
          <p:cNvPr id="394" name="그림 393"/>
          <p:cNvPicPr>
            <a:picLocks noChangeAspect="1"/>
          </p:cNvPicPr>
          <p:nvPr/>
        </p:nvPicPr>
        <p:blipFill>
          <a:blip r:embed="rId2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214" y="6009727"/>
            <a:ext cx="500496" cy="155226"/>
          </a:xfrm>
          <a:prstGeom prst="rect">
            <a:avLst/>
          </a:prstGeom>
        </p:spPr>
      </p:pic>
      <p:sp>
        <p:nvSpPr>
          <p:cNvPr id="395" name="직사각형 394"/>
          <p:cNvSpPr/>
          <p:nvPr/>
        </p:nvSpPr>
        <p:spPr>
          <a:xfrm>
            <a:off x="8566605" y="6244769"/>
            <a:ext cx="12666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ko-KR" sz="12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Guelph CANADA</a:t>
            </a:r>
          </a:p>
        </p:txBody>
      </p:sp>
      <p:pic>
        <p:nvPicPr>
          <p:cNvPr id="396" name="그림 395"/>
          <p:cNvPicPr>
            <a:picLocks noChangeAspect="1"/>
          </p:cNvPicPr>
          <p:nvPr/>
        </p:nvPicPr>
        <p:blipFill>
          <a:blip r:embed="rId2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284" y="6489223"/>
            <a:ext cx="1003909" cy="218538"/>
          </a:xfrm>
          <a:prstGeom prst="rect">
            <a:avLst/>
          </a:prstGeom>
        </p:spPr>
      </p:pic>
      <p:cxnSp>
        <p:nvCxnSpPr>
          <p:cNvPr id="403" name="직선 연결선 402"/>
          <p:cNvCxnSpPr/>
          <p:nvPr/>
        </p:nvCxnSpPr>
        <p:spPr>
          <a:xfrm>
            <a:off x="533400" y="3994690"/>
            <a:ext cx="0" cy="3222034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91000">
                  <a:srgbClr val="D9D9D9"/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16200000" scaled="1"/>
              <a:tileRect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8" name="TextBox 407"/>
          <p:cNvSpPr txBox="1"/>
          <p:nvPr/>
        </p:nvSpPr>
        <p:spPr>
          <a:xfrm>
            <a:off x="2970794" y="3955535"/>
            <a:ext cx="109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en-US" altLang="ko-KR" sz="1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CHINA</a:t>
            </a:r>
            <a:endParaRPr lang="ko-KR" altLang="en-US" sz="1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</a:endParaRPr>
          </a:p>
        </p:txBody>
      </p:sp>
      <p:sp>
        <p:nvSpPr>
          <p:cNvPr id="413" name="TextBox 412"/>
          <p:cNvSpPr txBox="1"/>
          <p:nvPr/>
        </p:nvSpPr>
        <p:spPr>
          <a:xfrm>
            <a:off x="4863094" y="3955535"/>
            <a:ext cx="109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en-US" altLang="ko-KR" sz="1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KOREA</a:t>
            </a:r>
            <a:endParaRPr lang="ko-KR" altLang="en-US" sz="1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</a:endParaRPr>
          </a:p>
        </p:txBody>
      </p:sp>
      <p:sp>
        <p:nvSpPr>
          <p:cNvPr id="418" name="TextBox 417"/>
          <p:cNvSpPr txBox="1"/>
          <p:nvPr/>
        </p:nvSpPr>
        <p:spPr>
          <a:xfrm>
            <a:off x="6780794" y="3955535"/>
            <a:ext cx="109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en-US" altLang="ko-KR" sz="1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JAPAN</a:t>
            </a:r>
            <a:endParaRPr lang="ko-KR" altLang="en-US" sz="1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</a:endParaRPr>
          </a:p>
        </p:txBody>
      </p:sp>
      <p:sp>
        <p:nvSpPr>
          <p:cNvPr id="423" name="TextBox 422"/>
          <p:cNvSpPr txBox="1"/>
          <p:nvPr/>
        </p:nvSpPr>
        <p:spPr>
          <a:xfrm>
            <a:off x="8647694" y="3955535"/>
            <a:ext cx="109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N.A</a:t>
            </a:r>
            <a:endParaRPr lang="ko-KR" altLang="en-US" sz="1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2458720" y="3751289"/>
            <a:ext cx="7701280" cy="3491483"/>
            <a:chOff x="2458720" y="3751289"/>
            <a:chExt cx="7701280" cy="3060705"/>
          </a:xfrm>
        </p:grpSpPr>
        <p:cxnSp>
          <p:nvCxnSpPr>
            <p:cNvPr id="401" name="직선 연결선 400"/>
            <p:cNvCxnSpPr/>
            <p:nvPr/>
          </p:nvCxnSpPr>
          <p:spPr>
            <a:xfrm>
              <a:off x="2458720" y="3751289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91000">
                    <a:srgbClr val="D9D9D9"/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직선 연결선 401"/>
            <p:cNvCxnSpPr/>
            <p:nvPr/>
          </p:nvCxnSpPr>
          <p:spPr>
            <a:xfrm>
              <a:off x="10160000" y="3751289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91000">
                    <a:srgbClr val="D9D9D9"/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직선 연결선 403"/>
            <p:cNvCxnSpPr/>
            <p:nvPr/>
          </p:nvCxnSpPr>
          <p:spPr>
            <a:xfrm>
              <a:off x="8234680" y="3751289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91000">
                    <a:srgbClr val="D9D9D9"/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직선 연결선 404"/>
            <p:cNvCxnSpPr/>
            <p:nvPr/>
          </p:nvCxnSpPr>
          <p:spPr>
            <a:xfrm>
              <a:off x="4384040" y="3751289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91000">
                    <a:srgbClr val="D9D9D9"/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직선 연결선 426"/>
            <p:cNvCxnSpPr/>
            <p:nvPr/>
          </p:nvCxnSpPr>
          <p:spPr>
            <a:xfrm>
              <a:off x="6309360" y="3751289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91000">
                    <a:srgbClr val="D9D9D9"/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2" name="TextBox 361"/>
          <p:cNvSpPr txBox="1"/>
          <p:nvPr/>
        </p:nvSpPr>
        <p:spPr>
          <a:xfrm>
            <a:off x="908857" y="3955535"/>
            <a:ext cx="1172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EUROPE</a:t>
            </a:r>
            <a:endParaRPr lang="ko-KR" altLang="en-US" sz="1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</a:endParaRPr>
          </a:p>
        </p:txBody>
      </p:sp>
      <p:pic>
        <p:nvPicPr>
          <p:cNvPr id="366" name="그림 365"/>
          <p:cNvPicPr>
            <a:picLocks noChangeAspect="1"/>
          </p:cNvPicPr>
          <p:nvPr/>
        </p:nvPicPr>
        <p:blipFill>
          <a:blip r:embed="rId2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33" y="4670469"/>
            <a:ext cx="982235" cy="175330"/>
          </a:xfrm>
          <a:prstGeom prst="rect">
            <a:avLst/>
          </a:prstGeom>
        </p:spPr>
      </p:pic>
      <p:sp>
        <p:nvSpPr>
          <p:cNvPr id="367" name="직사각형 366"/>
          <p:cNvSpPr/>
          <p:nvPr/>
        </p:nvSpPr>
        <p:spPr>
          <a:xfrm>
            <a:off x="1091834" y="4386634"/>
            <a:ext cx="806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2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Germany </a:t>
            </a:r>
            <a:endParaRPr lang="ko-KR" altLang="en-US" sz="12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68" name="직사각형 367"/>
          <p:cNvSpPr/>
          <p:nvPr/>
        </p:nvSpPr>
        <p:spPr>
          <a:xfrm>
            <a:off x="1120688" y="5022904"/>
            <a:ext cx="7489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2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Belgium </a:t>
            </a:r>
            <a:endParaRPr lang="ko-KR" altLang="en-US" sz="12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69" name="직사각형 368"/>
          <p:cNvSpPr/>
          <p:nvPr/>
        </p:nvSpPr>
        <p:spPr>
          <a:xfrm>
            <a:off x="890881" y="5749402"/>
            <a:ext cx="12085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2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United Kingdom</a:t>
            </a:r>
          </a:p>
        </p:txBody>
      </p:sp>
      <p:grpSp>
        <p:nvGrpSpPr>
          <p:cNvPr id="370" name="그룹 369"/>
          <p:cNvGrpSpPr/>
          <p:nvPr/>
        </p:nvGrpSpPr>
        <p:grpSpPr>
          <a:xfrm>
            <a:off x="861067" y="6027049"/>
            <a:ext cx="1268167" cy="225312"/>
            <a:chOff x="701949" y="6088161"/>
            <a:chExt cx="1268167" cy="225312"/>
          </a:xfrm>
        </p:grpSpPr>
        <p:pic>
          <p:nvPicPr>
            <p:cNvPr id="371" name="그림 370"/>
            <p:cNvPicPr>
              <a:picLocks noChangeAspect="1"/>
            </p:cNvPicPr>
            <p:nvPr/>
          </p:nvPicPr>
          <p:blipFill>
            <a:blip r:embed="rId2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49" y="6120365"/>
              <a:ext cx="500496" cy="155226"/>
            </a:xfrm>
            <a:prstGeom prst="rect">
              <a:avLst/>
            </a:prstGeom>
          </p:spPr>
        </p:pic>
        <p:pic>
          <p:nvPicPr>
            <p:cNvPr id="372" name="그림 371"/>
            <p:cNvPicPr>
              <a:picLocks noChangeAspect="1"/>
            </p:cNvPicPr>
            <p:nvPr/>
          </p:nvPicPr>
          <p:blipFill>
            <a:blip r:embed="rId2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657" y="6088161"/>
              <a:ext cx="756459" cy="225312"/>
            </a:xfrm>
            <a:prstGeom prst="rect">
              <a:avLst/>
            </a:prstGeom>
          </p:spPr>
        </p:pic>
      </p:grpSp>
      <p:grpSp>
        <p:nvGrpSpPr>
          <p:cNvPr id="70" name="그룹 69"/>
          <p:cNvGrpSpPr/>
          <p:nvPr/>
        </p:nvGrpSpPr>
        <p:grpSpPr>
          <a:xfrm>
            <a:off x="979749" y="5319258"/>
            <a:ext cx="1030802" cy="215785"/>
            <a:chOff x="1018311" y="5583570"/>
            <a:chExt cx="1030802" cy="215785"/>
          </a:xfrm>
        </p:grpSpPr>
        <p:pic>
          <p:nvPicPr>
            <p:cNvPr id="397" name="그림 396"/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8311" y="5583570"/>
              <a:ext cx="536054" cy="215785"/>
            </a:xfrm>
            <a:prstGeom prst="rect">
              <a:avLst/>
            </a:prstGeom>
          </p:spPr>
        </p:pic>
        <p:pic>
          <p:nvPicPr>
            <p:cNvPr id="398" name="그림 397"/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761" y="5602378"/>
              <a:ext cx="475352" cy="156866"/>
            </a:xfrm>
            <a:prstGeom prst="rect">
              <a:avLst/>
            </a:prstGeom>
          </p:spPr>
        </p:pic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8"/>
          <a:srcRect l="1" r="5877" b="36223"/>
          <a:stretch/>
        </p:blipFill>
        <p:spPr>
          <a:xfrm>
            <a:off x="804362" y="2607835"/>
            <a:ext cx="516438" cy="66876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9"/>
          <a:srcRect b="37434"/>
          <a:stretch/>
        </p:blipFill>
        <p:spPr>
          <a:xfrm>
            <a:off x="1512514" y="2404635"/>
            <a:ext cx="554784" cy="65606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0"/>
          <a:srcRect r="6362" b="36143"/>
          <a:stretch/>
        </p:blipFill>
        <p:spPr>
          <a:xfrm>
            <a:off x="3303214" y="2331484"/>
            <a:ext cx="519486" cy="6657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1"/>
          <a:srcRect r="10940" b="37434"/>
          <a:stretch/>
        </p:blipFill>
        <p:spPr>
          <a:xfrm>
            <a:off x="4357314" y="2518935"/>
            <a:ext cx="494086" cy="6560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2"/>
          <a:srcRect l="-1" r="-3381" b="36223"/>
          <a:stretch/>
        </p:blipFill>
        <p:spPr>
          <a:xfrm>
            <a:off x="7713162" y="2442735"/>
            <a:ext cx="567238" cy="668765"/>
          </a:xfrm>
          <a:prstGeom prst="rect">
            <a:avLst/>
          </a:prstGeom>
        </p:spPr>
      </p:pic>
      <p:grpSp>
        <p:nvGrpSpPr>
          <p:cNvPr id="173" name="그룹 172"/>
          <p:cNvGrpSpPr/>
          <p:nvPr/>
        </p:nvGrpSpPr>
        <p:grpSpPr>
          <a:xfrm>
            <a:off x="3841299" y="1636305"/>
            <a:ext cx="705064" cy="1641478"/>
            <a:chOff x="3815661" y="1531863"/>
            <a:chExt cx="749925" cy="1745920"/>
          </a:xfrm>
        </p:grpSpPr>
        <p:pic>
          <p:nvPicPr>
            <p:cNvPr id="174" name="그림 173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3815661" y="1531863"/>
              <a:ext cx="749925" cy="1745920"/>
            </a:xfrm>
            <a:prstGeom prst="rect">
              <a:avLst/>
            </a:prstGeom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5" name="그림 174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3882059" y="1630612"/>
              <a:ext cx="597145" cy="566908"/>
            </a:xfrm>
            <a:prstGeom prst="rect">
              <a:avLst/>
            </a:prstGeom>
            <a:effectLst>
              <a:innerShdw blurRad="63500" dist="38100" dir="16200000">
                <a:prstClr val="black">
                  <a:alpha val="30000"/>
                </a:prstClr>
              </a:innerShdw>
            </a:effectLst>
          </p:spPr>
        </p:pic>
      </p:grpSp>
      <p:grpSp>
        <p:nvGrpSpPr>
          <p:cNvPr id="176" name="그룹 175"/>
          <p:cNvGrpSpPr/>
          <p:nvPr/>
        </p:nvGrpSpPr>
        <p:grpSpPr>
          <a:xfrm>
            <a:off x="3870996" y="1444779"/>
            <a:ext cx="623977" cy="127647"/>
            <a:chOff x="1173163" y="2478088"/>
            <a:chExt cx="2987675" cy="611188"/>
          </a:xfrm>
        </p:grpSpPr>
        <p:sp>
          <p:nvSpPr>
            <p:cNvPr id="177" name="Freeform 5"/>
            <p:cNvSpPr>
              <a:spLocks/>
            </p:cNvSpPr>
            <p:nvPr/>
          </p:nvSpPr>
          <p:spPr bwMode="auto">
            <a:xfrm>
              <a:off x="1700213" y="2486025"/>
              <a:ext cx="609600" cy="587375"/>
            </a:xfrm>
            <a:custGeom>
              <a:avLst/>
              <a:gdLst>
                <a:gd name="T0" fmla="*/ 301 w 384"/>
                <a:gd name="T1" fmla="*/ 0 h 370"/>
                <a:gd name="T2" fmla="*/ 270 w 384"/>
                <a:gd name="T3" fmla="*/ 139 h 370"/>
                <a:gd name="T4" fmla="*/ 135 w 384"/>
                <a:gd name="T5" fmla="*/ 139 h 370"/>
                <a:gd name="T6" fmla="*/ 168 w 384"/>
                <a:gd name="T7" fmla="*/ 0 h 370"/>
                <a:gd name="T8" fmla="*/ 85 w 384"/>
                <a:gd name="T9" fmla="*/ 0 h 370"/>
                <a:gd name="T10" fmla="*/ 0 w 384"/>
                <a:gd name="T11" fmla="*/ 370 h 370"/>
                <a:gd name="T12" fmla="*/ 83 w 384"/>
                <a:gd name="T13" fmla="*/ 370 h 370"/>
                <a:gd name="T14" fmla="*/ 116 w 384"/>
                <a:gd name="T15" fmla="*/ 226 h 370"/>
                <a:gd name="T16" fmla="*/ 249 w 384"/>
                <a:gd name="T17" fmla="*/ 226 h 370"/>
                <a:gd name="T18" fmla="*/ 218 w 384"/>
                <a:gd name="T19" fmla="*/ 370 h 370"/>
                <a:gd name="T20" fmla="*/ 298 w 384"/>
                <a:gd name="T21" fmla="*/ 370 h 370"/>
                <a:gd name="T22" fmla="*/ 384 w 384"/>
                <a:gd name="T23" fmla="*/ 0 h 370"/>
                <a:gd name="T24" fmla="*/ 301 w 384"/>
                <a:gd name="T2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4" h="370">
                  <a:moveTo>
                    <a:pt x="301" y="0"/>
                  </a:moveTo>
                  <a:lnTo>
                    <a:pt x="270" y="139"/>
                  </a:lnTo>
                  <a:lnTo>
                    <a:pt x="135" y="139"/>
                  </a:lnTo>
                  <a:lnTo>
                    <a:pt x="168" y="0"/>
                  </a:lnTo>
                  <a:lnTo>
                    <a:pt x="85" y="0"/>
                  </a:lnTo>
                  <a:lnTo>
                    <a:pt x="0" y="370"/>
                  </a:lnTo>
                  <a:lnTo>
                    <a:pt x="83" y="370"/>
                  </a:lnTo>
                  <a:lnTo>
                    <a:pt x="116" y="226"/>
                  </a:lnTo>
                  <a:lnTo>
                    <a:pt x="249" y="226"/>
                  </a:lnTo>
                  <a:lnTo>
                    <a:pt x="218" y="370"/>
                  </a:lnTo>
                  <a:lnTo>
                    <a:pt x="298" y="370"/>
                  </a:lnTo>
                  <a:lnTo>
                    <a:pt x="384" y="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78" name="Freeform 6"/>
            <p:cNvSpPr>
              <a:spLocks/>
            </p:cNvSpPr>
            <p:nvPr/>
          </p:nvSpPr>
          <p:spPr bwMode="auto">
            <a:xfrm>
              <a:off x="3570288" y="2478088"/>
              <a:ext cx="590550" cy="611188"/>
            </a:xfrm>
            <a:custGeom>
              <a:avLst/>
              <a:gdLst>
                <a:gd name="T0" fmla="*/ 93 w 157"/>
                <a:gd name="T1" fmla="*/ 1 h 160"/>
                <a:gd name="T2" fmla="*/ 93 w 157"/>
                <a:gd name="T3" fmla="*/ 2 h 160"/>
                <a:gd name="T4" fmla="*/ 23 w 157"/>
                <a:gd name="T5" fmla="*/ 41 h 160"/>
                <a:gd name="T6" fmla="*/ 6 w 157"/>
                <a:gd name="T7" fmla="*/ 115 h 160"/>
                <a:gd name="T8" fmla="*/ 51 w 157"/>
                <a:gd name="T9" fmla="*/ 155 h 160"/>
                <a:gd name="T10" fmla="*/ 53 w 157"/>
                <a:gd name="T11" fmla="*/ 155 h 160"/>
                <a:gd name="T12" fmla="*/ 48 w 157"/>
                <a:gd name="T13" fmla="*/ 155 h 160"/>
                <a:gd name="T14" fmla="*/ 119 w 157"/>
                <a:gd name="T15" fmla="*/ 155 h 160"/>
                <a:gd name="T16" fmla="*/ 119 w 157"/>
                <a:gd name="T17" fmla="*/ 155 h 160"/>
                <a:gd name="T18" fmla="*/ 119 w 157"/>
                <a:gd name="T19" fmla="*/ 155 h 160"/>
                <a:gd name="T20" fmla="*/ 130 w 157"/>
                <a:gd name="T21" fmla="*/ 121 h 160"/>
                <a:gd name="T22" fmla="*/ 63 w 157"/>
                <a:gd name="T23" fmla="*/ 121 h 160"/>
                <a:gd name="T24" fmla="*/ 43 w 157"/>
                <a:gd name="T25" fmla="*/ 94 h 160"/>
                <a:gd name="T26" fmla="*/ 43 w 157"/>
                <a:gd name="T27" fmla="*/ 88 h 160"/>
                <a:gd name="T28" fmla="*/ 44 w 157"/>
                <a:gd name="T29" fmla="*/ 84 h 160"/>
                <a:gd name="T30" fmla="*/ 45 w 157"/>
                <a:gd name="T31" fmla="*/ 83 h 160"/>
                <a:gd name="T32" fmla="*/ 45 w 157"/>
                <a:gd name="T33" fmla="*/ 83 h 160"/>
                <a:gd name="T34" fmla="*/ 45 w 157"/>
                <a:gd name="T35" fmla="*/ 83 h 160"/>
                <a:gd name="T36" fmla="*/ 52 w 157"/>
                <a:gd name="T37" fmla="*/ 61 h 160"/>
                <a:gd name="T38" fmla="*/ 53 w 157"/>
                <a:gd name="T39" fmla="*/ 60 h 160"/>
                <a:gd name="T40" fmla="*/ 87 w 157"/>
                <a:gd name="T41" fmla="*/ 36 h 160"/>
                <a:gd name="T42" fmla="*/ 149 w 157"/>
                <a:gd name="T43" fmla="*/ 36 h 160"/>
                <a:gd name="T44" fmla="*/ 157 w 157"/>
                <a:gd name="T45" fmla="*/ 2 h 160"/>
                <a:gd name="T46" fmla="*/ 157 w 157"/>
                <a:gd name="T47" fmla="*/ 1 h 160"/>
                <a:gd name="T48" fmla="*/ 93 w 157"/>
                <a:gd name="T49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60">
                  <a:moveTo>
                    <a:pt x="93" y="1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45" y="0"/>
                    <a:pt x="23" y="41"/>
                    <a:pt x="23" y="41"/>
                  </a:cubicBezTo>
                  <a:cubicBezTo>
                    <a:pt x="0" y="76"/>
                    <a:pt x="6" y="115"/>
                    <a:pt x="6" y="115"/>
                  </a:cubicBezTo>
                  <a:cubicBezTo>
                    <a:pt x="12" y="160"/>
                    <a:pt x="51" y="155"/>
                    <a:pt x="51" y="155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44" y="121"/>
                    <a:pt x="42" y="101"/>
                    <a:pt x="43" y="94"/>
                  </a:cubicBezTo>
                  <a:cubicBezTo>
                    <a:pt x="43" y="92"/>
                    <a:pt x="43" y="90"/>
                    <a:pt x="43" y="88"/>
                  </a:cubicBezTo>
                  <a:cubicBezTo>
                    <a:pt x="44" y="87"/>
                    <a:pt x="44" y="85"/>
                    <a:pt x="44" y="84"/>
                  </a:cubicBezTo>
                  <a:cubicBezTo>
                    <a:pt x="44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7" y="71"/>
                    <a:pt x="51" y="64"/>
                    <a:pt x="52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9" y="34"/>
                    <a:pt x="87" y="36"/>
                    <a:pt x="87" y="36"/>
                  </a:cubicBezTo>
                  <a:cubicBezTo>
                    <a:pt x="149" y="36"/>
                    <a:pt x="149" y="36"/>
                    <a:pt x="149" y="36"/>
                  </a:cubicBezTo>
                  <a:cubicBezTo>
                    <a:pt x="157" y="2"/>
                    <a:pt x="157" y="2"/>
                    <a:pt x="157" y="2"/>
                  </a:cubicBezTo>
                  <a:cubicBezTo>
                    <a:pt x="157" y="1"/>
                    <a:pt x="157" y="1"/>
                    <a:pt x="157" y="1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79" name="Freeform 7"/>
            <p:cNvSpPr>
              <a:spLocks/>
            </p:cNvSpPr>
            <p:nvPr/>
          </p:nvSpPr>
          <p:spPr bwMode="auto">
            <a:xfrm>
              <a:off x="2941638" y="2481263"/>
              <a:ext cx="598488" cy="592138"/>
            </a:xfrm>
            <a:custGeom>
              <a:avLst/>
              <a:gdLst>
                <a:gd name="T0" fmla="*/ 148 w 159"/>
                <a:gd name="T1" fmla="*/ 38 h 155"/>
                <a:gd name="T2" fmla="*/ 117 w 159"/>
                <a:gd name="T3" fmla="*/ 1 h 155"/>
                <a:gd name="T4" fmla="*/ 69 w 159"/>
                <a:gd name="T5" fmla="*/ 33 h 155"/>
                <a:gd name="T6" fmla="*/ 0 w 159"/>
                <a:gd name="T7" fmla="*/ 155 h 155"/>
                <a:gd name="T8" fmla="*/ 41 w 159"/>
                <a:gd name="T9" fmla="*/ 155 h 155"/>
                <a:gd name="T10" fmla="*/ 103 w 159"/>
                <a:gd name="T11" fmla="*/ 44 h 155"/>
                <a:gd name="T12" fmla="*/ 103 w 159"/>
                <a:gd name="T13" fmla="*/ 44 h 155"/>
                <a:gd name="T14" fmla="*/ 104 w 159"/>
                <a:gd name="T15" fmla="*/ 43 h 155"/>
                <a:gd name="T16" fmla="*/ 104 w 159"/>
                <a:gd name="T17" fmla="*/ 42 h 155"/>
                <a:gd name="T18" fmla="*/ 105 w 159"/>
                <a:gd name="T19" fmla="*/ 41 h 155"/>
                <a:gd name="T20" fmla="*/ 107 w 159"/>
                <a:gd name="T21" fmla="*/ 40 h 155"/>
                <a:gd name="T22" fmla="*/ 107 w 159"/>
                <a:gd name="T23" fmla="*/ 40 h 155"/>
                <a:gd name="T24" fmla="*/ 110 w 159"/>
                <a:gd name="T25" fmla="*/ 43 h 155"/>
                <a:gd name="T26" fmla="*/ 121 w 159"/>
                <a:gd name="T27" fmla="*/ 155 h 155"/>
                <a:gd name="T28" fmla="*/ 159 w 159"/>
                <a:gd name="T29" fmla="*/ 155 h 155"/>
                <a:gd name="T30" fmla="*/ 148 w 159"/>
                <a:gd name="T31" fmla="*/ 3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55">
                  <a:moveTo>
                    <a:pt x="148" y="38"/>
                  </a:moveTo>
                  <a:cubicBezTo>
                    <a:pt x="147" y="2"/>
                    <a:pt x="117" y="1"/>
                    <a:pt x="117" y="1"/>
                  </a:cubicBezTo>
                  <a:cubicBezTo>
                    <a:pt x="86" y="0"/>
                    <a:pt x="69" y="33"/>
                    <a:pt x="69" y="33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3"/>
                    <a:pt x="104" y="43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2"/>
                    <a:pt x="105" y="41"/>
                    <a:pt x="105" y="41"/>
                  </a:cubicBezTo>
                  <a:cubicBezTo>
                    <a:pt x="106" y="40"/>
                    <a:pt x="107" y="39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39"/>
                    <a:pt x="110" y="43"/>
                    <a:pt x="110" y="43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59" y="155"/>
                    <a:pt x="159" y="155"/>
                    <a:pt x="159" y="155"/>
                  </a:cubicBezTo>
                  <a:lnTo>
                    <a:pt x="148" y="38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80" name="Freeform 8"/>
            <p:cNvSpPr>
              <a:spLocks/>
            </p:cNvSpPr>
            <p:nvPr/>
          </p:nvSpPr>
          <p:spPr bwMode="auto">
            <a:xfrm>
              <a:off x="2463801" y="2486025"/>
              <a:ext cx="617538" cy="587375"/>
            </a:xfrm>
            <a:custGeom>
              <a:avLst/>
              <a:gdLst>
                <a:gd name="T0" fmla="*/ 115 w 164"/>
                <a:gd name="T1" fmla="*/ 0 h 154"/>
                <a:gd name="T2" fmla="*/ 37 w 164"/>
                <a:gd name="T3" fmla="*/ 0 h 154"/>
                <a:gd name="T4" fmla="*/ 28 w 164"/>
                <a:gd name="T5" fmla="*/ 34 h 154"/>
                <a:gd name="T6" fmla="*/ 101 w 164"/>
                <a:gd name="T7" fmla="*/ 34 h 154"/>
                <a:gd name="T8" fmla="*/ 118 w 164"/>
                <a:gd name="T9" fmla="*/ 45 h 154"/>
                <a:gd name="T10" fmla="*/ 118 w 164"/>
                <a:gd name="T11" fmla="*/ 45 h 154"/>
                <a:gd name="T12" fmla="*/ 116 w 164"/>
                <a:gd name="T13" fmla="*/ 52 h 154"/>
                <a:gd name="T14" fmla="*/ 100 w 164"/>
                <a:gd name="T15" fmla="*/ 58 h 154"/>
                <a:gd name="T16" fmla="*/ 62 w 164"/>
                <a:gd name="T17" fmla="*/ 58 h 154"/>
                <a:gd name="T18" fmla="*/ 11 w 164"/>
                <a:gd name="T19" fmla="*/ 101 h 154"/>
                <a:gd name="T20" fmla="*/ 0 w 164"/>
                <a:gd name="T21" fmla="*/ 154 h 154"/>
                <a:gd name="T22" fmla="*/ 36 w 164"/>
                <a:gd name="T23" fmla="*/ 154 h 154"/>
                <a:gd name="T24" fmla="*/ 44 w 164"/>
                <a:gd name="T25" fmla="*/ 115 h 154"/>
                <a:gd name="T26" fmla="*/ 75 w 164"/>
                <a:gd name="T27" fmla="*/ 94 h 154"/>
                <a:gd name="T28" fmla="*/ 104 w 164"/>
                <a:gd name="T29" fmla="*/ 94 h 154"/>
                <a:gd name="T30" fmla="*/ 154 w 164"/>
                <a:gd name="T31" fmla="*/ 50 h 154"/>
                <a:gd name="T32" fmla="*/ 156 w 164"/>
                <a:gd name="T33" fmla="*/ 43 h 154"/>
                <a:gd name="T34" fmla="*/ 115 w 164"/>
                <a:gd name="T3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154">
                  <a:moveTo>
                    <a:pt x="115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20" y="32"/>
                    <a:pt x="118" y="45"/>
                  </a:cubicBezTo>
                  <a:cubicBezTo>
                    <a:pt x="118" y="45"/>
                    <a:pt x="118" y="45"/>
                    <a:pt x="118" y="45"/>
                  </a:cubicBezTo>
                  <a:cubicBezTo>
                    <a:pt x="118" y="47"/>
                    <a:pt x="117" y="49"/>
                    <a:pt x="116" y="52"/>
                  </a:cubicBezTo>
                  <a:cubicBezTo>
                    <a:pt x="114" y="55"/>
                    <a:pt x="110" y="59"/>
                    <a:pt x="100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24" y="54"/>
                    <a:pt x="11" y="101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4" y="115"/>
                    <a:pt x="45" y="94"/>
                    <a:pt x="75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4" y="94"/>
                    <a:pt x="138" y="96"/>
                    <a:pt x="154" y="50"/>
                  </a:cubicBezTo>
                  <a:cubicBezTo>
                    <a:pt x="156" y="43"/>
                    <a:pt x="156" y="43"/>
                    <a:pt x="156" y="43"/>
                  </a:cubicBezTo>
                  <a:cubicBezTo>
                    <a:pt x="156" y="43"/>
                    <a:pt x="164" y="0"/>
                    <a:pt x="115" y="0"/>
                  </a:cubicBezTo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81" name="Freeform 9"/>
            <p:cNvSpPr>
              <a:spLocks/>
            </p:cNvSpPr>
            <p:nvPr/>
          </p:nvSpPr>
          <p:spPr bwMode="auto">
            <a:xfrm>
              <a:off x="1173163" y="2486025"/>
              <a:ext cx="590550" cy="595313"/>
            </a:xfrm>
            <a:custGeom>
              <a:avLst/>
              <a:gdLst>
                <a:gd name="T0" fmla="*/ 53 w 157"/>
                <a:gd name="T1" fmla="*/ 46 h 156"/>
                <a:gd name="T2" fmla="*/ 73 w 157"/>
                <a:gd name="T3" fmla="*/ 34 h 156"/>
                <a:gd name="T4" fmla="*/ 148 w 157"/>
                <a:gd name="T5" fmla="*/ 34 h 156"/>
                <a:gd name="T6" fmla="*/ 157 w 157"/>
                <a:gd name="T7" fmla="*/ 0 h 156"/>
                <a:gd name="T8" fmla="*/ 70 w 157"/>
                <a:gd name="T9" fmla="*/ 0 h 156"/>
                <a:gd name="T10" fmla="*/ 16 w 157"/>
                <a:gd name="T11" fmla="*/ 46 h 156"/>
                <a:gd name="T12" fmla="*/ 15 w 157"/>
                <a:gd name="T13" fmla="*/ 54 h 156"/>
                <a:gd name="T14" fmla="*/ 15 w 157"/>
                <a:gd name="T15" fmla="*/ 54 h 156"/>
                <a:gd name="T16" fmla="*/ 57 w 157"/>
                <a:gd name="T17" fmla="*/ 92 h 156"/>
                <a:gd name="T18" fmla="*/ 90 w 157"/>
                <a:gd name="T19" fmla="*/ 92 h 156"/>
                <a:gd name="T20" fmla="*/ 103 w 157"/>
                <a:gd name="T21" fmla="*/ 100 h 156"/>
                <a:gd name="T22" fmla="*/ 103 w 157"/>
                <a:gd name="T23" fmla="*/ 100 h 156"/>
                <a:gd name="T24" fmla="*/ 103 w 157"/>
                <a:gd name="T25" fmla="*/ 102 h 156"/>
                <a:gd name="T26" fmla="*/ 103 w 157"/>
                <a:gd name="T27" fmla="*/ 101 h 156"/>
                <a:gd name="T28" fmla="*/ 98 w 157"/>
                <a:gd name="T29" fmla="*/ 116 h 156"/>
                <a:gd name="T30" fmla="*/ 82 w 157"/>
                <a:gd name="T31" fmla="*/ 119 h 156"/>
                <a:gd name="T32" fmla="*/ 8 w 157"/>
                <a:gd name="T33" fmla="*/ 119 h 156"/>
                <a:gd name="T34" fmla="*/ 0 w 157"/>
                <a:gd name="T35" fmla="*/ 154 h 156"/>
                <a:gd name="T36" fmla="*/ 88 w 157"/>
                <a:gd name="T37" fmla="*/ 154 h 156"/>
                <a:gd name="T38" fmla="*/ 134 w 157"/>
                <a:gd name="T39" fmla="*/ 117 h 156"/>
                <a:gd name="T40" fmla="*/ 135 w 157"/>
                <a:gd name="T41" fmla="*/ 113 h 156"/>
                <a:gd name="T42" fmla="*/ 135 w 157"/>
                <a:gd name="T43" fmla="*/ 112 h 156"/>
                <a:gd name="T44" fmla="*/ 135 w 157"/>
                <a:gd name="T45" fmla="*/ 112 h 156"/>
                <a:gd name="T46" fmla="*/ 138 w 157"/>
                <a:gd name="T47" fmla="*/ 102 h 156"/>
                <a:gd name="T48" fmla="*/ 138 w 157"/>
                <a:gd name="T49" fmla="*/ 101 h 156"/>
                <a:gd name="T50" fmla="*/ 103 w 157"/>
                <a:gd name="T51" fmla="*/ 59 h 156"/>
                <a:gd name="T52" fmla="*/ 70 w 157"/>
                <a:gd name="T53" fmla="*/ 59 h 156"/>
                <a:gd name="T54" fmla="*/ 53 w 157"/>
                <a:gd name="T55" fmla="*/ 52 h 156"/>
                <a:gd name="T56" fmla="*/ 53 w 157"/>
                <a:gd name="T57" fmla="*/ 52 h 156"/>
                <a:gd name="T58" fmla="*/ 53 w 157"/>
                <a:gd name="T59" fmla="*/ 52 h 156"/>
                <a:gd name="T60" fmla="*/ 53 w 157"/>
                <a:gd name="T61" fmla="*/ 51 h 156"/>
                <a:gd name="T62" fmla="*/ 53 w 157"/>
                <a:gd name="T63" fmla="*/ 4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156">
                  <a:moveTo>
                    <a:pt x="53" y="46"/>
                  </a:moveTo>
                  <a:cubicBezTo>
                    <a:pt x="53" y="46"/>
                    <a:pt x="58" y="33"/>
                    <a:pt x="73" y="34"/>
                  </a:cubicBezTo>
                  <a:cubicBezTo>
                    <a:pt x="148" y="34"/>
                    <a:pt x="148" y="34"/>
                    <a:pt x="148" y="34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23" y="0"/>
                    <a:pt x="16" y="46"/>
                  </a:cubicBezTo>
                  <a:cubicBezTo>
                    <a:pt x="15" y="49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61"/>
                    <a:pt x="15" y="90"/>
                    <a:pt x="57" y="92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2"/>
                    <a:pt x="100" y="91"/>
                    <a:pt x="103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103" y="100"/>
                    <a:pt x="103" y="102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5" y="111"/>
                    <a:pt x="98" y="116"/>
                  </a:cubicBezTo>
                  <a:cubicBezTo>
                    <a:pt x="91" y="119"/>
                    <a:pt x="82" y="119"/>
                    <a:pt x="82" y="119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119" y="156"/>
                    <a:pt x="134" y="117"/>
                  </a:cubicBezTo>
                  <a:cubicBezTo>
                    <a:pt x="134" y="116"/>
                    <a:pt x="135" y="114"/>
                    <a:pt x="135" y="113"/>
                  </a:cubicBezTo>
                  <a:cubicBezTo>
                    <a:pt x="135" y="113"/>
                    <a:pt x="135" y="112"/>
                    <a:pt x="135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6" y="108"/>
                    <a:pt x="137" y="105"/>
                    <a:pt x="138" y="102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47" y="59"/>
                    <a:pt x="10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55" y="61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49"/>
                    <a:pt x="53" y="47"/>
                    <a:pt x="53" y="46"/>
                  </a:cubicBez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</p:grpSp>
      <p:sp>
        <p:nvSpPr>
          <p:cNvPr id="119" name="직사각형 118"/>
          <p:cNvSpPr/>
          <p:nvPr/>
        </p:nvSpPr>
        <p:spPr>
          <a:xfrm>
            <a:off x="8751175" y="6752653"/>
            <a:ext cx="8975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ko-KR" sz="12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rPr>
              <a:t>Seattle WA</a:t>
            </a:r>
          </a:p>
        </p:txBody>
      </p:sp>
      <p:pic>
        <p:nvPicPr>
          <p:cNvPr id="121" name="그림 120"/>
          <p:cNvPicPr>
            <a:picLocks noChangeAspect="1"/>
          </p:cNvPicPr>
          <p:nvPr/>
        </p:nvPicPr>
        <p:blipFill rotWithShape="1">
          <a:blip r:embed="rId3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0" b="13921"/>
          <a:stretch/>
        </p:blipFill>
        <p:spPr>
          <a:xfrm>
            <a:off x="8838738" y="6988644"/>
            <a:ext cx="821310" cy="29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7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0" animBg="1"/>
      <p:bldP spid="352" grpId="0" animBg="1"/>
      <p:bldP spid="354" grpId="0" animBg="1"/>
      <p:bldP spid="356" grpId="0" animBg="1"/>
      <p:bldP spid="3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-9526" y="744913"/>
            <a:ext cx="10701339" cy="6413669"/>
            <a:chOff x="-9526" y="744913"/>
            <a:chExt cx="10701339" cy="6413669"/>
          </a:xfrm>
        </p:grpSpPr>
        <p:pic>
          <p:nvPicPr>
            <p:cNvPr id="167" name="그림 16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66625"/>
              <a:ext cx="10691813" cy="6091957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4" r="-1"/>
            <a:stretch/>
          </p:blipFill>
          <p:spPr>
            <a:xfrm flipH="1">
              <a:off x="3530954" y="1161613"/>
              <a:ext cx="6717946" cy="5047498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113"/>
            <a:stretch/>
          </p:blipFill>
          <p:spPr>
            <a:xfrm flipH="1">
              <a:off x="-9526" y="744913"/>
              <a:ext cx="6494883" cy="5047498"/>
            </a:xfrm>
            <a:prstGeom prst="rect">
              <a:avLst/>
            </a:prstGeom>
          </p:spPr>
        </p:pic>
      </p:grpSp>
      <p:pic>
        <p:nvPicPr>
          <p:cNvPr id="192" name="그림 19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948766"/>
            <a:ext cx="10691813" cy="461091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" y="2103471"/>
            <a:ext cx="10558528" cy="3744416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GLOBAL JIT &amp; VMI </a:t>
            </a:r>
            <a:r>
              <a:rPr lang="ko-KR" altLang="en-US" sz="2400" b="1" spc="-165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실현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SUPPLY CHAIN</a:t>
            </a:r>
          </a:p>
        </p:txBody>
      </p:sp>
      <p:cxnSp>
        <p:nvCxnSpPr>
          <p:cNvPr id="110" name="직선 연결선 109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" name="직사각형 398"/>
          <p:cNvSpPr/>
          <p:nvPr/>
        </p:nvSpPr>
        <p:spPr>
          <a:xfrm>
            <a:off x="0" y="3898900"/>
            <a:ext cx="10691813" cy="1625600"/>
          </a:xfrm>
          <a:prstGeom prst="rect">
            <a:avLst/>
          </a:prstGeom>
          <a:gradFill>
            <a:gsLst>
              <a:gs pos="4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TextBox 110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Ⅲ.</a:t>
            </a: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16" y="3150052"/>
            <a:ext cx="687095" cy="190641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7000" y="3168831"/>
            <a:ext cx="688908" cy="195089"/>
          </a:xfrm>
          <a:prstGeom prst="rect">
            <a:avLst/>
          </a:prstGeom>
        </p:spPr>
      </p:pic>
      <p:grpSp>
        <p:nvGrpSpPr>
          <p:cNvPr id="17" name="그룹 16"/>
          <p:cNvGrpSpPr/>
          <p:nvPr/>
        </p:nvGrpSpPr>
        <p:grpSpPr>
          <a:xfrm>
            <a:off x="533400" y="3995733"/>
            <a:ext cx="9626600" cy="2062167"/>
            <a:chOff x="533400" y="3995733"/>
            <a:chExt cx="9626600" cy="3060705"/>
          </a:xfrm>
        </p:grpSpPr>
        <p:cxnSp>
          <p:nvCxnSpPr>
            <p:cNvPr id="401" name="직선 연결선 400"/>
            <p:cNvCxnSpPr/>
            <p:nvPr/>
          </p:nvCxnSpPr>
          <p:spPr>
            <a:xfrm>
              <a:off x="2940050" y="3995733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  <a:alpha val="0"/>
                    </a:schemeClr>
                  </a:gs>
                  <a:gs pos="100000">
                    <a:srgbClr val="D9D9D9">
                      <a:alpha val="0"/>
                    </a:srgbClr>
                  </a:gs>
                  <a:gs pos="46000">
                    <a:schemeClr val="bg1">
                      <a:lumMod val="6500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직선 연결선 401"/>
            <p:cNvCxnSpPr/>
            <p:nvPr/>
          </p:nvCxnSpPr>
          <p:spPr>
            <a:xfrm>
              <a:off x="10160000" y="3995733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  <a:alpha val="0"/>
                    </a:schemeClr>
                  </a:gs>
                  <a:gs pos="100000">
                    <a:srgbClr val="D9D9D9">
                      <a:alpha val="0"/>
                    </a:srgbClr>
                  </a:gs>
                  <a:gs pos="46000">
                    <a:schemeClr val="bg1">
                      <a:lumMod val="6500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직선 연결선 402"/>
            <p:cNvCxnSpPr/>
            <p:nvPr/>
          </p:nvCxnSpPr>
          <p:spPr>
            <a:xfrm>
              <a:off x="533400" y="3995733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  <a:alpha val="0"/>
                    </a:schemeClr>
                  </a:gs>
                  <a:gs pos="100000">
                    <a:srgbClr val="D9D9D9">
                      <a:alpha val="0"/>
                    </a:srgbClr>
                  </a:gs>
                  <a:gs pos="46000">
                    <a:schemeClr val="bg1">
                      <a:lumMod val="6500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직선 연결선 404"/>
            <p:cNvCxnSpPr/>
            <p:nvPr/>
          </p:nvCxnSpPr>
          <p:spPr>
            <a:xfrm>
              <a:off x="5346700" y="3995733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  <a:alpha val="0"/>
                    </a:schemeClr>
                  </a:gs>
                  <a:gs pos="100000">
                    <a:srgbClr val="D9D9D9">
                      <a:alpha val="0"/>
                    </a:srgbClr>
                  </a:gs>
                  <a:gs pos="46000">
                    <a:schemeClr val="bg1">
                      <a:lumMod val="6500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직선 연결선 426"/>
            <p:cNvCxnSpPr/>
            <p:nvPr/>
          </p:nvCxnSpPr>
          <p:spPr>
            <a:xfrm>
              <a:off x="7753350" y="3995733"/>
              <a:ext cx="0" cy="3060705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75000"/>
                      <a:alpha val="0"/>
                    </a:schemeClr>
                  </a:gs>
                  <a:gs pos="100000">
                    <a:srgbClr val="D9D9D9">
                      <a:alpha val="0"/>
                    </a:srgbClr>
                  </a:gs>
                  <a:gs pos="46000">
                    <a:schemeClr val="bg1">
                      <a:lumMod val="65000"/>
                    </a:schemeClr>
                  </a:gs>
                </a:gsLst>
                <a:lin ang="16200000" scaled="1"/>
                <a:tileRect/>
              </a:gra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2" name="TextBox 361"/>
          <p:cNvSpPr txBox="1"/>
          <p:nvPr/>
        </p:nvSpPr>
        <p:spPr>
          <a:xfrm>
            <a:off x="533400" y="4199979"/>
            <a:ext cx="241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Future Network</a:t>
            </a:r>
          </a:p>
          <a:p>
            <a:pPr algn="ctr">
              <a:buClr>
                <a:srgbClr val="800000"/>
              </a:buClr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In EU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0"/>
          <a:srcRect l="868" t="1362" r="-4249" b="32500"/>
          <a:stretch/>
        </p:blipFill>
        <p:spPr>
          <a:xfrm>
            <a:off x="7455809" y="2317959"/>
            <a:ext cx="567238" cy="693528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1472230" y="3111295"/>
            <a:ext cx="963860" cy="479630"/>
            <a:chOff x="376855" y="2539795"/>
            <a:chExt cx="963860" cy="479630"/>
          </a:xfrm>
        </p:grpSpPr>
        <p:sp>
          <p:nvSpPr>
            <p:cNvPr id="116" name="TextBox 115"/>
            <p:cNvSpPr txBox="1"/>
            <p:nvPr/>
          </p:nvSpPr>
          <p:spPr>
            <a:xfrm>
              <a:off x="376855" y="2642874"/>
              <a:ext cx="963860" cy="376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EU</a:t>
              </a:r>
            </a:p>
          </p:txBody>
        </p:sp>
        <p:grpSp>
          <p:nvGrpSpPr>
            <p:cNvPr id="117" name="그룹 116"/>
            <p:cNvGrpSpPr/>
            <p:nvPr/>
          </p:nvGrpSpPr>
          <p:grpSpPr>
            <a:xfrm>
              <a:off x="466800" y="2539795"/>
              <a:ext cx="655876" cy="134172"/>
              <a:chOff x="1173163" y="2478088"/>
              <a:chExt cx="2987675" cy="611188"/>
            </a:xfrm>
            <a:solidFill>
              <a:schemeClr val="tx1"/>
            </a:solidFill>
          </p:grpSpPr>
          <p:sp>
            <p:nvSpPr>
              <p:cNvPr id="118" name="Freeform 5"/>
              <p:cNvSpPr>
                <a:spLocks/>
              </p:cNvSpPr>
              <p:nvPr/>
            </p:nvSpPr>
            <p:spPr bwMode="auto">
              <a:xfrm>
                <a:off x="1700213" y="2486025"/>
                <a:ext cx="609600" cy="587375"/>
              </a:xfrm>
              <a:custGeom>
                <a:avLst/>
                <a:gdLst>
                  <a:gd name="T0" fmla="*/ 301 w 384"/>
                  <a:gd name="T1" fmla="*/ 0 h 370"/>
                  <a:gd name="T2" fmla="*/ 270 w 384"/>
                  <a:gd name="T3" fmla="*/ 139 h 370"/>
                  <a:gd name="T4" fmla="*/ 135 w 384"/>
                  <a:gd name="T5" fmla="*/ 139 h 370"/>
                  <a:gd name="T6" fmla="*/ 168 w 384"/>
                  <a:gd name="T7" fmla="*/ 0 h 370"/>
                  <a:gd name="T8" fmla="*/ 85 w 384"/>
                  <a:gd name="T9" fmla="*/ 0 h 370"/>
                  <a:gd name="T10" fmla="*/ 0 w 384"/>
                  <a:gd name="T11" fmla="*/ 370 h 370"/>
                  <a:gd name="T12" fmla="*/ 83 w 384"/>
                  <a:gd name="T13" fmla="*/ 370 h 370"/>
                  <a:gd name="T14" fmla="*/ 116 w 384"/>
                  <a:gd name="T15" fmla="*/ 226 h 370"/>
                  <a:gd name="T16" fmla="*/ 249 w 384"/>
                  <a:gd name="T17" fmla="*/ 226 h 370"/>
                  <a:gd name="T18" fmla="*/ 218 w 384"/>
                  <a:gd name="T19" fmla="*/ 370 h 370"/>
                  <a:gd name="T20" fmla="*/ 298 w 384"/>
                  <a:gd name="T21" fmla="*/ 370 h 370"/>
                  <a:gd name="T22" fmla="*/ 384 w 384"/>
                  <a:gd name="T23" fmla="*/ 0 h 370"/>
                  <a:gd name="T24" fmla="*/ 301 w 384"/>
                  <a:gd name="T25" fmla="*/ 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4" h="370">
                    <a:moveTo>
                      <a:pt x="301" y="0"/>
                    </a:moveTo>
                    <a:lnTo>
                      <a:pt x="270" y="139"/>
                    </a:lnTo>
                    <a:lnTo>
                      <a:pt x="135" y="139"/>
                    </a:lnTo>
                    <a:lnTo>
                      <a:pt x="168" y="0"/>
                    </a:lnTo>
                    <a:lnTo>
                      <a:pt x="85" y="0"/>
                    </a:lnTo>
                    <a:lnTo>
                      <a:pt x="0" y="370"/>
                    </a:lnTo>
                    <a:lnTo>
                      <a:pt x="83" y="370"/>
                    </a:lnTo>
                    <a:lnTo>
                      <a:pt x="116" y="226"/>
                    </a:lnTo>
                    <a:lnTo>
                      <a:pt x="249" y="226"/>
                    </a:lnTo>
                    <a:lnTo>
                      <a:pt x="218" y="370"/>
                    </a:lnTo>
                    <a:lnTo>
                      <a:pt x="298" y="370"/>
                    </a:lnTo>
                    <a:lnTo>
                      <a:pt x="384" y="0"/>
                    </a:lnTo>
                    <a:lnTo>
                      <a:pt x="30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19" name="Freeform 6"/>
              <p:cNvSpPr>
                <a:spLocks/>
              </p:cNvSpPr>
              <p:nvPr/>
            </p:nvSpPr>
            <p:spPr bwMode="auto">
              <a:xfrm>
                <a:off x="3570288" y="2478088"/>
                <a:ext cx="590550" cy="611188"/>
              </a:xfrm>
              <a:custGeom>
                <a:avLst/>
                <a:gdLst>
                  <a:gd name="T0" fmla="*/ 93 w 157"/>
                  <a:gd name="T1" fmla="*/ 1 h 160"/>
                  <a:gd name="T2" fmla="*/ 93 w 157"/>
                  <a:gd name="T3" fmla="*/ 2 h 160"/>
                  <a:gd name="T4" fmla="*/ 23 w 157"/>
                  <a:gd name="T5" fmla="*/ 41 h 160"/>
                  <a:gd name="T6" fmla="*/ 6 w 157"/>
                  <a:gd name="T7" fmla="*/ 115 h 160"/>
                  <a:gd name="T8" fmla="*/ 51 w 157"/>
                  <a:gd name="T9" fmla="*/ 155 h 160"/>
                  <a:gd name="T10" fmla="*/ 53 w 157"/>
                  <a:gd name="T11" fmla="*/ 155 h 160"/>
                  <a:gd name="T12" fmla="*/ 48 w 157"/>
                  <a:gd name="T13" fmla="*/ 155 h 160"/>
                  <a:gd name="T14" fmla="*/ 119 w 157"/>
                  <a:gd name="T15" fmla="*/ 155 h 160"/>
                  <a:gd name="T16" fmla="*/ 119 w 157"/>
                  <a:gd name="T17" fmla="*/ 155 h 160"/>
                  <a:gd name="T18" fmla="*/ 119 w 157"/>
                  <a:gd name="T19" fmla="*/ 155 h 160"/>
                  <a:gd name="T20" fmla="*/ 130 w 157"/>
                  <a:gd name="T21" fmla="*/ 121 h 160"/>
                  <a:gd name="T22" fmla="*/ 63 w 157"/>
                  <a:gd name="T23" fmla="*/ 121 h 160"/>
                  <a:gd name="T24" fmla="*/ 43 w 157"/>
                  <a:gd name="T25" fmla="*/ 94 h 160"/>
                  <a:gd name="T26" fmla="*/ 43 w 157"/>
                  <a:gd name="T27" fmla="*/ 88 h 160"/>
                  <a:gd name="T28" fmla="*/ 44 w 157"/>
                  <a:gd name="T29" fmla="*/ 84 h 160"/>
                  <a:gd name="T30" fmla="*/ 45 w 157"/>
                  <a:gd name="T31" fmla="*/ 83 h 160"/>
                  <a:gd name="T32" fmla="*/ 45 w 157"/>
                  <a:gd name="T33" fmla="*/ 83 h 160"/>
                  <a:gd name="T34" fmla="*/ 45 w 157"/>
                  <a:gd name="T35" fmla="*/ 83 h 160"/>
                  <a:gd name="T36" fmla="*/ 52 w 157"/>
                  <a:gd name="T37" fmla="*/ 61 h 160"/>
                  <a:gd name="T38" fmla="*/ 53 w 157"/>
                  <a:gd name="T39" fmla="*/ 60 h 160"/>
                  <a:gd name="T40" fmla="*/ 87 w 157"/>
                  <a:gd name="T41" fmla="*/ 36 h 160"/>
                  <a:gd name="T42" fmla="*/ 149 w 157"/>
                  <a:gd name="T43" fmla="*/ 36 h 160"/>
                  <a:gd name="T44" fmla="*/ 157 w 157"/>
                  <a:gd name="T45" fmla="*/ 2 h 160"/>
                  <a:gd name="T46" fmla="*/ 157 w 157"/>
                  <a:gd name="T47" fmla="*/ 1 h 160"/>
                  <a:gd name="T48" fmla="*/ 93 w 157"/>
                  <a:gd name="T4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60">
                    <a:moveTo>
                      <a:pt x="93" y="1"/>
                    </a:moveTo>
                    <a:cubicBezTo>
                      <a:pt x="93" y="2"/>
                      <a:pt x="93" y="2"/>
                      <a:pt x="93" y="2"/>
                    </a:cubicBezTo>
                    <a:cubicBezTo>
                      <a:pt x="45" y="0"/>
                      <a:pt x="23" y="41"/>
                      <a:pt x="23" y="41"/>
                    </a:cubicBezTo>
                    <a:cubicBezTo>
                      <a:pt x="0" y="76"/>
                      <a:pt x="6" y="115"/>
                      <a:pt x="6" y="115"/>
                    </a:cubicBezTo>
                    <a:cubicBezTo>
                      <a:pt x="12" y="160"/>
                      <a:pt x="51" y="155"/>
                      <a:pt x="51" y="155"/>
                    </a:cubicBezTo>
                    <a:cubicBezTo>
                      <a:pt x="53" y="155"/>
                      <a:pt x="53" y="155"/>
                      <a:pt x="53" y="155"/>
                    </a:cubicBezTo>
                    <a:cubicBezTo>
                      <a:pt x="48" y="155"/>
                      <a:pt x="48" y="155"/>
                      <a:pt x="48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30" y="121"/>
                      <a:pt x="130" y="121"/>
                      <a:pt x="130" y="121"/>
                    </a:cubicBezTo>
                    <a:cubicBezTo>
                      <a:pt x="63" y="121"/>
                      <a:pt x="63" y="121"/>
                      <a:pt x="63" y="121"/>
                    </a:cubicBezTo>
                    <a:cubicBezTo>
                      <a:pt x="44" y="121"/>
                      <a:pt x="42" y="101"/>
                      <a:pt x="43" y="94"/>
                    </a:cubicBezTo>
                    <a:cubicBezTo>
                      <a:pt x="43" y="92"/>
                      <a:pt x="43" y="90"/>
                      <a:pt x="43" y="88"/>
                    </a:cubicBezTo>
                    <a:cubicBezTo>
                      <a:pt x="44" y="87"/>
                      <a:pt x="44" y="85"/>
                      <a:pt x="44" y="84"/>
                    </a:cubicBezTo>
                    <a:cubicBezTo>
                      <a:pt x="44" y="83"/>
                      <a:pt x="45" y="83"/>
                      <a:pt x="45" y="83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7" y="71"/>
                      <a:pt x="51" y="64"/>
                      <a:pt x="52" y="61"/>
                    </a:cubicBezTo>
                    <a:cubicBezTo>
                      <a:pt x="53" y="60"/>
                      <a:pt x="53" y="60"/>
                      <a:pt x="53" y="60"/>
                    </a:cubicBezTo>
                    <a:cubicBezTo>
                      <a:pt x="69" y="34"/>
                      <a:pt x="87" y="36"/>
                      <a:pt x="87" y="36"/>
                    </a:cubicBezTo>
                    <a:cubicBezTo>
                      <a:pt x="149" y="36"/>
                      <a:pt x="149" y="36"/>
                      <a:pt x="149" y="36"/>
                    </a:cubicBezTo>
                    <a:cubicBezTo>
                      <a:pt x="157" y="2"/>
                      <a:pt x="157" y="2"/>
                      <a:pt x="157" y="2"/>
                    </a:cubicBezTo>
                    <a:cubicBezTo>
                      <a:pt x="157" y="1"/>
                      <a:pt x="157" y="1"/>
                      <a:pt x="157" y="1"/>
                    </a:cubicBezTo>
                    <a:lnTo>
                      <a:pt x="9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20" name="Freeform 7"/>
              <p:cNvSpPr>
                <a:spLocks/>
              </p:cNvSpPr>
              <p:nvPr/>
            </p:nvSpPr>
            <p:spPr bwMode="auto">
              <a:xfrm>
                <a:off x="2941638" y="2481263"/>
                <a:ext cx="598488" cy="592138"/>
              </a:xfrm>
              <a:custGeom>
                <a:avLst/>
                <a:gdLst>
                  <a:gd name="T0" fmla="*/ 148 w 159"/>
                  <a:gd name="T1" fmla="*/ 38 h 155"/>
                  <a:gd name="T2" fmla="*/ 117 w 159"/>
                  <a:gd name="T3" fmla="*/ 1 h 155"/>
                  <a:gd name="T4" fmla="*/ 69 w 159"/>
                  <a:gd name="T5" fmla="*/ 33 h 155"/>
                  <a:gd name="T6" fmla="*/ 0 w 159"/>
                  <a:gd name="T7" fmla="*/ 155 h 155"/>
                  <a:gd name="T8" fmla="*/ 41 w 159"/>
                  <a:gd name="T9" fmla="*/ 155 h 155"/>
                  <a:gd name="T10" fmla="*/ 103 w 159"/>
                  <a:gd name="T11" fmla="*/ 44 h 155"/>
                  <a:gd name="T12" fmla="*/ 103 w 159"/>
                  <a:gd name="T13" fmla="*/ 44 h 155"/>
                  <a:gd name="T14" fmla="*/ 104 w 159"/>
                  <a:gd name="T15" fmla="*/ 43 h 155"/>
                  <a:gd name="T16" fmla="*/ 104 w 159"/>
                  <a:gd name="T17" fmla="*/ 42 h 155"/>
                  <a:gd name="T18" fmla="*/ 105 w 159"/>
                  <a:gd name="T19" fmla="*/ 41 h 155"/>
                  <a:gd name="T20" fmla="*/ 107 w 159"/>
                  <a:gd name="T21" fmla="*/ 40 h 155"/>
                  <a:gd name="T22" fmla="*/ 107 w 159"/>
                  <a:gd name="T23" fmla="*/ 40 h 155"/>
                  <a:gd name="T24" fmla="*/ 110 w 159"/>
                  <a:gd name="T25" fmla="*/ 43 h 155"/>
                  <a:gd name="T26" fmla="*/ 121 w 159"/>
                  <a:gd name="T27" fmla="*/ 155 h 155"/>
                  <a:gd name="T28" fmla="*/ 159 w 159"/>
                  <a:gd name="T29" fmla="*/ 155 h 155"/>
                  <a:gd name="T30" fmla="*/ 148 w 159"/>
                  <a:gd name="T31" fmla="*/ 38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9" h="155">
                    <a:moveTo>
                      <a:pt x="148" y="38"/>
                    </a:moveTo>
                    <a:cubicBezTo>
                      <a:pt x="147" y="2"/>
                      <a:pt x="117" y="1"/>
                      <a:pt x="117" y="1"/>
                    </a:cubicBezTo>
                    <a:cubicBezTo>
                      <a:pt x="86" y="0"/>
                      <a:pt x="69" y="33"/>
                      <a:pt x="69" y="33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41" y="155"/>
                      <a:pt x="41" y="155"/>
                      <a:pt x="41" y="155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3" y="44"/>
                      <a:pt x="103" y="43"/>
                      <a:pt x="104" y="43"/>
                    </a:cubicBezTo>
                    <a:cubicBezTo>
                      <a:pt x="104" y="42"/>
                      <a:pt x="104" y="42"/>
                      <a:pt x="104" y="42"/>
                    </a:cubicBezTo>
                    <a:cubicBezTo>
                      <a:pt x="104" y="42"/>
                      <a:pt x="105" y="41"/>
                      <a:pt x="105" y="41"/>
                    </a:cubicBezTo>
                    <a:cubicBezTo>
                      <a:pt x="106" y="40"/>
                      <a:pt x="107" y="39"/>
                      <a:pt x="107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110" y="39"/>
                      <a:pt x="110" y="43"/>
                      <a:pt x="110" y="43"/>
                    </a:cubicBezTo>
                    <a:cubicBezTo>
                      <a:pt x="121" y="155"/>
                      <a:pt x="121" y="155"/>
                      <a:pt x="121" y="155"/>
                    </a:cubicBezTo>
                    <a:cubicBezTo>
                      <a:pt x="159" y="155"/>
                      <a:pt x="159" y="155"/>
                      <a:pt x="159" y="155"/>
                    </a:cubicBezTo>
                    <a:lnTo>
                      <a:pt x="148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21" name="Freeform 8"/>
              <p:cNvSpPr>
                <a:spLocks/>
              </p:cNvSpPr>
              <p:nvPr/>
            </p:nvSpPr>
            <p:spPr bwMode="auto">
              <a:xfrm>
                <a:off x="2463801" y="2486025"/>
                <a:ext cx="617538" cy="587375"/>
              </a:xfrm>
              <a:custGeom>
                <a:avLst/>
                <a:gdLst>
                  <a:gd name="T0" fmla="*/ 115 w 164"/>
                  <a:gd name="T1" fmla="*/ 0 h 154"/>
                  <a:gd name="T2" fmla="*/ 37 w 164"/>
                  <a:gd name="T3" fmla="*/ 0 h 154"/>
                  <a:gd name="T4" fmla="*/ 28 w 164"/>
                  <a:gd name="T5" fmla="*/ 34 h 154"/>
                  <a:gd name="T6" fmla="*/ 101 w 164"/>
                  <a:gd name="T7" fmla="*/ 34 h 154"/>
                  <a:gd name="T8" fmla="*/ 118 w 164"/>
                  <a:gd name="T9" fmla="*/ 45 h 154"/>
                  <a:gd name="T10" fmla="*/ 118 w 164"/>
                  <a:gd name="T11" fmla="*/ 45 h 154"/>
                  <a:gd name="T12" fmla="*/ 116 w 164"/>
                  <a:gd name="T13" fmla="*/ 52 h 154"/>
                  <a:gd name="T14" fmla="*/ 100 w 164"/>
                  <a:gd name="T15" fmla="*/ 58 h 154"/>
                  <a:gd name="T16" fmla="*/ 62 w 164"/>
                  <a:gd name="T17" fmla="*/ 58 h 154"/>
                  <a:gd name="T18" fmla="*/ 11 w 164"/>
                  <a:gd name="T19" fmla="*/ 101 h 154"/>
                  <a:gd name="T20" fmla="*/ 0 w 164"/>
                  <a:gd name="T21" fmla="*/ 154 h 154"/>
                  <a:gd name="T22" fmla="*/ 36 w 164"/>
                  <a:gd name="T23" fmla="*/ 154 h 154"/>
                  <a:gd name="T24" fmla="*/ 44 w 164"/>
                  <a:gd name="T25" fmla="*/ 115 h 154"/>
                  <a:gd name="T26" fmla="*/ 75 w 164"/>
                  <a:gd name="T27" fmla="*/ 94 h 154"/>
                  <a:gd name="T28" fmla="*/ 104 w 164"/>
                  <a:gd name="T29" fmla="*/ 94 h 154"/>
                  <a:gd name="T30" fmla="*/ 154 w 164"/>
                  <a:gd name="T31" fmla="*/ 50 h 154"/>
                  <a:gd name="T32" fmla="*/ 156 w 164"/>
                  <a:gd name="T33" fmla="*/ 43 h 154"/>
                  <a:gd name="T34" fmla="*/ 115 w 164"/>
                  <a:gd name="T35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54">
                    <a:moveTo>
                      <a:pt x="115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101" y="34"/>
                      <a:pt x="101" y="34"/>
                      <a:pt x="101" y="34"/>
                    </a:cubicBezTo>
                    <a:cubicBezTo>
                      <a:pt x="101" y="34"/>
                      <a:pt x="120" y="32"/>
                      <a:pt x="118" y="45"/>
                    </a:cubicBezTo>
                    <a:cubicBezTo>
                      <a:pt x="118" y="45"/>
                      <a:pt x="118" y="45"/>
                      <a:pt x="118" y="45"/>
                    </a:cubicBezTo>
                    <a:cubicBezTo>
                      <a:pt x="118" y="47"/>
                      <a:pt x="117" y="49"/>
                      <a:pt x="116" y="52"/>
                    </a:cubicBezTo>
                    <a:cubicBezTo>
                      <a:pt x="114" y="55"/>
                      <a:pt x="110" y="59"/>
                      <a:pt x="100" y="58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2" y="58"/>
                      <a:pt x="24" y="54"/>
                      <a:pt x="11" y="101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36" y="154"/>
                      <a:pt x="36" y="154"/>
                      <a:pt x="36" y="154"/>
                    </a:cubicBezTo>
                    <a:cubicBezTo>
                      <a:pt x="44" y="115"/>
                      <a:pt x="44" y="115"/>
                      <a:pt x="44" y="115"/>
                    </a:cubicBezTo>
                    <a:cubicBezTo>
                      <a:pt x="44" y="115"/>
                      <a:pt x="45" y="94"/>
                      <a:pt x="75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4" y="94"/>
                      <a:pt x="138" y="96"/>
                      <a:pt x="154" y="50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56" y="43"/>
                      <a:pt x="164" y="0"/>
                      <a:pt x="1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22" name="Freeform 9"/>
              <p:cNvSpPr>
                <a:spLocks/>
              </p:cNvSpPr>
              <p:nvPr/>
            </p:nvSpPr>
            <p:spPr bwMode="auto">
              <a:xfrm>
                <a:off x="1173163" y="2486025"/>
                <a:ext cx="590550" cy="595313"/>
              </a:xfrm>
              <a:custGeom>
                <a:avLst/>
                <a:gdLst>
                  <a:gd name="T0" fmla="*/ 53 w 157"/>
                  <a:gd name="T1" fmla="*/ 46 h 156"/>
                  <a:gd name="T2" fmla="*/ 73 w 157"/>
                  <a:gd name="T3" fmla="*/ 34 h 156"/>
                  <a:gd name="T4" fmla="*/ 148 w 157"/>
                  <a:gd name="T5" fmla="*/ 34 h 156"/>
                  <a:gd name="T6" fmla="*/ 157 w 157"/>
                  <a:gd name="T7" fmla="*/ 0 h 156"/>
                  <a:gd name="T8" fmla="*/ 70 w 157"/>
                  <a:gd name="T9" fmla="*/ 0 h 156"/>
                  <a:gd name="T10" fmla="*/ 16 w 157"/>
                  <a:gd name="T11" fmla="*/ 46 h 156"/>
                  <a:gd name="T12" fmla="*/ 15 w 157"/>
                  <a:gd name="T13" fmla="*/ 54 h 156"/>
                  <a:gd name="T14" fmla="*/ 15 w 157"/>
                  <a:gd name="T15" fmla="*/ 54 h 156"/>
                  <a:gd name="T16" fmla="*/ 57 w 157"/>
                  <a:gd name="T17" fmla="*/ 92 h 156"/>
                  <a:gd name="T18" fmla="*/ 90 w 157"/>
                  <a:gd name="T19" fmla="*/ 92 h 156"/>
                  <a:gd name="T20" fmla="*/ 103 w 157"/>
                  <a:gd name="T21" fmla="*/ 100 h 156"/>
                  <a:gd name="T22" fmla="*/ 103 w 157"/>
                  <a:gd name="T23" fmla="*/ 100 h 156"/>
                  <a:gd name="T24" fmla="*/ 103 w 157"/>
                  <a:gd name="T25" fmla="*/ 102 h 156"/>
                  <a:gd name="T26" fmla="*/ 103 w 157"/>
                  <a:gd name="T27" fmla="*/ 101 h 156"/>
                  <a:gd name="T28" fmla="*/ 98 w 157"/>
                  <a:gd name="T29" fmla="*/ 116 h 156"/>
                  <a:gd name="T30" fmla="*/ 82 w 157"/>
                  <a:gd name="T31" fmla="*/ 119 h 156"/>
                  <a:gd name="T32" fmla="*/ 8 w 157"/>
                  <a:gd name="T33" fmla="*/ 119 h 156"/>
                  <a:gd name="T34" fmla="*/ 0 w 157"/>
                  <a:gd name="T35" fmla="*/ 154 h 156"/>
                  <a:gd name="T36" fmla="*/ 88 w 157"/>
                  <a:gd name="T37" fmla="*/ 154 h 156"/>
                  <a:gd name="T38" fmla="*/ 134 w 157"/>
                  <a:gd name="T39" fmla="*/ 117 h 156"/>
                  <a:gd name="T40" fmla="*/ 135 w 157"/>
                  <a:gd name="T41" fmla="*/ 113 h 156"/>
                  <a:gd name="T42" fmla="*/ 135 w 157"/>
                  <a:gd name="T43" fmla="*/ 112 h 156"/>
                  <a:gd name="T44" fmla="*/ 135 w 157"/>
                  <a:gd name="T45" fmla="*/ 112 h 156"/>
                  <a:gd name="T46" fmla="*/ 138 w 157"/>
                  <a:gd name="T47" fmla="*/ 102 h 156"/>
                  <a:gd name="T48" fmla="*/ 138 w 157"/>
                  <a:gd name="T49" fmla="*/ 101 h 156"/>
                  <a:gd name="T50" fmla="*/ 103 w 157"/>
                  <a:gd name="T51" fmla="*/ 59 h 156"/>
                  <a:gd name="T52" fmla="*/ 70 w 157"/>
                  <a:gd name="T53" fmla="*/ 59 h 156"/>
                  <a:gd name="T54" fmla="*/ 53 w 157"/>
                  <a:gd name="T55" fmla="*/ 52 h 156"/>
                  <a:gd name="T56" fmla="*/ 53 w 157"/>
                  <a:gd name="T57" fmla="*/ 52 h 156"/>
                  <a:gd name="T58" fmla="*/ 53 w 157"/>
                  <a:gd name="T59" fmla="*/ 52 h 156"/>
                  <a:gd name="T60" fmla="*/ 53 w 157"/>
                  <a:gd name="T61" fmla="*/ 51 h 156"/>
                  <a:gd name="T62" fmla="*/ 53 w 157"/>
                  <a:gd name="T63" fmla="*/ 4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7" h="156">
                    <a:moveTo>
                      <a:pt x="53" y="46"/>
                    </a:moveTo>
                    <a:cubicBezTo>
                      <a:pt x="53" y="46"/>
                      <a:pt x="58" y="33"/>
                      <a:pt x="73" y="34"/>
                    </a:cubicBezTo>
                    <a:cubicBezTo>
                      <a:pt x="148" y="34"/>
                      <a:pt x="148" y="34"/>
                      <a:pt x="148" y="34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23" y="0"/>
                      <a:pt x="16" y="46"/>
                    </a:cubicBezTo>
                    <a:cubicBezTo>
                      <a:pt x="15" y="49"/>
                      <a:pt x="15" y="54"/>
                      <a:pt x="15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61"/>
                      <a:pt x="15" y="90"/>
                      <a:pt x="57" y="92"/>
                    </a:cubicBezTo>
                    <a:cubicBezTo>
                      <a:pt x="90" y="92"/>
                      <a:pt x="90" y="92"/>
                      <a:pt x="90" y="92"/>
                    </a:cubicBezTo>
                    <a:cubicBezTo>
                      <a:pt x="90" y="92"/>
                      <a:pt x="100" y="91"/>
                      <a:pt x="103" y="100"/>
                    </a:cubicBezTo>
                    <a:cubicBezTo>
                      <a:pt x="103" y="100"/>
                      <a:pt x="103" y="100"/>
                      <a:pt x="103" y="100"/>
                    </a:cubicBezTo>
                    <a:cubicBezTo>
                      <a:pt x="103" y="100"/>
                      <a:pt x="103" y="100"/>
                      <a:pt x="103" y="102"/>
                    </a:cubicBezTo>
                    <a:cubicBezTo>
                      <a:pt x="103" y="101"/>
                      <a:pt x="103" y="101"/>
                      <a:pt x="103" y="101"/>
                    </a:cubicBezTo>
                    <a:cubicBezTo>
                      <a:pt x="103" y="101"/>
                      <a:pt x="105" y="111"/>
                      <a:pt x="98" y="116"/>
                    </a:cubicBezTo>
                    <a:cubicBezTo>
                      <a:pt x="91" y="119"/>
                      <a:pt x="82" y="119"/>
                      <a:pt x="82" y="119"/>
                    </a:cubicBezTo>
                    <a:cubicBezTo>
                      <a:pt x="8" y="119"/>
                      <a:pt x="8" y="119"/>
                      <a:pt x="8" y="119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88" y="154"/>
                      <a:pt x="88" y="154"/>
                      <a:pt x="88" y="154"/>
                    </a:cubicBezTo>
                    <a:cubicBezTo>
                      <a:pt x="88" y="154"/>
                      <a:pt x="119" y="156"/>
                      <a:pt x="134" y="117"/>
                    </a:cubicBezTo>
                    <a:cubicBezTo>
                      <a:pt x="134" y="116"/>
                      <a:pt x="135" y="114"/>
                      <a:pt x="135" y="113"/>
                    </a:cubicBezTo>
                    <a:cubicBezTo>
                      <a:pt x="135" y="113"/>
                      <a:pt x="135" y="112"/>
                      <a:pt x="135" y="112"/>
                    </a:cubicBezTo>
                    <a:cubicBezTo>
                      <a:pt x="135" y="112"/>
                      <a:pt x="135" y="112"/>
                      <a:pt x="135" y="112"/>
                    </a:cubicBezTo>
                    <a:cubicBezTo>
                      <a:pt x="136" y="108"/>
                      <a:pt x="137" y="105"/>
                      <a:pt x="138" y="102"/>
                    </a:cubicBezTo>
                    <a:cubicBezTo>
                      <a:pt x="138" y="101"/>
                      <a:pt x="138" y="101"/>
                      <a:pt x="138" y="101"/>
                    </a:cubicBezTo>
                    <a:cubicBezTo>
                      <a:pt x="138" y="101"/>
                      <a:pt x="147" y="59"/>
                      <a:pt x="103" y="59"/>
                    </a:cubicBezTo>
                    <a:cubicBezTo>
                      <a:pt x="70" y="59"/>
                      <a:pt x="70" y="59"/>
                      <a:pt x="70" y="59"/>
                    </a:cubicBezTo>
                    <a:cubicBezTo>
                      <a:pt x="70" y="59"/>
                      <a:pt x="55" y="61"/>
                      <a:pt x="53" y="52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3" y="49"/>
                      <a:pt x="53" y="47"/>
                      <a:pt x="53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</p:grpSp>
      </p:grpSp>
      <p:pic>
        <p:nvPicPr>
          <p:cNvPr id="15" name="그림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239150" y="3038580"/>
            <a:ext cx="246750" cy="37787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2" name="그룹 151"/>
          <p:cNvGrpSpPr/>
          <p:nvPr/>
        </p:nvGrpSpPr>
        <p:grpSpPr>
          <a:xfrm>
            <a:off x="7765940" y="3076711"/>
            <a:ext cx="963860" cy="380078"/>
            <a:chOff x="376855" y="2539795"/>
            <a:chExt cx="963860" cy="380078"/>
          </a:xfrm>
        </p:grpSpPr>
        <p:sp>
          <p:nvSpPr>
            <p:cNvPr id="153" name="TextBox 152"/>
            <p:cNvSpPr txBox="1"/>
            <p:nvPr/>
          </p:nvSpPr>
          <p:spPr>
            <a:xfrm>
              <a:off x="376855" y="2642874"/>
              <a:ext cx="9638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USA</a:t>
              </a:r>
            </a:p>
          </p:txBody>
        </p:sp>
        <p:grpSp>
          <p:nvGrpSpPr>
            <p:cNvPr id="154" name="그룹 153"/>
            <p:cNvGrpSpPr/>
            <p:nvPr/>
          </p:nvGrpSpPr>
          <p:grpSpPr>
            <a:xfrm>
              <a:off x="466800" y="2539795"/>
              <a:ext cx="655876" cy="134172"/>
              <a:chOff x="1173163" y="2478088"/>
              <a:chExt cx="2987675" cy="611188"/>
            </a:xfrm>
            <a:solidFill>
              <a:schemeClr val="tx1"/>
            </a:solidFill>
          </p:grpSpPr>
          <p:sp>
            <p:nvSpPr>
              <p:cNvPr id="155" name="Freeform 5"/>
              <p:cNvSpPr>
                <a:spLocks/>
              </p:cNvSpPr>
              <p:nvPr/>
            </p:nvSpPr>
            <p:spPr bwMode="auto">
              <a:xfrm>
                <a:off x="1700213" y="2486025"/>
                <a:ext cx="609600" cy="587375"/>
              </a:xfrm>
              <a:custGeom>
                <a:avLst/>
                <a:gdLst>
                  <a:gd name="T0" fmla="*/ 301 w 384"/>
                  <a:gd name="T1" fmla="*/ 0 h 370"/>
                  <a:gd name="T2" fmla="*/ 270 w 384"/>
                  <a:gd name="T3" fmla="*/ 139 h 370"/>
                  <a:gd name="T4" fmla="*/ 135 w 384"/>
                  <a:gd name="T5" fmla="*/ 139 h 370"/>
                  <a:gd name="T6" fmla="*/ 168 w 384"/>
                  <a:gd name="T7" fmla="*/ 0 h 370"/>
                  <a:gd name="T8" fmla="*/ 85 w 384"/>
                  <a:gd name="T9" fmla="*/ 0 h 370"/>
                  <a:gd name="T10" fmla="*/ 0 w 384"/>
                  <a:gd name="T11" fmla="*/ 370 h 370"/>
                  <a:gd name="T12" fmla="*/ 83 w 384"/>
                  <a:gd name="T13" fmla="*/ 370 h 370"/>
                  <a:gd name="T14" fmla="*/ 116 w 384"/>
                  <a:gd name="T15" fmla="*/ 226 h 370"/>
                  <a:gd name="T16" fmla="*/ 249 w 384"/>
                  <a:gd name="T17" fmla="*/ 226 h 370"/>
                  <a:gd name="T18" fmla="*/ 218 w 384"/>
                  <a:gd name="T19" fmla="*/ 370 h 370"/>
                  <a:gd name="T20" fmla="*/ 298 w 384"/>
                  <a:gd name="T21" fmla="*/ 370 h 370"/>
                  <a:gd name="T22" fmla="*/ 384 w 384"/>
                  <a:gd name="T23" fmla="*/ 0 h 370"/>
                  <a:gd name="T24" fmla="*/ 301 w 384"/>
                  <a:gd name="T25" fmla="*/ 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4" h="370">
                    <a:moveTo>
                      <a:pt x="301" y="0"/>
                    </a:moveTo>
                    <a:lnTo>
                      <a:pt x="270" y="139"/>
                    </a:lnTo>
                    <a:lnTo>
                      <a:pt x="135" y="139"/>
                    </a:lnTo>
                    <a:lnTo>
                      <a:pt x="168" y="0"/>
                    </a:lnTo>
                    <a:lnTo>
                      <a:pt x="85" y="0"/>
                    </a:lnTo>
                    <a:lnTo>
                      <a:pt x="0" y="370"/>
                    </a:lnTo>
                    <a:lnTo>
                      <a:pt x="83" y="370"/>
                    </a:lnTo>
                    <a:lnTo>
                      <a:pt x="116" y="226"/>
                    </a:lnTo>
                    <a:lnTo>
                      <a:pt x="249" y="226"/>
                    </a:lnTo>
                    <a:lnTo>
                      <a:pt x="218" y="370"/>
                    </a:lnTo>
                    <a:lnTo>
                      <a:pt x="298" y="370"/>
                    </a:lnTo>
                    <a:lnTo>
                      <a:pt x="384" y="0"/>
                    </a:lnTo>
                    <a:lnTo>
                      <a:pt x="30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56" name="Freeform 6"/>
              <p:cNvSpPr>
                <a:spLocks/>
              </p:cNvSpPr>
              <p:nvPr/>
            </p:nvSpPr>
            <p:spPr bwMode="auto">
              <a:xfrm>
                <a:off x="3570288" y="2478088"/>
                <a:ext cx="590550" cy="611188"/>
              </a:xfrm>
              <a:custGeom>
                <a:avLst/>
                <a:gdLst>
                  <a:gd name="T0" fmla="*/ 93 w 157"/>
                  <a:gd name="T1" fmla="*/ 1 h 160"/>
                  <a:gd name="T2" fmla="*/ 93 w 157"/>
                  <a:gd name="T3" fmla="*/ 2 h 160"/>
                  <a:gd name="T4" fmla="*/ 23 w 157"/>
                  <a:gd name="T5" fmla="*/ 41 h 160"/>
                  <a:gd name="T6" fmla="*/ 6 w 157"/>
                  <a:gd name="T7" fmla="*/ 115 h 160"/>
                  <a:gd name="T8" fmla="*/ 51 w 157"/>
                  <a:gd name="T9" fmla="*/ 155 h 160"/>
                  <a:gd name="T10" fmla="*/ 53 w 157"/>
                  <a:gd name="T11" fmla="*/ 155 h 160"/>
                  <a:gd name="T12" fmla="*/ 48 w 157"/>
                  <a:gd name="T13" fmla="*/ 155 h 160"/>
                  <a:gd name="T14" fmla="*/ 119 w 157"/>
                  <a:gd name="T15" fmla="*/ 155 h 160"/>
                  <a:gd name="T16" fmla="*/ 119 w 157"/>
                  <a:gd name="T17" fmla="*/ 155 h 160"/>
                  <a:gd name="T18" fmla="*/ 119 w 157"/>
                  <a:gd name="T19" fmla="*/ 155 h 160"/>
                  <a:gd name="T20" fmla="*/ 130 w 157"/>
                  <a:gd name="T21" fmla="*/ 121 h 160"/>
                  <a:gd name="T22" fmla="*/ 63 w 157"/>
                  <a:gd name="T23" fmla="*/ 121 h 160"/>
                  <a:gd name="T24" fmla="*/ 43 w 157"/>
                  <a:gd name="T25" fmla="*/ 94 h 160"/>
                  <a:gd name="T26" fmla="*/ 43 w 157"/>
                  <a:gd name="T27" fmla="*/ 88 h 160"/>
                  <a:gd name="T28" fmla="*/ 44 w 157"/>
                  <a:gd name="T29" fmla="*/ 84 h 160"/>
                  <a:gd name="T30" fmla="*/ 45 w 157"/>
                  <a:gd name="T31" fmla="*/ 83 h 160"/>
                  <a:gd name="T32" fmla="*/ 45 w 157"/>
                  <a:gd name="T33" fmla="*/ 83 h 160"/>
                  <a:gd name="T34" fmla="*/ 45 w 157"/>
                  <a:gd name="T35" fmla="*/ 83 h 160"/>
                  <a:gd name="T36" fmla="*/ 52 w 157"/>
                  <a:gd name="T37" fmla="*/ 61 h 160"/>
                  <a:gd name="T38" fmla="*/ 53 w 157"/>
                  <a:gd name="T39" fmla="*/ 60 h 160"/>
                  <a:gd name="T40" fmla="*/ 87 w 157"/>
                  <a:gd name="T41" fmla="*/ 36 h 160"/>
                  <a:gd name="T42" fmla="*/ 149 w 157"/>
                  <a:gd name="T43" fmla="*/ 36 h 160"/>
                  <a:gd name="T44" fmla="*/ 157 w 157"/>
                  <a:gd name="T45" fmla="*/ 2 h 160"/>
                  <a:gd name="T46" fmla="*/ 157 w 157"/>
                  <a:gd name="T47" fmla="*/ 1 h 160"/>
                  <a:gd name="T48" fmla="*/ 93 w 157"/>
                  <a:gd name="T4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60">
                    <a:moveTo>
                      <a:pt x="93" y="1"/>
                    </a:moveTo>
                    <a:cubicBezTo>
                      <a:pt x="93" y="2"/>
                      <a:pt x="93" y="2"/>
                      <a:pt x="93" y="2"/>
                    </a:cubicBezTo>
                    <a:cubicBezTo>
                      <a:pt x="45" y="0"/>
                      <a:pt x="23" y="41"/>
                      <a:pt x="23" y="41"/>
                    </a:cubicBezTo>
                    <a:cubicBezTo>
                      <a:pt x="0" y="76"/>
                      <a:pt x="6" y="115"/>
                      <a:pt x="6" y="115"/>
                    </a:cubicBezTo>
                    <a:cubicBezTo>
                      <a:pt x="12" y="160"/>
                      <a:pt x="51" y="155"/>
                      <a:pt x="51" y="155"/>
                    </a:cubicBezTo>
                    <a:cubicBezTo>
                      <a:pt x="53" y="155"/>
                      <a:pt x="53" y="155"/>
                      <a:pt x="53" y="155"/>
                    </a:cubicBezTo>
                    <a:cubicBezTo>
                      <a:pt x="48" y="155"/>
                      <a:pt x="48" y="155"/>
                      <a:pt x="48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30" y="121"/>
                      <a:pt x="130" y="121"/>
                      <a:pt x="130" y="121"/>
                    </a:cubicBezTo>
                    <a:cubicBezTo>
                      <a:pt x="63" y="121"/>
                      <a:pt x="63" y="121"/>
                      <a:pt x="63" y="121"/>
                    </a:cubicBezTo>
                    <a:cubicBezTo>
                      <a:pt x="44" y="121"/>
                      <a:pt x="42" y="101"/>
                      <a:pt x="43" y="94"/>
                    </a:cubicBezTo>
                    <a:cubicBezTo>
                      <a:pt x="43" y="92"/>
                      <a:pt x="43" y="90"/>
                      <a:pt x="43" y="88"/>
                    </a:cubicBezTo>
                    <a:cubicBezTo>
                      <a:pt x="44" y="87"/>
                      <a:pt x="44" y="85"/>
                      <a:pt x="44" y="84"/>
                    </a:cubicBezTo>
                    <a:cubicBezTo>
                      <a:pt x="44" y="83"/>
                      <a:pt x="45" y="83"/>
                      <a:pt x="45" y="83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7" y="71"/>
                      <a:pt x="51" y="64"/>
                      <a:pt x="52" y="61"/>
                    </a:cubicBezTo>
                    <a:cubicBezTo>
                      <a:pt x="53" y="60"/>
                      <a:pt x="53" y="60"/>
                      <a:pt x="53" y="60"/>
                    </a:cubicBezTo>
                    <a:cubicBezTo>
                      <a:pt x="69" y="34"/>
                      <a:pt x="87" y="36"/>
                      <a:pt x="87" y="36"/>
                    </a:cubicBezTo>
                    <a:cubicBezTo>
                      <a:pt x="149" y="36"/>
                      <a:pt x="149" y="36"/>
                      <a:pt x="149" y="36"/>
                    </a:cubicBezTo>
                    <a:cubicBezTo>
                      <a:pt x="157" y="2"/>
                      <a:pt x="157" y="2"/>
                      <a:pt x="157" y="2"/>
                    </a:cubicBezTo>
                    <a:cubicBezTo>
                      <a:pt x="157" y="1"/>
                      <a:pt x="157" y="1"/>
                      <a:pt x="157" y="1"/>
                    </a:cubicBezTo>
                    <a:lnTo>
                      <a:pt x="9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57" name="Freeform 7"/>
              <p:cNvSpPr>
                <a:spLocks/>
              </p:cNvSpPr>
              <p:nvPr/>
            </p:nvSpPr>
            <p:spPr bwMode="auto">
              <a:xfrm>
                <a:off x="2941638" y="2481263"/>
                <a:ext cx="598488" cy="592138"/>
              </a:xfrm>
              <a:custGeom>
                <a:avLst/>
                <a:gdLst>
                  <a:gd name="T0" fmla="*/ 148 w 159"/>
                  <a:gd name="T1" fmla="*/ 38 h 155"/>
                  <a:gd name="T2" fmla="*/ 117 w 159"/>
                  <a:gd name="T3" fmla="*/ 1 h 155"/>
                  <a:gd name="T4" fmla="*/ 69 w 159"/>
                  <a:gd name="T5" fmla="*/ 33 h 155"/>
                  <a:gd name="T6" fmla="*/ 0 w 159"/>
                  <a:gd name="T7" fmla="*/ 155 h 155"/>
                  <a:gd name="T8" fmla="*/ 41 w 159"/>
                  <a:gd name="T9" fmla="*/ 155 h 155"/>
                  <a:gd name="T10" fmla="*/ 103 w 159"/>
                  <a:gd name="T11" fmla="*/ 44 h 155"/>
                  <a:gd name="T12" fmla="*/ 103 w 159"/>
                  <a:gd name="T13" fmla="*/ 44 h 155"/>
                  <a:gd name="T14" fmla="*/ 104 w 159"/>
                  <a:gd name="T15" fmla="*/ 43 h 155"/>
                  <a:gd name="T16" fmla="*/ 104 w 159"/>
                  <a:gd name="T17" fmla="*/ 42 h 155"/>
                  <a:gd name="T18" fmla="*/ 105 w 159"/>
                  <a:gd name="T19" fmla="*/ 41 h 155"/>
                  <a:gd name="T20" fmla="*/ 107 w 159"/>
                  <a:gd name="T21" fmla="*/ 40 h 155"/>
                  <a:gd name="T22" fmla="*/ 107 w 159"/>
                  <a:gd name="T23" fmla="*/ 40 h 155"/>
                  <a:gd name="T24" fmla="*/ 110 w 159"/>
                  <a:gd name="T25" fmla="*/ 43 h 155"/>
                  <a:gd name="T26" fmla="*/ 121 w 159"/>
                  <a:gd name="T27" fmla="*/ 155 h 155"/>
                  <a:gd name="T28" fmla="*/ 159 w 159"/>
                  <a:gd name="T29" fmla="*/ 155 h 155"/>
                  <a:gd name="T30" fmla="*/ 148 w 159"/>
                  <a:gd name="T31" fmla="*/ 38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9" h="155">
                    <a:moveTo>
                      <a:pt x="148" y="38"/>
                    </a:moveTo>
                    <a:cubicBezTo>
                      <a:pt x="147" y="2"/>
                      <a:pt x="117" y="1"/>
                      <a:pt x="117" y="1"/>
                    </a:cubicBezTo>
                    <a:cubicBezTo>
                      <a:pt x="86" y="0"/>
                      <a:pt x="69" y="33"/>
                      <a:pt x="69" y="33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41" y="155"/>
                      <a:pt x="41" y="155"/>
                      <a:pt x="41" y="155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3" y="44"/>
                      <a:pt x="103" y="43"/>
                      <a:pt x="104" y="43"/>
                    </a:cubicBezTo>
                    <a:cubicBezTo>
                      <a:pt x="104" y="42"/>
                      <a:pt x="104" y="42"/>
                      <a:pt x="104" y="42"/>
                    </a:cubicBezTo>
                    <a:cubicBezTo>
                      <a:pt x="104" y="42"/>
                      <a:pt x="105" y="41"/>
                      <a:pt x="105" y="41"/>
                    </a:cubicBezTo>
                    <a:cubicBezTo>
                      <a:pt x="106" y="40"/>
                      <a:pt x="107" y="39"/>
                      <a:pt x="107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110" y="39"/>
                      <a:pt x="110" y="43"/>
                      <a:pt x="110" y="43"/>
                    </a:cubicBezTo>
                    <a:cubicBezTo>
                      <a:pt x="121" y="155"/>
                      <a:pt x="121" y="155"/>
                      <a:pt x="121" y="155"/>
                    </a:cubicBezTo>
                    <a:cubicBezTo>
                      <a:pt x="159" y="155"/>
                      <a:pt x="159" y="155"/>
                      <a:pt x="159" y="155"/>
                    </a:cubicBezTo>
                    <a:lnTo>
                      <a:pt x="148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58" name="Freeform 8"/>
              <p:cNvSpPr>
                <a:spLocks/>
              </p:cNvSpPr>
              <p:nvPr/>
            </p:nvSpPr>
            <p:spPr bwMode="auto">
              <a:xfrm>
                <a:off x="2463801" y="2486025"/>
                <a:ext cx="617538" cy="587375"/>
              </a:xfrm>
              <a:custGeom>
                <a:avLst/>
                <a:gdLst>
                  <a:gd name="T0" fmla="*/ 115 w 164"/>
                  <a:gd name="T1" fmla="*/ 0 h 154"/>
                  <a:gd name="T2" fmla="*/ 37 w 164"/>
                  <a:gd name="T3" fmla="*/ 0 h 154"/>
                  <a:gd name="T4" fmla="*/ 28 w 164"/>
                  <a:gd name="T5" fmla="*/ 34 h 154"/>
                  <a:gd name="T6" fmla="*/ 101 w 164"/>
                  <a:gd name="T7" fmla="*/ 34 h 154"/>
                  <a:gd name="T8" fmla="*/ 118 w 164"/>
                  <a:gd name="T9" fmla="*/ 45 h 154"/>
                  <a:gd name="T10" fmla="*/ 118 w 164"/>
                  <a:gd name="T11" fmla="*/ 45 h 154"/>
                  <a:gd name="T12" fmla="*/ 116 w 164"/>
                  <a:gd name="T13" fmla="*/ 52 h 154"/>
                  <a:gd name="T14" fmla="*/ 100 w 164"/>
                  <a:gd name="T15" fmla="*/ 58 h 154"/>
                  <a:gd name="T16" fmla="*/ 62 w 164"/>
                  <a:gd name="T17" fmla="*/ 58 h 154"/>
                  <a:gd name="T18" fmla="*/ 11 w 164"/>
                  <a:gd name="T19" fmla="*/ 101 h 154"/>
                  <a:gd name="T20" fmla="*/ 0 w 164"/>
                  <a:gd name="T21" fmla="*/ 154 h 154"/>
                  <a:gd name="T22" fmla="*/ 36 w 164"/>
                  <a:gd name="T23" fmla="*/ 154 h 154"/>
                  <a:gd name="T24" fmla="*/ 44 w 164"/>
                  <a:gd name="T25" fmla="*/ 115 h 154"/>
                  <a:gd name="T26" fmla="*/ 75 w 164"/>
                  <a:gd name="T27" fmla="*/ 94 h 154"/>
                  <a:gd name="T28" fmla="*/ 104 w 164"/>
                  <a:gd name="T29" fmla="*/ 94 h 154"/>
                  <a:gd name="T30" fmla="*/ 154 w 164"/>
                  <a:gd name="T31" fmla="*/ 50 h 154"/>
                  <a:gd name="T32" fmla="*/ 156 w 164"/>
                  <a:gd name="T33" fmla="*/ 43 h 154"/>
                  <a:gd name="T34" fmla="*/ 115 w 164"/>
                  <a:gd name="T35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54">
                    <a:moveTo>
                      <a:pt x="115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101" y="34"/>
                      <a:pt x="101" y="34"/>
                      <a:pt x="101" y="34"/>
                    </a:cubicBezTo>
                    <a:cubicBezTo>
                      <a:pt x="101" y="34"/>
                      <a:pt x="120" y="32"/>
                      <a:pt x="118" y="45"/>
                    </a:cubicBezTo>
                    <a:cubicBezTo>
                      <a:pt x="118" y="45"/>
                      <a:pt x="118" y="45"/>
                      <a:pt x="118" y="45"/>
                    </a:cubicBezTo>
                    <a:cubicBezTo>
                      <a:pt x="118" y="47"/>
                      <a:pt x="117" y="49"/>
                      <a:pt x="116" y="52"/>
                    </a:cubicBezTo>
                    <a:cubicBezTo>
                      <a:pt x="114" y="55"/>
                      <a:pt x="110" y="59"/>
                      <a:pt x="100" y="58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2" y="58"/>
                      <a:pt x="24" y="54"/>
                      <a:pt x="11" y="101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36" y="154"/>
                      <a:pt x="36" y="154"/>
                      <a:pt x="36" y="154"/>
                    </a:cubicBezTo>
                    <a:cubicBezTo>
                      <a:pt x="44" y="115"/>
                      <a:pt x="44" y="115"/>
                      <a:pt x="44" y="115"/>
                    </a:cubicBezTo>
                    <a:cubicBezTo>
                      <a:pt x="44" y="115"/>
                      <a:pt x="45" y="94"/>
                      <a:pt x="75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4" y="94"/>
                      <a:pt x="138" y="96"/>
                      <a:pt x="154" y="50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56" y="43"/>
                      <a:pt x="164" y="0"/>
                      <a:pt x="1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59" name="Freeform 9"/>
              <p:cNvSpPr>
                <a:spLocks/>
              </p:cNvSpPr>
              <p:nvPr/>
            </p:nvSpPr>
            <p:spPr bwMode="auto">
              <a:xfrm>
                <a:off x="1173163" y="2486025"/>
                <a:ext cx="590550" cy="595313"/>
              </a:xfrm>
              <a:custGeom>
                <a:avLst/>
                <a:gdLst>
                  <a:gd name="T0" fmla="*/ 53 w 157"/>
                  <a:gd name="T1" fmla="*/ 46 h 156"/>
                  <a:gd name="T2" fmla="*/ 73 w 157"/>
                  <a:gd name="T3" fmla="*/ 34 h 156"/>
                  <a:gd name="T4" fmla="*/ 148 w 157"/>
                  <a:gd name="T5" fmla="*/ 34 h 156"/>
                  <a:gd name="T6" fmla="*/ 157 w 157"/>
                  <a:gd name="T7" fmla="*/ 0 h 156"/>
                  <a:gd name="T8" fmla="*/ 70 w 157"/>
                  <a:gd name="T9" fmla="*/ 0 h 156"/>
                  <a:gd name="T10" fmla="*/ 16 w 157"/>
                  <a:gd name="T11" fmla="*/ 46 h 156"/>
                  <a:gd name="T12" fmla="*/ 15 w 157"/>
                  <a:gd name="T13" fmla="*/ 54 h 156"/>
                  <a:gd name="T14" fmla="*/ 15 w 157"/>
                  <a:gd name="T15" fmla="*/ 54 h 156"/>
                  <a:gd name="T16" fmla="*/ 57 w 157"/>
                  <a:gd name="T17" fmla="*/ 92 h 156"/>
                  <a:gd name="T18" fmla="*/ 90 w 157"/>
                  <a:gd name="T19" fmla="*/ 92 h 156"/>
                  <a:gd name="T20" fmla="*/ 103 w 157"/>
                  <a:gd name="T21" fmla="*/ 100 h 156"/>
                  <a:gd name="T22" fmla="*/ 103 w 157"/>
                  <a:gd name="T23" fmla="*/ 100 h 156"/>
                  <a:gd name="T24" fmla="*/ 103 w 157"/>
                  <a:gd name="T25" fmla="*/ 102 h 156"/>
                  <a:gd name="T26" fmla="*/ 103 w 157"/>
                  <a:gd name="T27" fmla="*/ 101 h 156"/>
                  <a:gd name="T28" fmla="*/ 98 w 157"/>
                  <a:gd name="T29" fmla="*/ 116 h 156"/>
                  <a:gd name="T30" fmla="*/ 82 w 157"/>
                  <a:gd name="T31" fmla="*/ 119 h 156"/>
                  <a:gd name="T32" fmla="*/ 8 w 157"/>
                  <a:gd name="T33" fmla="*/ 119 h 156"/>
                  <a:gd name="T34" fmla="*/ 0 w 157"/>
                  <a:gd name="T35" fmla="*/ 154 h 156"/>
                  <a:gd name="T36" fmla="*/ 88 w 157"/>
                  <a:gd name="T37" fmla="*/ 154 h 156"/>
                  <a:gd name="T38" fmla="*/ 134 w 157"/>
                  <a:gd name="T39" fmla="*/ 117 h 156"/>
                  <a:gd name="T40" fmla="*/ 135 w 157"/>
                  <a:gd name="T41" fmla="*/ 113 h 156"/>
                  <a:gd name="T42" fmla="*/ 135 w 157"/>
                  <a:gd name="T43" fmla="*/ 112 h 156"/>
                  <a:gd name="T44" fmla="*/ 135 w 157"/>
                  <a:gd name="T45" fmla="*/ 112 h 156"/>
                  <a:gd name="T46" fmla="*/ 138 w 157"/>
                  <a:gd name="T47" fmla="*/ 102 h 156"/>
                  <a:gd name="T48" fmla="*/ 138 w 157"/>
                  <a:gd name="T49" fmla="*/ 101 h 156"/>
                  <a:gd name="T50" fmla="*/ 103 w 157"/>
                  <a:gd name="T51" fmla="*/ 59 h 156"/>
                  <a:gd name="T52" fmla="*/ 70 w 157"/>
                  <a:gd name="T53" fmla="*/ 59 h 156"/>
                  <a:gd name="T54" fmla="*/ 53 w 157"/>
                  <a:gd name="T55" fmla="*/ 52 h 156"/>
                  <a:gd name="T56" fmla="*/ 53 w 157"/>
                  <a:gd name="T57" fmla="*/ 52 h 156"/>
                  <a:gd name="T58" fmla="*/ 53 w 157"/>
                  <a:gd name="T59" fmla="*/ 52 h 156"/>
                  <a:gd name="T60" fmla="*/ 53 w 157"/>
                  <a:gd name="T61" fmla="*/ 51 h 156"/>
                  <a:gd name="T62" fmla="*/ 53 w 157"/>
                  <a:gd name="T63" fmla="*/ 4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7" h="156">
                    <a:moveTo>
                      <a:pt x="53" y="46"/>
                    </a:moveTo>
                    <a:cubicBezTo>
                      <a:pt x="53" y="46"/>
                      <a:pt x="58" y="33"/>
                      <a:pt x="73" y="34"/>
                    </a:cubicBezTo>
                    <a:cubicBezTo>
                      <a:pt x="148" y="34"/>
                      <a:pt x="148" y="34"/>
                      <a:pt x="148" y="34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23" y="0"/>
                      <a:pt x="16" y="46"/>
                    </a:cubicBezTo>
                    <a:cubicBezTo>
                      <a:pt x="15" y="49"/>
                      <a:pt x="15" y="54"/>
                      <a:pt x="15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61"/>
                      <a:pt x="15" y="90"/>
                      <a:pt x="57" y="92"/>
                    </a:cubicBezTo>
                    <a:cubicBezTo>
                      <a:pt x="90" y="92"/>
                      <a:pt x="90" y="92"/>
                      <a:pt x="90" y="92"/>
                    </a:cubicBezTo>
                    <a:cubicBezTo>
                      <a:pt x="90" y="92"/>
                      <a:pt x="100" y="91"/>
                      <a:pt x="103" y="100"/>
                    </a:cubicBezTo>
                    <a:cubicBezTo>
                      <a:pt x="103" y="100"/>
                      <a:pt x="103" y="100"/>
                      <a:pt x="103" y="100"/>
                    </a:cubicBezTo>
                    <a:cubicBezTo>
                      <a:pt x="103" y="100"/>
                      <a:pt x="103" y="100"/>
                      <a:pt x="103" y="102"/>
                    </a:cubicBezTo>
                    <a:cubicBezTo>
                      <a:pt x="103" y="101"/>
                      <a:pt x="103" y="101"/>
                      <a:pt x="103" y="101"/>
                    </a:cubicBezTo>
                    <a:cubicBezTo>
                      <a:pt x="103" y="101"/>
                      <a:pt x="105" y="111"/>
                      <a:pt x="98" y="116"/>
                    </a:cubicBezTo>
                    <a:cubicBezTo>
                      <a:pt x="91" y="119"/>
                      <a:pt x="82" y="119"/>
                      <a:pt x="82" y="119"/>
                    </a:cubicBezTo>
                    <a:cubicBezTo>
                      <a:pt x="8" y="119"/>
                      <a:pt x="8" y="119"/>
                      <a:pt x="8" y="119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88" y="154"/>
                      <a:pt x="88" y="154"/>
                      <a:pt x="88" y="154"/>
                    </a:cubicBezTo>
                    <a:cubicBezTo>
                      <a:pt x="88" y="154"/>
                      <a:pt x="119" y="156"/>
                      <a:pt x="134" y="117"/>
                    </a:cubicBezTo>
                    <a:cubicBezTo>
                      <a:pt x="134" y="116"/>
                      <a:pt x="135" y="114"/>
                      <a:pt x="135" y="113"/>
                    </a:cubicBezTo>
                    <a:cubicBezTo>
                      <a:pt x="135" y="113"/>
                      <a:pt x="135" y="112"/>
                      <a:pt x="135" y="112"/>
                    </a:cubicBezTo>
                    <a:cubicBezTo>
                      <a:pt x="135" y="112"/>
                      <a:pt x="135" y="112"/>
                      <a:pt x="135" y="112"/>
                    </a:cubicBezTo>
                    <a:cubicBezTo>
                      <a:pt x="136" y="108"/>
                      <a:pt x="137" y="105"/>
                      <a:pt x="138" y="102"/>
                    </a:cubicBezTo>
                    <a:cubicBezTo>
                      <a:pt x="138" y="101"/>
                      <a:pt x="138" y="101"/>
                      <a:pt x="138" y="101"/>
                    </a:cubicBezTo>
                    <a:cubicBezTo>
                      <a:pt x="138" y="101"/>
                      <a:pt x="147" y="59"/>
                      <a:pt x="103" y="59"/>
                    </a:cubicBezTo>
                    <a:cubicBezTo>
                      <a:pt x="70" y="59"/>
                      <a:pt x="70" y="59"/>
                      <a:pt x="70" y="59"/>
                    </a:cubicBezTo>
                    <a:cubicBezTo>
                      <a:pt x="70" y="59"/>
                      <a:pt x="55" y="61"/>
                      <a:pt x="53" y="52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3" y="49"/>
                      <a:pt x="53" y="47"/>
                      <a:pt x="53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</p:grpSp>
      </p:grpSp>
      <p:pic>
        <p:nvPicPr>
          <p:cNvPr id="160" name="그림 1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551910" y="3003996"/>
            <a:ext cx="246750" cy="37787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12"/>
          <a:srcRect r="7507" b="32590"/>
          <a:stretch/>
        </p:blipFill>
        <p:spPr>
          <a:xfrm>
            <a:off x="1134689" y="2322085"/>
            <a:ext cx="513136" cy="706865"/>
          </a:xfrm>
          <a:prstGeom prst="rect">
            <a:avLst/>
          </a:prstGeom>
        </p:spPr>
      </p:pic>
      <p:sp>
        <p:nvSpPr>
          <p:cNvPr id="172" name="Freeform 5"/>
          <p:cNvSpPr>
            <a:spLocks/>
          </p:cNvSpPr>
          <p:nvPr/>
        </p:nvSpPr>
        <p:spPr bwMode="auto">
          <a:xfrm rot="3913152" flipH="1" flipV="1">
            <a:off x="2094198" y="1918971"/>
            <a:ext cx="2054368" cy="2204807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75000">
                <a:srgbClr val="C00000">
                  <a:alpha val="0"/>
                </a:srgbClr>
              </a:gs>
              <a:gs pos="0">
                <a:srgbClr val="C0000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13"/>
          <a:srcRect r="6362" b="34925"/>
          <a:stretch/>
        </p:blipFill>
        <p:spPr>
          <a:xfrm>
            <a:off x="3026989" y="2277509"/>
            <a:ext cx="519486" cy="678416"/>
          </a:xfrm>
          <a:prstGeom prst="rect">
            <a:avLst/>
          </a:prstGeom>
        </p:spPr>
      </p:pic>
      <p:grpSp>
        <p:nvGrpSpPr>
          <p:cNvPr id="133" name="그룹 132"/>
          <p:cNvGrpSpPr/>
          <p:nvPr/>
        </p:nvGrpSpPr>
        <p:grpSpPr>
          <a:xfrm>
            <a:off x="3320080" y="3035095"/>
            <a:ext cx="963860" cy="380078"/>
            <a:chOff x="376855" y="2539795"/>
            <a:chExt cx="963860" cy="380078"/>
          </a:xfrm>
        </p:grpSpPr>
        <p:sp>
          <p:nvSpPr>
            <p:cNvPr id="134" name="TextBox 133"/>
            <p:cNvSpPr txBox="1"/>
            <p:nvPr/>
          </p:nvSpPr>
          <p:spPr>
            <a:xfrm>
              <a:off x="376855" y="2642874"/>
              <a:ext cx="9638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CHINA</a:t>
              </a:r>
            </a:p>
          </p:txBody>
        </p:sp>
        <p:grpSp>
          <p:nvGrpSpPr>
            <p:cNvPr id="135" name="그룹 134"/>
            <p:cNvGrpSpPr/>
            <p:nvPr/>
          </p:nvGrpSpPr>
          <p:grpSpPr>
            <a:xfrm>
              <a:off x="466800" y="2539795"/>
              <a:ext cx="655876" cy="134172"/>
              <a:chOff x="1173163" y="2478088"/>
              <a:chExt cx="2987675" cy="611188"/>
            </a:xfrm>
            <a:solidFill>
              <a:schemeClr val="tx1"/>
            </a:solidFill>
          </p:grpSpPr>
          <p:sp>
            <p:nvSpPr>
              <p:cNvPr id="136" name="Freeform 5"/>
              <p:cNvSpPr>
                <a:spLocks/>
              </p:cNvSpPr>
              <p:nvPr/>
            </p:nvSpPr>
            <p:spPr bwMode="auto">
              <a:xfrm>
                <a:off x="1700213" y="2486025"/>
                <a:ext cx="609600" cy="587375"/>
              </a:xfrm>
              <a:custGeom>
                <a:avLst/>
                <a:gdLst>
                  <a:gd name="T0" fmla="*/ 301 w 384"/>
                  <a:gd name="T1" fmla="*/ 0 h 370"/>
                  <a:gd name="T2" fmla="*/ 270 w 384"/>
                  <a:gd name="T3" fmla="*/ 139 h 370"/>
                  <a:gd name="T4" fmla="*/ 135 w 384"/>
                  <a:gd name="T5" fmla="*/ 139 h 370"/>
                  <a:gd name="T6" fmla="*/ 168 w 384"/>
                  <a:gd name="T7" fmla="*/ 0 h 370"/>
                  <a:gd name="T8" fmla="*/ 85 w 384"/>
                  <a:gd name="T9" fmla="*/ 0 h 370"/>
                  <a:gd name="T10" fmla="*/ 0 w 384"/>
                  <a:gd name="T11" fmla="*/ 370 h 370"/>
                  <a:gd name="T12" fmla="*/ 83 w 384"/>
                  <a:gd name="T13" fmla="*/ 370 h 370"/>
                  <a:gd name="T14" fmla="*/ 116 w 384"/>
                  <a:gd name="T15" fmla="*/ 226 h 370"/>
                  <a:gd name="T16" fmla="*/ 249 w 384"/>
                  <a:gd name="T17" fmla="*/ 226 h 370"/>
                  <a:gd name="T18" fmla="*/ 218 w 384"/>
                  <a:gd name="T19" fmla="*/ 370 h 370"/>
                  <a:gd name="T20" fmla="*/ 298 w 384"/>
                  <a:gd name="T21" fmla="*/ 370 h 370"/>
                  <a:gd name="T22" fmla="*/ 384 w 384"/>
                  <a:gd name="T23" fmla="*/ 0 h 370"/>
                  <a:gd name="T24" fmla="*/ 301 w 384"/>
                  <a:gd name="T25" fmla="*/ 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4" h="370">
                    <a:moveTo>
                      <a:pt x="301" y="0"/>
                    </a:moveTo>
                    <a:lnTo>
                      <a:pt x="270" y="139"/>
                    </a:lnTo>
                    <a:lnTo>
                      <a:pt x="135" y="139"/>
                    </a:lnTo>
                    <a:lnTo>
                      <a:pt x="168" y="0"/>
                    </a:lnTo>
                    <a:lnTo>
                      <a:pt x="85" y="0"/>
                    </a:lnTo>
                    <a:lnTo>
                      <a:pt x="0" y="370"/>
                    </a:lnTo>
                    <a:lnTo>
                      <a:pt x="83" y="370"/>
                    </a:lnTo>
                    <a:lnTo>
                      <a:pt x="116" y="226"/>
                    </a:lnTo>
                    <a:lnTo>
                      <a:pt x="249" y="226"/>
                    </a:lnTo>
                    <a:lnTo>
                      <a:pt x="218" y="370"/>
                    </a:lnTo>
                    <a:lnTo>
                      <a:pt x="298" y="370"/>
                    </a:lnTo>
                    <a:lnTo>
                      <a:pt x="384" y="0"/>
                    </a:lnTo>
                    <a:lnTo>
                      <a:pt x="30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37" name="Freeform 6"/>
              <p:cNvSpPr>
                <a:spLocks/>
              </p:cNvSpPr>
              <p:nvPr/>
            </p:nvSpPr>
            <p:spPr bwMode="auto">
              <a:xfrm>
                <a:off x="3570288" y="2478088"/>
                <a:ext cx="590550" cy="611188"/>
              </a:xfrm>
              <a:custGeom>
                <a:avLst/>
                <a:gdLst>
                  <a:gd name="T0" fmla="*/ 93 w 157"/>
                  <a:gd name="T1" fmla="*/ 1 h 160"/>
                  <a:gd name="T2" fmla="*/ 93 w 157"/>
                  <a:gd name="T3" fmla="*/ 2 h 160"/>
                  <a:gd name="T4" fmla="*/ 23 w 157"/>
                  <a:gd name="T5" fmla="*/ 41 h 160"/>
                  <a:gd name="T6" fmla="*/ 6 w 157"/>
                  <a:gd name="T7" fmla="*/ 115 h 160"/>
                  <a:gd name="T8" fmla="*/ 51 w 157"/>
                  <a:gd name="T9" fmla="*/ 155 h 160"/>
                  <a:gd name="T10" fmla="*/ 53 w 157"/>
                  <a:gd name="T11" fmla="*/ 155 h 160"/>
                  <a:gd name="T12" fmla="*/ 48 w 157"/>
                  <a:gd name="T13" fmla="*/ 155 h 160"/>
                  <a:gd name="T14" fmla="*/ 119 w 157"/>
                  <a:gd name="T15" fmla="*/ 155 h 160"/>
                  <a:gd name="T16" fmla="*/ 119 w 157"/>
                  <a:gd name="T17" fmla="*/ 155 h 160"/>
                  <a:gd name="T18" fmla="*/ 119 w 157"/>
                  <a:gd name="T19" fmla="*/ 155 h 160"/>
                  <a:gd name="T20" fmla="*/ 130 w 157"/>
                  <a:gd name="T21" fmla="*/ 121 h 160"/>
                  <a:gd name="T22" fmla="*/ 63 w 157"/>
                  <a:gd name="T23" fmla="*/ 121 h 160"/>
                  <a:gd name="T24" fmla="*/ 43 w 157"/>
                  <a:gd name="T25" fmla="*/ 94 h 160"/>
                  <a:gd name="T26" fmla="*/ 43 w 157"/>
                  <a:gd name="T27" fmla="*/ 88 h 160"/>
                  <a:gd name="T28" fmla="*/ 44 w 157"/>
                  <a:gd name="T29" fmla="*/ 84 h 160"/>
                  <a:gd name="T30" fmla="*/ 45 w 157"/>
                  <a:gd name="T31" fmla="*/ 83 h 160"/>
                  <a:gd name="T32" fmla="*/ 45 w 157"/>
                  <a:gd name="T33" fmla="*/ 83 h 160"/>
                  <a:gd name="T34" fmla="*/ 45 w 157"/>
                  <a:gd name="T35" fmla="*/ 83 h 160"/>
                  <a:gd name="T36" fmla="*/ 52 w 157"/>
                  <a:gd name="T37" fmla="*/ 61 h 160"/>
                  <a:gd name="T38" fmla="*/ 53 w 157"/>
                  <a:gd name="T39" fmla="*/ 60 h 160"/>
                  <a:gd name="T40" fmla="*/ 87 w 157"/>
                  <a:gd name="T41" fmla="*/ 36 h 160"/>
                  <a:gd name="T42" fmla="*/ 149 w 157"/>
                  <a:gd name="T43" fmla="*/ 36 h 160"/>
                  <a:gd name="T44" fmla="*/ 157 w 157"/>
                  <a:gd name="T45" fmla="*/ 2 h 160"/>
                  <a:gd name="T46" fmla="*/ 157 w 157"/>
                  <a:gd name="T47" fmla="*/ 1 h 160"/>
                  <a:gd name="T48" fmla="*/ 93 w 157"/>
                  <a:gd name="T4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60">
                    <a:moveTo>
                      <a:pt x="93" y="1"/>
                    </a:moveTo>
                    <a:cubicBezTo>
                      <a:pt x="93" y="2"/>
                      <a:pt x="93" y="2"/>
                      <a:pt x="93" y="2"/>
                    </a:cubicBezTo>
                    <a:cubicBezTo>
                      <a:pt x="45" y="0"/>
                      <a:pt x="23" y="41"/>
                      <a:pt x="23" y="41"/>
                    </a:cubicBezTo>
                    <a:cubicBezTo>
                      <a:pt x="0" y="76"/>
                      <a:pt x="6" y="115"/>
                      <a:pt x="6" y="115"/>
                    </a:cubicBezTo>
                    <a:cubicBezTo>
                      <a:pt x="12" y="160"/>
                      <a:pt x="51" y="155"/>
                      <a:pt x="51" y="155"/>
                    </a:cubicBezTo>
                    <a:cubicBezTo>
                      <a:pt x="53" y="155"/>
                      <a:pt x="53" y="155"/>
                      <a:pt x="53" y="155"/>
                    </a:cubicBezTo>
                    <a:cubicBezTo>
                      <a:pt x="48" y="155"/>
                      <a:pt x="48" y="155"/>
                      <a:pt x="48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30" y="121"/>
                      <a:pt x="130" y="121"/>
                      <a:pt x="130" y="121"/>
                    </a:cubicBezTo>
                    <a:cubicBezTo>
                      <a:pt x="63" y="121"/>
                      <a:pt x="63" y="121"/>
                      <a:pt x="63" y="121"/>
                    </a:cubicBezTo>
                    <a:cubicBezTo>
                      <a:pt x="44" y="121"/>
                      <a:pt x="42" y="101"/>
                      <a:pt x="43" y="94"/>
                    </a:cubicBezTo>
                    <a:cubicBezTo>
                      <a:pt x="43" y="92"/>
                      <a:pt x="43" y="90"/>
                      <a:pt x="43" y="88"/>
                    </a:cubicBezTo>
                    <a:cubicBezTo>
                      <a:pt x="44" y="87"/>
                      <a:pt x="44" y="85"/>
                      <a:pt x="44" y="84"/>
                    </a:cubicBezTo>
                    <a:cubicBezTo>
                      <a:pt x="44" y="83"/>
                      <a:pt x="45" y="83"/>
                      <a:pt x="45" y="83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7" y="71"/>
                      <a:pt x="51" y="64"/>
                      <a:pt x="52" y="61"/>
                    </a:cubicBezTo>
                    <a:cubicBezTo>
                      <a:pt x="53" y="60"/>
                      <a:pt x="53" y="60"/>
                      <a:pt x="53" y="60"/>
                    </a:cubicBezTo>
                    <a:cubicBezTo>
                      <a:pt x="69" y="34"/>
                      <a:pt x="87" y="36"/>
                      <a:pt x="87" y="36"/>
                    </a:cubicBezTo>
                    <a:cubicBezTo>
                      <a:pt x="149" y="36"/>
                      <a:pt x="149" y="36"/>
                      <a:pt x="149" y="36"/>
                    </a:cubicBezTo>
                    <a:cubicBezTo>
                      <a:pt x="157" y="2"/>
                      <a:pt x="157" y="2"/>
                      <a:pt x="157" y="2"/>
                    </a:cubicBezTo>
                    <a:cubicBezTo>
                      <a:pt x="157" y="1"/>
                      <a:pt x="157" y="1"/>
                      <a:pt x="157" y="1"/>
                    </a:cubicBezTo>
                    <a:lnTo>
                      <a:pt x="9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38" name="Freeform 7"/>
              <p:cNvSpPr>
                <a:spLocks/>
              </p:cNvSpPr>
              <p:nvPr/>
            </p:nvSpPr>
            <p:spPr bwMode="auto">
              <a:xfrm>
                <a:off x="2941638" y="2481263"/>
                <a:ext cx="598488" cy="592138"/>
              </a:xfrm>
              <a:custGeom>
                <a:avLst/>
                <a:gdLst>
                  <a:gd name="T0" fmla="*/ 148 w 159"/>
                  <a:gd name="T1" fmla="*/ 38 h 155"/>
                  <a:gd name="T2" fmla="*/ 117 w 159"/>
                  <a:gd name="T3" fmla="*/ 1 h 155"/>
                  <a:gd name="T4" fmla="*/ 69 w 159"/>
                  <a:gd name="T5" fmla="*/ 33 h 155"/>
                  <a:gd name="T6" fmla="*/ 0 w 159"/>
                  <a:gd name="T7" fmla="*/ 155 h 155"/>
                  <a:gd name="T8" fmla="*/ 41 w 159"/>
                  <a:gd name="T9" fmla="*/ 155 h 155"/>
                  <a:gd name="T10" fmla="*/ 103 w 159"/>
                  <a:gd name="T11" fmla="*/ 44 h 155"/>
                  <a:gd name="T12" fmla="*/ 103 w 159"/>
                  <a:gd name="T13" fmla="*/ 44 h 155"/>
                  <a:gd name="T14" fmla="*/ 104 w 159"/>
                  <a:gd name="T15" fmla="*/ 43 h 155"/>
                  <a:gd name="T16" fmla="*/ 104 w 159"/>
                  <a:gd name="T17" fmla="*/ 42 h 155"/>
                  <a:gd name="T18" fmla="*/ 105 w 159"/>
                  <a:gd name="T19" fmla="*/ 41 h 155"/>
                  <a:gd name="T20" fmla="*/ 107 w 159"/>
                  <a:gd name="T21" fmla="*/ 40 h 155"/>
                  <a:gd name="T22" fmla="*/ 107 w 159"/>
                  <a:gd name="T23" fmla="*/ 40 h 155"/>
                  <a:gd name="T24" fmla="*/ 110 w 159"/>
                  <a:gd name="T25" fmla="*/ 43 h 155"/>
                  <a:gd name="T26" fmla="*/ 121 w 159"/>
                  <a:gd name="T27" fmla="*/ 155 h 155"/>
                  <a:gd name="T28" fmla="*/ 159 w 159"/>
                  <a:gd name="T29" fmla="*/ 155 h 155"/>
                  <a:gd name="T30" fmla="*/ 148 w 159"/>
                  <a:gd name="T31" fmla="*/ 38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9" h="155">
                    <a:moveTo>
                      <a:pt x="148" y="38"/>
                    </a:moveTo>
                    <a:cubicBezTo>
                      <a:pt x="147" y="2"/>
                      <a:pt x="117" y="1"/>
                      <a:pt x="117" y="1"/>
                    </a:cubicBezTo>
                    <a:cubicBezTo>
                      <a:pt x="86" y="0"/>
                      <a:pt x="69" y="33"/>
                      <a:pt x="69" y="33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41" y="155"/>
                      <a:pt x="41" y="155"/>
                      <a:pt x="41" y="155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3" y="44"/>
                      <a:pt x="103" y="43"/>
                      <a:pt x="104" y="43"/>
                    </a:cubicBezTo>
                    <a:cubicBezTo>
                      <a:pt x="104" y="42"/>
                      <a:pt x="104" y="42"/>
                      <a:pt x="104" y="42"/>
                    </a:cubicBezTo>
                    <a:cubicBezTo>
                      <a:pt x="104" y="42"/>
                      <a:pt x="105" y="41"/>
                      <a:pt x="105" y="41"/>
                    </a:cubicBezTo>
                    <a:cubicBezTo>
                      <a:pt x="106" y="40"/>
                      <a:pt x="107" y="39"/>
                      <a:pt x="107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110" y="39"/>
                      <a:pt x="110" y="43"/>
                      <a:pt x="110" y="43"/>
                    </a:cubicBezTo>
                    <a:cubicBezTo>
                      <a:pt x="121" y="155"/>
                      <a:pt x="121" y="155"/>
                      <a:pt x="121" y="155"/>
                    </a:cubicBezTo>
                    <a:cubicBezTo>
                      <a:pt x="159" y="155"/>
                      <a:pt x="159" y="155"/>
                      <a:pt x="159" y="155"/>
                    </a:cubicBezTo>
                    <a:lnTo>
                      <a:pt x="148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39" name="Freeform 8"/>
              <p:cNvSpPr>
                <a:spLocks/>
              </p:cNvSpPr>
              <p:nvPr/>
            </p:nvSpPr>
            <p:spPr bwMode="auto">
              <a:xfrm>
                <a:off x="2463801" y="2486025"/>
                <a:ext cx="617538" cy="587375"/>
              </a:xfrm>
              <a:custGeom>
                <a:avLst/>
                <a:gdLst>
                  <a:gd name="T0" fmla="*/ 115 w 164"/>
                  <a:gd name="T1" fmla="*/ 0 h 154"/>
                  <a:gd name="T2" fmla="*/ 37 w 164"/>
                  <a:gd name="T3" fmla="*/ 0 h 154"/>
                  <a:gd name="T4" fmla="*/ 28 w 164"/>
                  <a:gd name="T5" fmla="*/ 34 h 154"/>
                  <a:gd name="T6" fmla="*/ 101 w 164"/>
                  <a:gd name="T7" fmla="*/ 34 h 154"/>
                  <a:gd name="T8" fmla="*/ 118 w 164"/>
                  <a:gd name="T9" fmla="*/ 45 h 154"/>
                  <a:gd name="T10" fmla="*/ 118 w 164"/>
                  <a:gd name="T11" fmla="*/ 45 h 154"/>
                  <a:gd name="T12" fmla="*/ 116 w 164"/>
                  <a:gd name="T13" fmla="*/ 52 h 154"/>
                  <a:gd name="T14" fmla="*/ 100 w 164"/>
                  <a:gd name="T15" fmla="*/ 58 h 154"/>
                  <a:gd name="T16" fmla="*/ 62 w 164"/>
                  <a:gd name="T17" fmla="*/ 58 h 154"/>
                  <a:gd name="T18" fmla="*/ 11 w 164"/>
                  <a:gd name="T19" fmla="*/ 101 h 154"/>
                  <a:gd name="T20" fmla="*/ 0 w 164"/>
                  <a:gd name="T21" fmla="*/ 154 h 154"/>
                  <a:gd name="T22" fmla="*/ 36 w 164"/>
                  <a:gd name="T23" fmla="*/ 154 h 154"/>
                  <a:gd name="T24" fmla="*/ 44 w 164"/>
                  <a:gd name="T25" fmla="*/ 115 h 154"/>
                  <a:gd name="T26" fmla="*/ 75 w 164"/>
                  <a:gd name="T27" fmla="*/ 94 h 154"/>
                  <a:gd name="T28" fmla="*/ 104 w 164"/>
                  <a:gd name="T29" fmla="*/ 94 h 154"/>
                  <a:gd name="T30" fmla="*/ 154 w 164"/>
                  <a:gd name="T31" fmla="*/ 50 h 154"/>
                  <a:gd name="T32" fmla="*/ 156 w 164"/>
                  <a:gd name="T33" fmla="*/ 43 h 154"/>
                  <a:gd name="T34" fmla="*/ 115 w 164"/>
                  <a:gd name="T35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54">
                    <a:moveTo>
                      <a:pt x="115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101" y="34"/>
                      <a:pt x="101" y="34"/>
                      <a:pt x="101" y="34"/>
                    </a:cubicBezTo>
                    <a:cubicBezTo>
                      <a:pt x="101" y="34"/>
                      <a:pt x="120" y="32"/>
                      <a:pt x="118" y="45"/>
                    </a:cubicBezTo>
                    <a:cubicBezTo>
                      <a:pt x="118" y="45"/>
                      <a:pt x="118" y="45"/>
                      <a:pt x="118" y="45"/>
                    </a:cubicBezTo>
                    <a:cubicBezTo>
                      <a:pt x="118" y="47"/>
                      <a:pt x="117" y="49"/>
                      <a:pt x="116" y="52"/>
                    </a:cubicBezTo>
                    <a:cubicBezTo>
                      <a:pt x="114" y="55"/>
                      <a:pt x="110" y="59"/>
                      <a:pt x="100" y="58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2" y="58"/>
                      <a:pt x="24" y="54"/>
                      <a:pt x="11" y="101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36" y="154"/>
                      <a:pt x="36" y="154"/>
                      <a:pt x="36" y="154"/>
                    </a:cubicBezTo>
                    <a:cubicBezTo>
                      <a:pt x="44" y="115"/>
                      <a:pt x="44" y="115"/>
                      <a:pt x="44" y="115"/>
                    </a:cubicBezTo>
                    <a:cubicBezTo>
                      <a:pt x="44" y="115"/>
                      <a:pt x="45" y="94"/>
                      <a:pt x="75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4" y="94"/>
                      <a:pt x="138" y="96"/>
                      <a:pt x="154" y="50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56" y="43"/>
                      <a:pt x="164" y="0"/>
                      <a:pt x="1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40" name="Freeform 9"/>
              <p:cNvSpPr>
                <a:spLocks/>
              </p:cNvSpPr>
              <p:nvPr/>
            </p:nvSpPr>
            <p:spPr bwMode="auto">
              <a:xfrm>
                <a:off x="1173163" y="2486025"/>
                <a:ext cx="590550" cy="595313"/>
              </a:xfrm>
              <a:custGeom>
                <a:avLst/>
                <a:gdLst>
                  <a:gd name="T0" fmla="*/ 53 w 157"/>
                  <a:gd name="T1" fmla="*/ 46 h 156"/>
                  <a:gd name="T2" fmla="*/ 73 w 157"/>
                  <a:gd name="T3" fmla="*/ 34 h 156"/>
                  <a:gd name="T4" fmla="*/ 148 w 157"/>
                  <a:gd name="T5" fmla="*/ 34 h 156"/>
                  <a:gd name="T6" fmla="*/ 157 w 157"/>
                  <a:gd name="T7" fmla="*/ 0 h 156"/>
                  <a:gd name="T8" fmla="*/ 70 w 157"/>
                  <a:gd name="T9" fmla="*/ 0 h 156"/>
                  <a:gd name="T10" fmla="*/ 16 w 157"/>
                  <a:gd name="T11" fmla="*/ 46 h 156"/>
                  <a:gd name="T12" fmla="*/ 15 w 157"/>
                  <a:gd name="T13" fmla="*/ 54 h 156"/>
                  <a:gd name="T14" fmla="*/ 15 w 157"/>
                  <a:gd name="T15" fmla="*/ 54 h 156"/>
                  <a:gd name="T16" fmla="*/ 57 w 157"/>
                  <a:gd name="T17" fmla="*/ 92 h 156"/>
                  <a:gd name="T18" fmla="*/ 90 w 157"/>
                  <a:gd name="T19" fmla="*/ 92 h 156"/>
                  <a:gd name="T20" fmla="*/ 103 w 157"/>
                  <a:gd name="T21" fmla="*/ 100 h 156"/>
                  <a:gd name="T22" fmla="*/ 103 w 157"/>
                  <a:gd name="T23" fmla="*/ 100 h 156"/>
                  <a:gd name="T24" fmla="*/ 103 w 157"/>
                  <a:gd name="T25" fmla="*/ 102 h 156"/>
                  <a:gd name="T26" fmla="*/ 103 w 157"/>
                  <a:gd name="T27" fmla="*/ 101 h 156"/>
                  <a:gd name="T28" fmla="*/ 98 w 157"/>
                  <a:gd name="T29" fmla="*/ 116 h 156"/>
                  <a:gd name="T30" fmla="*/ 82 w 157"/>
                  <a:gd name="T31" fmla="*/ 119 h 156"/>
                  <a:gd name="T32" fmla="*/ 8 w 157"/>
                  <a:gd name="T33" fmla="*/ 119 h 156"/>
                  <a:gd name="T34" fmla="*/ 0 w 157"/>
                  <a:gd name="T35" fmla="*/ 154 h 156"/>
                  <a:gd name="T36" fmla="*/ 88 w 157"/>
                  <a:gd name="T37" fmla="*/ 154 h 156"/>
                  <a:gd name="T38" fmla="*/ 134 w 157"/>
                  <a:gd name="T39" fmla="*/ 117 h 156"/>
                  <a:gd name="T40" fmla="*/ 135 w 157"/>
                  <a:gd name="T41" fmla="*/ 113 h 156"/>
                  <a:gd name="T42" fmla="*/ 135 w 157"/>
                  <a:gd name="T43" fmla="*/ 112 h 156"/>
                  <a:gd name="T44" fmla="*/ 135 w 157"/>
                  <a:gd name="T45" fmla="*/ 112 h 156"/>
                  <a:gd name="T46" fmla="*/ 138 w 157"/>
                  <a:gd name="T47" fmla="*/ 102 h 156"/>
                  <a:gd name="T48" fmla="*/ 138 w 157"/>
                  <a:gd name="T49" fmla="*/ 101 h 156"/>
                  <a:gd name="T50" fmla="*/ 103 w 157"/>
                  <a:gd name="T51" fmla="*/ 59 h 156"/>
                  <a:gd name="T52" fmla="*/ 70 w 157"/>
                  <a:gd name="T53" fmla="*/ 59 h 156"/>
                  <a:gd name="T54" fmla="*/ 53 w 157"/>
                  <a:gd name="T55" fmla="*/ 52 h 156"/>
                  <a:gd name="T56" fmla="*/ 53 w 157"/>
                  <a:gd name="T57" fmla="*/ 52 h 156"/>
                  <a:gd name="T58" fmla="*/ 53 w 157"/>
                  <a:gd name="T59" fmla="*/ 52 h 156"/>
                  <a:gd name="T60" fmla="*/ 53 w 157"/>
                  <a:gd name="T61" fmla="*/ 51 h 156"/>
                  <a:gd name="T62" fmla="*/ 53 w 157"/>
                  <a:gd name="T63" fmla="*/ 4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7" h="156">
                    <a:moveTo>
                      <a:pt x="53" y="46"/>
                    </a:moveTo>
                    <a:cubicBezTo>
                      <a:pt x="53" y="46"/>
                      <a:pt x="58" y="33"/>
                      <a:pt x="73" y="34"/>
                    </a:cubicBezTo>
                    <a:cubicBezTo>
                      <a:pt x="148" y="34"/>
                      <a:pt x="148" y="34"/>
                      <a:pt x="148" y="34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23" y="0"/>
                      <a:pt x="16" y="46"/>
                    </a:cubicBezTo>
                    <a:cubicBezTo>
                      <a:pt x="15" y="49"/>
                      <a:pt x="15" y="54"/>
                      <a:pt x="15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61"/>
                      <a:pt x="15" y="90"/>
                      <a:pt x="57" y="92"/>
                    </a:cubicBezTo>
                    <a:cubicBezTo>
                      <a:pt x="90" y="92"/>
                      <a:pt x="90" y="92"/>
                      <a:pt x="90" y="92"/>
                    </a:cubicBezTo>
                    <a:cubicBezTo>
                      <a:pt x="90" y="92"/>
                      <a:pt x="100" y="91"/>
                      <a:pt x="103" y="100"/>
                    </a:cubicBezTo>
                    <a:cubicBezTo>
                      <a:pt x="103" y="100"/>
                      <a:pt x="103" y="100"/>
                      <a:pt x="103" y="100"/>
                    </a:cubicBezTo>
                    <a:cubicBezTo>
                      <a:pt x="103" y="100"/>
                      <a:pt x="103" y="100"/>
                      <a:pt x="103" y="102"/>
                    </a:cubicBezTo>
                    <a:cubicBezTo>
                      <a:pt x="103" y="101"/>
                      <a:pt x="103" y="101"/>
                      <a:pt x="103" y="101"/>
                    </a:cubicBezTo>
                    <a:cubicBezTo>
                      <a:pt x="103" y="101"/>
                      <a:pt x="105" y="111"/>
                      <a:pt x="98" y="116"/>
                    </a:cubicBezTo>
                    <a:cubicBezTo>
                      <a:pt x="91" y="119"/>
                      <a:pt x="82" y="119"/>
                      <a:pt x="82" y="119"/>
                    </a:cubicBezTo>
                    <a:cubicBezTo>
                      <a:pt x="8" y="119"/>
                      <a:pt x="8" y="119"/>
                      <a:pt x="8" y="119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88" y="154"/>
                      <a:pt x="88" y="154"/>
                      <a:pt x="88" y="154"/>
                    </a:cubicBezTo>
                    <a:cubicBezTo>
                      <a:pt x="88" y="154"/>
                      <a:pt x="119" y="156"/>
                      <a:pt x="134" y="117"/>
                    </a:cubicBezTo>
                    <a:cubicBezTo>
                      <a:pt x="134" y="116"/>
                      <a:pt x="135" y="114"/>
                      <a:pt x="135" y="113"/>
                    </a:cubicBezTo>
                    <a:cubicBezTo>
                      <a:pt x="135" y="113"/>
                      <a:pt x="135" y="112"/>
                      <a:pt x="135" y="112"/>
                    </a:cubicBezTo>
                    <a:cubicBezTo>
                      <a:pt x="135" y="112"/>
                      <a:pt x="135" y="112"/>
                      <a:pt x="135" y="112"/>
                    </a:cubicBezTo>
                    <a:cubicBezTo>
                      <a:pt x="136" y="108"/>
                      <a:pt x="137" y="105"/>
                      <a:pt x="138" y="102"/>
                    </a:cubicBezTo>
                    <a:cubicBezTo>
                      <a:pt x="138" y="101"/>
                      <a:pt x="138" y="101"/>
                      <a:pt x="138" y="101"/>
                    </a:cubicBezTo>
                    <a:cubicBezTo>
                      <a:pt x="138" y="101"/>
                      <a:pt x="147" y="59"/>
                      <a:pt x="103" y="59"/>
                    </a:cubicBezTo>
                    <a:cubicBezTo>
                      <a:pt x="70" y="59"/>
                      <a:pt x="70" y="59"/>
                      <a:pt x="70" y="59"/>
                    </a:cubicBezTo>
                    <a:cubicBezTo>
                      <a:pt x="70" y="59"/>
                      <a:pt x="55" y="61"/>
                      <a:pt x="53" y="52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3" y="49"/>
                      <a:pt x="53" y="47"/>
                      <a:pt x="53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</p:grpSp>
      </p:grpSp>
      <p:pic>
        <p:nvPicPr>
          <p:cNvPr id="141" name="그림 1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3134625" y="2962380"/>
            <a:ext cx="246750" cy="37787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6" name="Freeform 5"/>
          <p:cNvSpPr>
            <a:spLocks/>
          </p:cNvSpPr>
          <p:nvPr/>
        </p:nvSpPr>
        <p:spPr bwMode="auto">
          <a:xfrm rot="3532994" flipH="1" flipV="1">
            <a:off x="3480855" y="2735440"/>
            <a:ext cx="916007" cy="788593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40000">
                <a:srgbClr val="C00000">
                  <a:alpha val="0"/>
                </a:srgbClr>
              </a:gs>
              <a:gs pos="0">
                <a:srgbClr val="C0000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77" name="Freeform 5"/>
          <p:cNvSpPr>
            <a:spLocks/>
          </p:cNvSpPr>
          <p:nvPr/>
        </p:nvSpPr>
        <p:spPr bwMode="auto">
          <a:xfrm rot="18559713" flipV="1">
            <a:off x="4403513" y="1492324"/>
            <a:ext cx="3082928" cy="2344058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100000">
                <a:srgbClr val="C00000">
                  <a:alpha val="0"/>
                </a:srgbClr>
              </a:gs>
              <a:gs pos="0">
                <a:srgbClr val="C0000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14"/>
          <a:srcRect t="-1" r="10940" b="33196"/>
          <a:stretch/>
        </p:blipFill>
        <p:spPr>
          <a:xfrm>
            <a:off x="4271589" y="2282398"/>
            <a:ext cx="494086" cy="700515"/>
          </a:xfrm>
          <a:prstGeom prst="rect">
            <a:avLst/>
          </a:prstGeom>
        </p:spPr>
      </p:pic>
      <p:sp>
        <p:nvSpPr>
          <p:cNvPr id="179" name="Freeform 5"/>
          <p:cNvSpPr>
            <a:spLocks/>
          </p:cNvSpPr>
          <p:nvPr/>
        </p:nvSpPr>
        <p:spPr bwMode="auto">
          <a:xfrm rot="18486441" flipV="1">
            <a:off x="4159025" y="2602937"/>
            <a:ext cx="1256849" cy="955626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100000">
                <a:srgbClr val="C00000">
                  <a:alpha val="0"/>
                </a:srgbClr>
              </a:gs>
              <a:gs pos="0">
                <a:srgbClr val="C00000"/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43" name="그룹 142"/>
          <p:cNvGrpSpPr/>
          <p:nvPr/>
        </p:nvGrpSpPr>
        <p:grpSpPr>
          <a:xfrm>
            <a:off x="4586905" y="3044620"/>
            <a:ext cx="963860" cy="380078"/>
            <a:chOff x="376855" y="2539795"/>
            <a:chExt cx="963860" cy="380078"/>
          </a:xfrm>
        </p:grpSpPr>
        <p:sp>
          <p:nvSpPr>
            <p:cNvPr id="144" name="TextBox 143"/>
            <p:cNvSpPr txBox="1"/>
            <p:nvPr/>
          </p:nvSpPr>
          <p:spPr>
            <a:xfrm>
              <a:off x="376855" y="2642874"/>
              <a:ext cx="9638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JAPAN</a:t>
              </a:r>
            </a:p>
          </p:txBody>
        </p:sp>
        <p:grpSp>
          <p:nvGrpSpPr>
            <p:cNvPr id="145" name="그룹 144"/>
            <p:cNvGrpSpPr/>
            <p:nvPr/>
          </p:nvGrpSpPr>
          <p:grpSpPr>
            <a:xfrm>
              <a:off x="466800" y="2539795"/>
              <a:ext cx="655876" cy="134172"/>
              <a:chOff x="1173163" y="2478088"/>
              <a:chExt cx="2987675" cy="611188"/>
            </a:xfrm>
            <a:solidFill>
              <a:schemeClr val="tx1"/>
            </a:solidFill>
          </p:grpSpPr>
          <p:sp>
            <p:nvSpPr>
              <p:cNvPr id="146" name="Freeform 5"/>
              <p:cNvSpPr>
                <a:spLocks/>
              </p:cNvSpPr>
              <p:nvPr/>
            </p:nvSpPr>
            <p:spPr bwMode="auto">
              <a:xfrm>
                <a:off x="1700213" y="2486025"/>
                <a:ext cx="609600" cy="587375"/>
              </a:xfrm>
              <a:custGeom>
                <a:avLst/>
                <a:gdLst>
                  <a:gd name="T0" fmla="*/ 301 w 384"/>
                  <a:gd name="T1" fmla="*/ 0 h 370"/>
                  <a:gd name="T2" fmla="*/ 270 w 384"/>
                  <a:gd name="T3" fmla="*/ 139 h 370"/>
                  <a:gd name="T4" fmla="*/ 135 w 384"/>
                  <a:gd name="T5" fmla="*/ 139 h 370"/>
                  <a:gd name="T6" fmla="*/ 168 w 384"/>
                  <a:gd name="T7" fmla="*/ 0 h 370"/>
                  <a:gd name="T8" fmla="*/ 85 w 384"/>
                  <a:gd name="T9" fmla="*/ 0 h 370"/>
                  <a:gd name="T10" fmla="*/ 0 w 384"/>
                  <a:gd name="T11" fmla="*/ 370 h 370"/>
                  <a:gd name="T12" fmla="*/ 83 w 384"/>
                  <a:gd name="T13" fmla="*/ 370 h 370"/>
                  <a:gd name="T14" fmla="*/ 116 w 384"/>
                  <a:gd name="T15" fmla="*/ 226 h 370"/>
                  <a:gd name="T16" fmla="*/ 249 w 384"/>
                  <a:gd name="T17" fmla="*/ 226 h 370"/>
                  <a:gd name="T18" fmla="*/ 218 w 384"/>
                  <a:gd name="T19" fmla="*/ 370 h 370"/>
                  <a:gd name="T20" fmla="*/ 298 w 384"/>
                  <a:gd name="T21" fmla="*/ 370 h 370"/>
                  <a:gd name="T22" fmla="*/ 384 w 384"/>
                  <a:gd name="T23" fmla="*/ 0 h 370"/>
                  <a:gd name="T24" fmla="*/ 301 w 384"/>
                  <a:gd name="T25" fmla="*/ 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4" h="370">
                    <a:moveTo>
                      <a:pt x="301" y="0"/>
                    </a:moveTo>
                    <a:lnTo>
                      <a:pt x="270" y="139"/>
                    </a:lnTo>
                    <a:lnTo>
                      <a:pt x="135" y="139"/>
                    </a:lnTo>
                    <a:lnTo>
                      <a:pt x="168" y="0"/>
                    </a:lnTo>
                    <a:lnTo>
                      <a:pt x="85" y="0"/>
                    </a:lnTo>
                    <a:lnTo>
                      <a:pt x="0" y="370"/>
                    </a:lnTo>
                    <a:lnTo>
                      <a:pt x="83" y="370"/>
                    </a:lnTo>
                    <a:lnTo>
                      <a:pt x="116" y="226"/>
                    </a:lnTo>
                    <a:lnTo>
                      <a:pt x="249" y="226"/>
                    </a:lnTo>
                    <a:lnTo>
                      <a:pt x="218" y="370"/>
                    </a:lnTo>
                    <a:lnTo>
                      <a:pt x="298" y="370"/>
                    </a:lnTo>
                    <a:lnTo>
                      <a:pt x="384" y="0"/>
                    </a:lnTo>
                    <a:lnTo>
                      <a:pt x="30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47" name="Freeform 6"/>
              <p:cNvSpPr>
                <a:spLocks/>
              </p:cNvSpPr>
              <p:nvPr/>
            </p:nvSpPr>
            <p:spPr bwMode="auto">
              <a:xfrm>
                <a:off x="3570288" y="2478088"/>
                <a:ext cx="590550" cy="611188"/>
              </a:xfrm>
              <a:custGeom>
                <a:avLst/>
                <a:gdLst>
                  <a:gd name="T0" fmla="*/ 93 w 157"/>
                  <a:gd name="T1" fmla="*/ 1 h 160"/>
                  <a:gd name="T2" fmla="*/ 93 w 157"/>
                  <a:gd name="T3" fmla="*/ 2 h 160"/>
                  <a:gd name="T4" fmla="*/ 23 w 157"/>
                  <a:gd name="T5" fmla="*/ 41 h 160"/>
                  <a:gd name="T6" fmla="*/ 6 w 157"/>
                  <a:gd name="T7" fmla="*/ 115 h 160"/>
                  <a:gd name="T8" fmla="*/ 51 w 157"/>
                  <a:gd name="T9" fmla="*/ 155 h 160"/>
                  <a:gd name="T10" fmla="*/ 53 w 157"/>
                  <a:gd name="T11" fmla="*/ 155 h 160"/>
                  <a:gd name="T12" fmla="*/ 48 w 157"/>
                  <a:gd name="T13" fmla="*/ 155 h 160"/>
                  <a:gd name="T14" fmla="*/ 119 w 157"/>
                  <a:gd name="T15" fmla="*/ 155 h 160"/>
                  <a:gd name="T16" fmla="*/ 119 w 157"/>
                  <a:gd name="T17" fmla="*/ 155 h 160"/>
                  <a:gd name="T18" fmla="*/ 119 w 157"/>
                  <a:gd name="T19" fmla="*/ 155 h 160"/>
                  <a:gd name="T20" fmla="*/ 130 w 157"/>
                  <a:gd name="T21" fmla="*/ 121 h 160"/>
                  <a:gd name="T22" fmla="*/ 63 w 157"/>
                  <a:gd name="T23" fmla="*/ 121 h 160"/>
                  <a:gd name="T24" fmla="*/ 43 w 157"/>
                  <a:gd name="T25" fmla="*/ 94 h 160"/>
                  <a:gd name="T26" fmla="*/ 43 w 157"/>
                  <a:gd name="T27" fmla="*/ 88 h 160"/>
                  <a:gd name="T28" fmla="*/ 44 w 157"/>
                  <a:gd name="T29" fmla="*/ 84 h 160"/>
                  <a:gd name="T30" fmla="*/ 45 w 157"/>
                  <a:gd name="T31" fmla="*/ 83 h 160"/>
                  <a:gd name="T32" fmla="*/ 45 w 157"/>
                  <a:gd name="T33" fmla="*/ 83 h 160"/>
                  <a:gd name="T34" fmla="*/ 45 w 157"/>
                  <a:gd name="T35" fmla="*/ 83 h 160"/>
                  <a:gd name="T36" fmla="*/ 52 w 157"/>
                  <a:gd name="T37" fmla="*/ 61 h 160"/>
                  <a:gd name="T38" fmla="*/ 53 w 157"/>
                  <a:gd name="T39" fmla="*/ 60 h 160"/>
                  <a:gd name="T40" fmla="*/ 87 w 157"/>
                  <a:gd name="T41" fmla="*/ 36 h 160"/>
                  <a:gd name="T42" fmla="*/ 149 w 157"/>
                  <a:gd name="T43" fmla="*/ 36 h 160"/>
                  <a:gd name="T44" fmla="*/ 157 w 157"/>
                  <a:gd name="T45" fmla="*/ 2 h 160"/>
                  <a:gd name="T46" fmla="*/ 157 w 157"/>
                  <a:gd name="T47" fmla="*/ 1 h 160"/>
                  <a:gd name="T48" fmla="*/ 93 w 157"/>
                  <a:gd name="T4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7" h="160">
                    <a:moveTo>
                      <a:pt x="93" y="1"/>
                    </a:moveTo>
                    <a:cubicBezTo>
                      <a:pt x="93" y="2"/>
                      <a:pt x="93" y="2"/>
                      <a:pt x="93" y="2"/>
                    </a:cubicBezTo>
                    <a:cubicBezTo>
                      <a:pt x="45" y="0"/>
                      <a:pt x="23" y="41"/>
                      <a:pt x="23" y="41"/>
                    </a:cubicBezTo>
                    <a:cubicBezTo>
                      <a:pt x="0" y="76"/>
                      <a:pt x="6" y="115"/>
                      <a:pt x="6" y="115"/>
                    </a:cubicBezTo>
                    <a:cubicBezTo>
                      <a:pt x="12" y="160"/>
                      <a:pt x="51" y="155"/>
                      <a:pt x="51" y="155"/>
                    </a:cubicBezTo>
                    <a:cubicBezTo>
                      <a:pt x="53" y="155"/>
                      <a:pt x="53" y="155"/>
                      <a:pt x="53" y="155"/>
                    </a:cubicBezTo>
                    <a:cubicBezTo>
                      <a:pt x="48" y="155"/>
                      <a:pt x="48" y="155"/>
                      <a:pt x="48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19" y="155"/>
                      <a:pt x="119" y="155"/>
                      <a:pt x="119" y="155"/>
                    </a:cubicBezTo>
                    <a:cubicBezTo>
                      <a:pt x="130" y="121"/>
                      <a:pt x="130" y="121"/>
                      <a:pt x="130" y="121"/>
                    </a:cubicBezTo>
                    <a:cubicBezTo>
                      <a:pt x="63" y="121"/>
                      <a:pt x="63" y="121"/>
                      <a:pt x="63" y="121"/>
                    </a:cubicBezTo>
                    <a:cubicBezTo>
                      <a:pt x="44" y="121"/>
                      <a:pt x="42" y="101"/>
                      <a:pt x="43" y="94"/>
                    </a:cubicBezTo>
                    <a:cubicBezTo>
                      <a:pt x="43" y="92"/>
                      <a:pt x="43" y="90"/>
                      <a:pt x="43" y="88"/>
                    </a:cubicBezTo>
                    <a:cubicBezTo>
                      <a:pt x="44" y="87"/>
                      <a:pt x="44" y="85"/>
                      <a:pt x="44" y="84"/>
                    </a:cubicBezTo>
                    <a:cubicBezTo>
                      <a:pt x="44" y="83"/>
                      <a:pt x="45" y="83"/>
                      <a:pt x="45" y="83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7" y="71"/>
                      <a:pt x="51" y="64"/>
                      <a:pt x="52" y="61"/>
                    </a:cubicBezTo>
                    <a:cubicBezTo>
                      <a:pt x="53" y="60"/>
                      <a:pt x="53" y="60"/>
                      <a:pt x="53" y="60"/>
                    </a:cubicBezTo>
                    <a:cubicBezTo>
                      <a:pt x="69" y="34"/>
                      <a:pt x="87" y="36"/>
                      <a:pt x="87" y="36"/>
                    </a:cubicBezTo>
                    <a:cubicBezTo>
                      <a:pt x="149" y="36"/>
                      <a:pt x="149" y="36"/>
                      <a:pt x="149" y="36"/>
                    </a:cubicBezTo>
                    <a:cubicBezTo>
                      <a:pt x="157" y="2"/>
                      <a:pt x="157" y="2"/>
                      <a:pt x="157" y="2"/>
                    </a:cubicBezTo>
                    <a:cubicBezTo>
                      <a:pt x="157" y="1"/>
                      <a:pt x="157" y="1"/>
                      <a:pt x="157" y="1"/>
                    </a:cubicBezTo>
                    <a:lnTo>
                      <a:pt x="9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48" name="Freeform 7"/>
              <p:cNvSpPr>
                <a:spLocks/>
              </p:cNvSpPr>
              <p:nvPr/>
            </p:nvSpPr>
            <p:spPr bwMode="auto">
              <a:xfrm>
                <a:off x="2941638" y="2481263"/>
                <a:ext cx="598488" cy="592138"/>
              </a:xfrm>
              <a:custGeom>
                <a:avLst/>
                <a:gdLst>
                  <a:gd name="T0" fmla="*/ 148 w 159"/>
                  <a:gd name="T1" fmla="*/ 38 h 155"/>
                  <a:gd name="T2" fmla="*/ 117 w 159"/>
                  <a:gd name="T3" fmla="*/ 1 h 155"/>
                  <a:gd name="T4" fmla="*/ 69 w 159"/>
                  <a:gd name="T5" fmla="*/ 33 h 155"/>
                  <a:gd name="T6" fmla="*/ 0 w 159"/>
                  <a:gd name="T7" fmla="*/ 155 h 155"/>
                  <a:gd name="T8" fmla="*/ 41 w 159"/>
                  <a:gd name="T9" fmla="*/ 155 h 155"/>
                  <a:gd name="T10" fmla="*/ 103 w 159"/>
                  <a:gd name="T11" fmla="*/ 44 h 155"/>
                  <a:gd name="T12" fmla="*/ 103 w 159"/>
                  <a:gd name="T13" fmla="*/ 44 h 155"/>
                  <a:gd name="T14" fmla="*/ 104 w 159"/>
                  <a:gd name="T15" fmla="*/ 43 h 155"/>
                  <a:gd name="T16" fmla="*/ 104 w 159"/>
                  <a:gd name="T17" fmla="*/ 42 h 155"/>
                  <a:gd name="T18" fmla="*/ 105 w 159"/>
                  <a:gd name="T19" fmla="*/ 41 h 155"/>
                  <a:gd name="T20" fmla="*/ 107 w 159"/>
                  <a:gd name="T21" fmla="*/ 40 h 155"/>
                  <a:gd name="T22" fmla="*/ 107 w 159"/>
                  <a:gd name="T23" fmla="*/ 40 h 155"/>
                  <a:gd name="T24" fmla="*/ 110 w 159"/>
                  <a:gd name="T25" fmla="*/ 43 h 155"/>
                  <a:gd name="T26" fmla="*/ 121 w 159"/>
                  <a:gd name="T27" fmla="*/ 155 h 155"/>
                  <a:gd name="T28" fmla="*/ 159 w 159"/>
                  <a:gd name="T29" fmla="*/ 155 h 155"/>
                  <a:gd name="T30" fmla="*/ 148 w 159"/>
                  <a:gd name="T31" fmla="*/ 38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9" h="155">
                    <a:moveTo>
                      <a:pt x="148" y="38"/>
                    </a:moveTo>
                    <a:cubicBezTo>
                      <a:pt x="147" y="2"/>
                      <a:pt x="117" y="1"/>
                      <a:pt x="117" y="1"/>
                    </a:cubicBezTo>
                    <a:cubicBezTo>
                      <a:pt x="86" y="0"/>
                      <a:pt x="69" y="33"/>
                      <a:pt x="69" y="33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41" y="155"/>
                      <a:pt x="41" y="155"/>
                      <a:pt x="41" y="155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3" y="44"/>
                      <a:pt x="103" y="44"/>
                      <a:pt x="103" y="44"/>
                    </a:cubicBezTo>
                    <a:cubicBezTo>
                      <a:pt x="103" y="44"/>
                      <a:pt x="103" y="43"/>
                      <a:pt x="104" y="43"/>
                    </a:cubicBezTo>
                    <a:cubicBezTo>
                      <a:pt x="104" y="42"/>
                      <a:pt x="104" y="42"/>
                      <a:pt x="104" y="42"/>
                    </a:cubicBezTo>
                    <a:cubicBezTo>
                      <a:pt x="104" y="42"/>
                      <a:pt x="105" y="41"/>
                      <a:pt x="105" y="41"/>
                    </a:cubicBezTo>
                    <a:cubicBezTo>
                      <a:pt x="106" y="40"/>
                      <a:pt x="107" y="39"/>
                      <a:pt x="107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110" y="39"/>
                      <a:pt x="110" y="43"/>
                      <a:pt x="110" y="43"/>
                    </a:cubicBezTo>
                    <a:cubicBezTo>
                      <a:pt x="121" y="155"/>
                      <a:pt x="121" y="155"/>
                      <a:pt x="121" y="155"/>
                    </a:cubicBezTo>
                    <a:cubicBezTo>
                      <a:pt x="159" y="155"/>
                      <a:pt x="159" y="155"/>
                      <a:pt x="159" y="155"/>
                    </a:cubicBezTo>
                    <a:lnTo>
                      <a:pt x="148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49" name="Freeform 8"/>
              <p:cNvSpPr>
                <a:spLocks/>
              </p:cNvSpPr>
              <p:nvPr/>
            </p:nvSpPr>
            <p:spPr bwMode="auto">
              <a:xfrm>
                <a:off x="2463801" y="2486025"/>
                <a:ext cx="617538" cy="587375"/>
              </a:xfrm>
              <a:custGeom>
                <a:avLst/>
                <a:gdLst>
                  <a:gd name="T0" fmla="*/ 115 w 164"/>
                  <a:gd name="T1" fmla="*/ 0 h 154"/>
                  <a:gd name="T2" fmla="*/ 37 w 164"/>
                  <a:gd name="T3" fmla="*/ 0 h 154"/>
                  <a:gd name="T4" fmla="*/ 28 w 164"/>
                  <a:gd name="T5" fmla="*/ 34 h 154"/>
                  <a:gd name="T6" fmla="*/ 101 w 164"/>
                  <a:gd name="T7" fmla="*/ 34 h 154"/>
                  <a:gd name="T8" fmla="*/ 118 w 164"/>
                  <a:gd name="T9" fmla="*/ 45 h 154"/>
                  <a:gd name="T10" fmla="*/ 118 w 164"/>
                  <a:gd name="T11" fmla="*/ 45 h 154"/>
                  <a:gd name="T12" fmla="*/ 116 w 164"/>
                  <a:gd name="T13" fmla="*/ 52 h 154"/>
                  <a:gd name="T14" fmla="*/ 100 w 164"/>
                  <a:gd name="T15" fmla="*/ 58 h 154"/>
                  <a:gd name="T16" fmla="*/ 62 w 164"/>
                  <a:gd name="T17" fmla="*/ 58 h 154"/>
                  <a:gd name="T18" fmla="*/ 11 w 164"/>
                  <a:gd name="T19" fmla="*/ 101 h 154"/>
                  <a:gd name="T20" fmla="*/ 0 w 164"/>
                  <a:gd name="T21" fmla="*/ 154 h 154"/>
                  <a:gd name="T22" fmla="*/ 36 w 164"/>
                  <a:gd name="T23" fmla="*/ 154 h 154"/>
                  <a:gd name="T24" fmla="*/ 44 w 164"/>
                  <a:gd name="T25" fmla="*/ 115 h 154"/>
                  <a:gd name="T26" fmla="*/ 75 w 164"/>
                  <a:gd name="T27" fmla="*/ 94 h 154"/>
                  <a:gd name="T28" fmla="*/ 104 w 164"/>
                  <a:gd name="T29" fmla="*/ 94 h 154"/>
                  <a:gd name="T30" fmla="*/ 154 w 164"/>
                  <a:gd name="T31" fmla="*/ 50 h 154"/>
                  <a:gd name="T32" fmla="*/ 156 w 164"/>
                  <a:gd name="T33" fmla="*/ 43 h 154"/>
                  <a:gd name="T34" fmla="*/ 115 w 164"/>
                  <a:gd name="T35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4" h="154">
                    <a:moveTo>
                      <a:pt x="115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101" y="34"/>
                      <a:pt x="101" y="34"/>
                      <a:pt x="101" y="34"/>
                    </a:cubicBezTo>
                    <a:cubicBezTo>
                      <a:pt x="101" y="34"/>
                      <a:pt x="120" y="32"/>
                      <a:pt x="118" y="45"/>
                    </a:cubicBezTo>
                    <a:cubicBezTo>
                      <a:pt x="118" y="45"/>
                      <a:pt x="118" y="45"/>
                      <a:pt x="118" y="45"/>
                    </a:cubicBezTo>
                    <a:cubicBezTo>
                      <a:pt x="118" y="47"/>
                      <a:pt x="117" y="49"/>
                      <a:pt x="116" y="52"/>
                    </a:cubicBezTo>
                    <a:cubicBezTo>
                      <a:pt x="114" y="55"/>
                      <a:pt x="110" y="59"/>
                      <a:pt x="100" y="58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2" y="58"/>
                      <a:pt x="24" y="54"/>
                      <a:pt x="11" y="101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36" y="154"/>
                      <a:pt x="36" y="154"/>
                      <a:pt x="36" y="154"/>
                    </a:cubicBezTo>
                    <a:cubicBezTo>
                      <a:pt x="44" y="115"/>
                      <a:pt x="44" y="115"/>
                      <a:pt x="44" y="115"/>
                    </a:cubicBezTo>
                    <a:cubicBezTo>
                      <a:pt x="44" y="115"/>
                      <a:pt x="45" y="94"/>
                      <a:pt x="75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4" y="94"/>
                      <a:pt x="138" y="96"/>
                      <a:pt x="154" y="50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56" y="43"/>
                      <a:pt x="164" y="0"/>
                      <a:pt x="1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  <p:sp>
            <p:nvSpPr>
              <p:cNvPr id="150" name="Freeform 9"/>
              <p:cNvSpPr>
                <a:spLocks/>
              </p:cNvSpPr>
              <p:nvPr/>
            </p:nvSpPr>
            <p:spPr bwMode="auto">
              <a:xfrm>
                <a:off x="1173163" y="2486025"/>
                <a:ext cx="590550" cy="595313"/>
              </a:xfrm>
              <a:custGeom>
                <a:avLst/>
                <a:gdLst>
                  <a:gd name="T0" fmla="*/ 53 w 157"/>
                  <a:gd name="T1" fmla="*/ 46 h 156"/>
                  <a:gd name="T2" fmla="*/ 73 w 157"/>
                  <a:gd name="T3" fmla="*/ 34 h 156"/>
                  <a:gd name="T4" fmla="*/ 148 w 157"/>
                  <a:gd name="T5" fmla="*/ 34 h 156"/>
                  <a:gd name="T6" fmla="*/ 157 w 157"/>
                  <a:gd name="T7" fmla="*/ 0 h 156"/>
                  <a:gd name="T8" fmla="*/ 70 w 157"/>
                  <a:gd name="T9" fmla="*/ 0 h 156"/>
                  <a:gd name="T10" fmla="*/ 16 w 157"/>
                  <a:gd name="T11" fmla="*/ 46 h 156"/>
                  <a:gd name="T12" fmla="*/ 15 w 157"/>
                  <a:gd name="T13" fmla="*/ 54 h 156"/>
                  <a:gd name="T14" fmla="*/ 15 w 157"/>
                  <a:gd name="T15" fmla="*/ 54 h 156"/>
                  <a:gd name="T16" fmla="*/ 57 w 157"/>
                  <a:gd name="T17" fmla="*/ 92 h 156"/>
                  <a:gd name="T18" fmla="*/ 90 w 157"/>
                  <a:gd name="T19" fmla="*/ 92 h 156"/>
                  <a:gd name="T20" fmla="*/ 103 w 157"/>
                  <a:gd name="T21" fmla="*/ 100 h 156"/>
                  <a:gd name="T22" fmla="*/ 103 w 157"/>
                  <a:gd name="T23" fmla="*/ 100 h 156"/>
                  <a:gd name="T24" fmla="*/ 103 w 157"/>
                  <a:gd name="T25" fmla="*/ 102 h 156"/>
                  <a:gd name="T26" fmla="*/ 103 w 157"/>
                  <a:gd name="T27" fmla="*/ 101 h 156"/>
                  <a:gd name="T28" fmla="*/ 98 w 157"/>
                  <a:gd name="T29" fmla="*/ 116 h 156"/>
                  <a:gd name="T30" fmla="*/ 82 w 157"/>
                  <a:gd name="T31" fmla="*/ 119 h 156"/>
                  <a:gd name="T32" fmla="*/ 8 w 157"/>
                  <a:gd name="T33" fmla="*/ 119 h 156"/>
                  <a:gd name="T34" fmla="*/ 0 w 157"/>
                  <a:gd name="T35" fmla="*/ 154 h 156"/>
                  <a:gd name="T36" fmla="*/ 88 w 157"/>
                  <a:gd name="T37" fmla="*/ 154 h 156"/>
                  <a:gd name="T38" fmla="*/ 134 w 157"/>
                  <a:gd name="T39" fmla="*/ 117 h 156"/>
                  <a:gd name="T40" fmla="*/ 135 w 157"/>
                  <a:gd name="T41" fmla="*/ 113 h 156"/>
                  <a:gd name="T42" fmla="*/ 135 w 157"/>
                  <a:gd name="T43" fmla="*/ 112 h 156"/>
                  <a:gd name="T44" fmla="*/ 135 w 157"/>
                  <a:gd name="T45" fmla="*/ 112 h 156"/>
                  <a:gd name="T46" fmla="*/ 138 w 157"/>
                  <a:gd name="T47" fmla="*/ 102 h 156"/>
                  <a:gd name="T48" fmla="*/ 138 w 157"/>
                  <a:gd name="T49" fmla="*/ 101 h 156"/>
                  <a:gd name="T50" fmla="*/ 103 w 157"/>
                  <a:gd name="T51" fmla="*/ 59 h 156"/>
                  <a:gd name="T52" fmla="*/ 70 w 157"/>
                  <a:gd name="T53" fmla="*/ 59 h 156"/>
                  <a:gd name="T54" fmla="*/ 53 w 157"/>
                  <a:gd name="T55" fmla="*/ 52 h 156"/>
                  <a:gd name="T56" fmla="*/ 53 w 157"/>
                  <a:gd name="T57" fmla="*/ 52 h 156"/>
                  <a:gd name="T58" fmla="*/ 53 w 157"/>
                  <a:gd name="T59" fmla="*/ 52 h 156"/>
                  <a:gd name="T60" fmla="*/ 53 w 157"/>
                  <a:gd name="T61" fmla="*/ 51 h 156"/>
                  <a:gd name="T62" fmla="*/ 53 w 157"/>
                  <a:gd name="T63" fmla="*/ 4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7" h="156">
                    <a:moveTo>
                      <a:pt x="53" y="46"/>
                    </a:moveTo>
                    <a:cubicBezTo>
                      <a:pt x="53" y="46"/>
                      <a:pt x="58" y="33"/>
                      <a:pt x="73" y="34"/>
                    </a:cubicBezTo>
                    <a:cubicBezTo>
                      <a:pt x="148" y="34"/>
                      <a:pt x="148" y="34"/>
                      <a:pt x="148" y="34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0"/>
                      <a:pt x="23" y="0"/>
                      <a:pt x="16" y="46"/>
                    </a:cubicBezTo>
                    <a:cubicBezTo>
                      <a:pt x="15" y="49"/>
                      <a:pt x="15" y="54"/>
                      <a:pt x="15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61"/>
                      <a:pt x="15" y="90"/>
                      <a:pt x="57" y="92"/>
                    </a:cubicBezTo>
                    <a:cubicBezTo>
                      <a:pt x="90" y="92"/>
                      <a:pt x="90" y="92"/>
                      <a:pt x="90" y="92"/>
                    </a:cubicBezTo>
                    <a:cubicBezTo>
                      <a:pt x="90" y="92"/>
                      <a:pt x="100" y="91"/>
                      <a:pt x="103" y="100"/>
                    </a:cubicBezTo>
                    <a:cubicBezTo>
                      <a:pt x="103" y="100"/>
                      <a:pt x="103" y="100"/>
                      <a:pt x="103" y="100"/>
                    </a:cubicBezTo>
                    <a:cubicBezTo>
                      <a:pt x="103" y="100"/>
                      <a:pt x="103" y="100"/>
                      <a:pt x="103" y="102"/>
                    </a:cubicBezTo>
                    <a:cubicBezTo>
                      <a:pt x="103" y="101"/>
                      <a:pt x="103" y="101"/>
                      <a:pt x="103" y="101"/>
                    </a:cubicBezTo>
                    <a:cubicBezTo>
                      <a:pt x="103" y="101"/>
                      <a:pt x="105" y="111"/>
                      <a:pt x="98" y="116"/>
                    </a:cubicBezTo>
                    <a:cubicBezTo>
                      <a:pt x="91" y="119"/>
                      <a:pt x="82" y="119"/>
                      <a:pt x="82" y="119"/>
                    </a:cubicBezTo>
                    <a:cubicBezTo>
                      <a:pt x="8" y="119"/>
                      <a:pt x="8" y="119"/>
                      <a:pt x="8" y="119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88" y="154"/>
                      <a:pt x="88" y="154"/>
                      <a:pt x="88" y="154"/>
                    </a:cubicBezTo>
                    <a:cubicBezTo>
                      <a:pt x="88" y="154"/>
                      <a:pt x="119" y="156"/>
                      <a:pt x="134" y="117"/>
                    </a:cubicBezTo>
                    <a:cubicBezTo>
                      <a:pt x="134" y="116"/>
                      <a:pt x="135" y="114"/>
                      <a:pt x="135" y="113"/>
                    </a:cubicBezTo>
                    <a:cubicBezTo>
                      <a:pt x="135" y="113"/>
                      <a:pt x="135" y="112"/>
                      <a:pt x="135" y="112"/>
                    </a:cubicBezTo>
                    <a:cubicBezTo>
                      <a:pt x="135" y="112"/>
                      <a:pt x="135" y="112"/>
                      <a:pt x="135" y="112"/>
                    </a:cubicBezTo>
                    <a:cubicBezTo>
                      <a:pt x="136" y="108"/>
                      <a:pt x="137" y="105"/>
                      <a:pt x="138" y="102"/>
                    </a:cubicBezTo>
                    <a:cubicBezTo>
                      <a:pt x="138" y="101"/>
                      <a:pt x="138" y="101"/>
                      <a:pt x="138" y="101"/>
                    </a:cubicBezTo>
                    <a:cubicBezTo>
                      <a:pt x="138" y="101"/>
                      <a:pt x="147" y="59"/>
                      <a:pt x="103" y="59"/>
                    </a:cubicBezTo>
                    <a:cubicBezTo>
                      <a:pt x="70" y="59"/>
                      <a:pt x="70" y="59"/>
                      <a:pt x="70" y="59"/>
                    </a:cubicBezTo>
                    <a:cubicBezTo>
                      <a:pt x="70" y="59"/>
                      <a:pt x="55" y="61"/>
                      <a:pt x="53" y="52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2"/>
                      <a:pt x="53" y="52"/>
                      <a:pt x="53" y="52"/>
                    </a:cubicBezTo>
                    <a:cubicBezTo>
                      <a:pt x="53" y="51"/>
                      <a:pt x="53" y="51"/>
                      <a:pt x="53" y="51"/>
                    </a:cubicBezTo>
                    <a:cubicBezTo>
                      <a:pt x="53" y="49"/>
                      <a:pt x="53" y="47"/>
                      <a:pt x="53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00796" tIns="50398" rIns="100796" bIns="50398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232"/>
              </a:p>
            </p:txBody>
          </p:sp>
        </p:grpSp>
      </p:grpSp>
      <p:pic>
        <p:nvPicPr>
          <p:cNvPr id="151" name="그림 1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4372875" y="2971905"/>
            <a:ext cx="246750" cy="37787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1" name="TextBox 180"/>
          <p:cNvSpPr txBox="1"/>
          <p:nvPr/>
        </p:nvSpPr>
        <p:spPr>
          <a:xfrm>
            <a:off x="2933700" y="4199979"/>
            <a:ext cx="241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SH PAC CHINA</a:t>
            </a:r>
          </a:p>
          <a:p>
            <a:pPr algn="ctr">
              <a:buClr>
                <a:srgbClr val="800000"/>
              </a:buClr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since 2013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5334000" y="4199979"/>
            <a:ext cx="241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SH PAC JAPAN</a:t>
            </a:r>
          </a:p>
          <a:p>
            <a:pPr algn="ctr">
              <a:buClr>
                <a:srgbClr val="800000"/>
              </a:buClr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since 2014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7753350" y="4199979"/>
            <a:ext cx="241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SH PAC USA</a:t>
            </a:r>
          </a:p>
          <a:p>
            <a:pPr algn="ctr">
              <a:buClr>
                <a:srgbClr val="800000"/>
              </a:buClr>
            </a:pP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since 2009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967870" y="4925078"/>
            <a:ext cx="15504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Estimation In 2016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3396244" y="5173333"/>
            <a:ext cx="1550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TIANJIN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5791635" y="5173333"/>
            <a:ext cx="1550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TOKYO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8187820" y="4925078"/>
            <a:ext cx="1550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LOCATION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8165372" y="5143353"/>
            <a:ext cx="16328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Chambersburg, PA</a:t>
            </a:r>
          </a:p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Seattle, WA</a:t>
            </a:r>
          </a:p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Houston, TX</a:t>
            </a:r>
          </a:p>
        </p:txBody>
      </p:sp>
      <p:sp>
        <p:nvSpPr>
          <p:cNvPr id="190" name="모서리가 둥근 직사각형 189"/>
          <p:cNvSpPr/>
          <p:nvPr/>
        </p:nvSpPr>
        <p:spPr>
          <a:xfrm>
            <a:off x="533399" y="6029325"/>
            <a:ext cx="9629775" cy="1222379"/>
          </a:xfrm>
          <a:prstGeom prst="roundRect">
            <a:avLst>
              <a:gd name="adj" fmla="val 0"/>
            </a:avLst>
          </a:prstGeom>
          <a:noFill/>
          <a:ln w="9525">
            <a:gradFill>
              <a:gsLst>
                <a:gs pos="0">
                  <a:srgbClr val="D42423"/>
                </a:gs>
                <a:gs pos="68000">
                  <a:srgbClr val="D42423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1">
                    <a:alpha val="0"/>
                  </a:schemeClr>
                </a:solidFill>
              </a:ln>
            </a:endParaRPr>
          </a:p>
        </p:txBody>
      </p:sp>
      <p:sp>
        <p:nvSpPr>
          <p:cNvPr id="191" name="직사각형 190"/>
          <p:cNvSpPr/>
          <p:nvPr/>
        </p:nvSpPr>
        <p:spPr>
          <a:xfrm>
            <a:off x="822325" y="6206291"/>
            <a:ext cx="9048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인도</a:t>
            </a:r>
            <a:r>
              <a:rPr lang="en-US" altLang="ko-KR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및</a:t>
            </a:r>
            <a:r>
              <a:rPr lang="en-US" altLang="ko-KR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중국 기업들과의 전략적 </a:t>
            </a:r>
            <a:r>
              <a:rPr lang="ko-KR" altLang="en-US" sz="20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파트너십</a:t>
            </a:r>
            <a:r>
              <a:rPr lang="ko-KR" altLang="en-US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 제휴 협약 체결을 통한</a:t>
            </a:r>
            <a:endParaRPr lang="en-US" altLang="ko-KR" sz="20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해외 진출 도모 및</a:t>
            </a:r>
            <a:r>
              <a:rPr lang="en-US" altLang="ko-KR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수출 사업 확장</a:t>
            </a:r>
            <a:r>
              <a:rPr lang="en-US" altLang="ko-KR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!</a:t>
            </a:r>
          </a:p>
        </p:txBody>
      </p:sp>
      <p:grpSp>
        <p:nvGrpSpPr>
          <p:cNvPr id="209" name="그룹 208"/>
          <p:cNvGrpSpPr/>
          <p:nvPr/>
        </p:nvGrpSpPr>
        <p:grpSpPr>
          <a:xfrm>
            <a:off x="3841299" y="1636305"/>
            <a:ext cx="705064" cy="1641478"/>
            <a:chOff x="3815661" y="1531863"/>
            <a:chExt cx="749925" cy="1745920"/>
          </a:xfrm>
        </p:grpSpPr>
        <p:pic>
          <p:nvPicPr>
            <p:cNvPr id="210" name="그림 20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15661" y="1531863"/>
              <a:ext cx="749925" cy="1745920"/>
            </a:xfrm>
            <a:prstGeom prst="rect">
              <a:avLst/>
            </a:prstGeom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1" name="그림 21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82059" y="1630612"/>
              <a:ext cx="597145" cy="566908"/>
            </a:xfrm>
            <a:prstGeom prst="rect">
              <a:avLst/>
            </a:prstGeom>
            <a:effectLst>
              <a:innerShdw blurRad="63500" dist="38100" dir="16200000">
                <a:prstClr val="black">
                  <a:alpha val="30000"/>
                </a:prstClr>
              </a:innerShdw>
            </a:effectLst>
          </p:spPr>
        </p:pic>
      </p:grpSp>
      <p:grpSp>
        <p:nvGrpSpPr>
          <p:cNvPr id="214" name="그룹 213"/>
          <p:cNvGrpSpPr/>
          <p:nvPr/>
        </p:nvGrpSpPr>
        <p:grpSpPr>
          <a:xfrm>
            <a:off x="3870996" y="1444779"/>
            <a:ext cx="623977" cy="127647"/>
            <a:chOff x="1173163" y="2478088"/>
            <a:chExt cx="2987675" cy="611188"/>
          </a:xfrm>
        </p:grpSpPr>
        <p:sp>
          <p:nvSpPr>
            <p:cNvPr id="217" name="Freeform 5"/>
            <p:cNvSpPr>
              <a:spLocks/>
            </p:cNvSpPr>
            <p:nvPr/>
          </p:nvSpPr>
          <p:spPr bwMode="auto">
            <a:xfrm>
              <a:off x="1700213" y="2486025"/>
              <a:ext cx="609600" cy="587375"/>
            </a:xfrm>
            <a:custGeom>
              <a:avLst/>
              <a:gdLst>
                <a:gd name="T0" fmla="*/ 301 w 384"/>
                <a:gd name="T1" fmla="*/ 0 h 370"/>
                <a:gd name="T2" fmla="*/ 270 w 384"/>
                <a:gd name="T3" fmla="*/ 139 h 370"/>
                <a:gd name="T4" fmla="*/ 135 w 384"/>
                <a:gd name="T5" fmla="*/ 139 h 370"/>
                <a:gd name="T6" fmla="*/ 168 w 384"/>
                <a:gd name="T7" fmla="*/ 0 h 370"/>
                <a:gd name="T8" fmla="*/ 85 w 384"/>
                <a:gd name="T9" fmla="*/ 0 h 370"/>
                <a:gd name="T10" fmla="*/ 0 w 384"/>
                <a:gd name="T11" fmla="*/ 370 h 370"/>
                <a:gd name="T12" fmla="*/ 83 w 384"/>
                <a:gd name="T13" fmla="*/ 370 h 370"/>
                <a:gd name="T14" fmla="*/ 116 w 384"/>
                <a:gd name="T15" fmla="*/ 226 h 370"/>
                <a:gd name="T16" fmla="*/ 249 w 384"/>
                <a:gd name="T17" fmla="*/ 226 h 370"/>
                <a:gd name="T18" fmla="*/ 218 w 384"/>
                <a:gd name="T19" fmla="*/ 370 h 370"/>
                <a:gd name="T20" fmla="*/ 298 w 384"/>
                <a:gd name="T21" fmla="*/ 370 h 370"/>
                <a:gd name="T22" fmla="*/ 384 w 384"/>
                <a:gd name="T23" fmla="*/ 0 h 370"/>
                <a:gd name="T24" fmla="*/ 301 w 384"/>
                <a:gd name="T2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4" h="370">
                  <a:moveTo>
                    <a:pt x="301" y="0"/>
                  </a:moveTo>
                  <a:lnTo>
                    <a:pt x="270" y="139"/>
                  </a:lnTo>
                  <a:lnTo>
                    <a:pt x="135" y="139"/>
                  </a:lnTo>
                  <a:lnTo>
                    <a:pt x="168" y="0"/>
                  </a:lnTo>
                  <a:lnTo>
                    <a:pt x="85" y="0"/>
                  </a:lnTo>
                  <a:lnTo>
                    <a:pt x="0" y="370"/>
                  </a:lnTo>
                  <a:lnTo>
                    <a:pt x="83" y="370"/>
                  </a:lnTo>
                  <a:lnTo>
                    <a:pt x="116" y="226"/>
                  </a:lnTo>
                  <a:lnTo>
                    <a:pt x="249" y="226"/>
                  </a:lnTo>
                  <a:lnTo>
                    <a:pt x="218" y="370"/>
                  </a:lnTo>
                  <a:lnTo>
                    <a:pt x="298" y="370"/>
                  </a:lnTo>
                  <a:lnTo>
                    <a:pt x="384" y="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20" name="Freeform 6"/>
            <p:cNvSpPr>
              <a:spLocks/>
            </p:cNvSpPr>
            <p:nvPr/>
          </p:nvSpPr>
          <p:spPr bwMode="auto">
            <a:xfrm>
              <a:off x="3570288" y="2478088"/>
              <a:ext cx="590550" cy="611188"/>
            </a:xfrm>
            <a:custGeom>
              <a:avLst/>
              <a:gdLst>
                <a:gd name="T0" fmla="*/ 93 w 157"/>
                <a:gd name="T1" fmla="*/ 1 h 160"/>
                <a:gd name="T2" fmla="*/ 93 w 157"/>
                <a:gd name="T3" fmla="*/ 2 h 160"/>
                <a:gd name="T4" fmla="*/ 23 w 157"/>
                <a:gd name="T5" fmla="*/ 41 h 160"/>
                <a:gd name="T6" fmla="*/ 6 w 157"/>
                <a:gd name="T7" fmla="*/ 115 h 160"/>
                <a:gd name="T8" fmla="*/ 51 w 157"/>
                <a:gd name="T9" fmla="*/ 155 h 160"/>
                <a:gd name="T10" fmla="*/ 53 w 157"/>
                <a:gd name="T11" fmla="*/ 155 h 160"/>
                <a:gd name="T12" fmla="*/ 48 w 157"/>
                <a:gd name="T13" fmla="*/ 155 h 160"/>
                <a:gd name="T14" fmla="*/ 119 w 157"/>
                <a:gd name="T15" fmla="*/ 155 h 160"/>
                <a:gd name="T16" fmla="*/ 119 w 157"/>
                <a:gd name="T17" fmla="*/ 155 h 160"/>
                <a:gd name="T18" fmla="*/ 119 w 157"/>
                <a:gd name="T19" fmla="*/ 155 h 160"/>
                <a:gd name="T20" fmla="*/ 130 w 157"/>
                <a:gd name="T21" fmla="*/ 121 h 160"/>
                <a:gd name="T22" fmla="*/ 63 w 157"/>
                <a:gd name="T23" fmla="*/ 121 h 160"/>
                <a:gd name="T24" fmla="*/ 43 w 157"/>
                <a:gd name="T25" fmla="*/ 94 h 160"/>
                <a:gd name="T26" fmla="*/ 43 w 157"/>
                <a:gd name="T27" fmla="*/ 88 h 160"/>
                <a:gd name="T28" fmla="*/ 44 w 157"/>
                <a:gd name="T29" fmla="*/ 84 h 160"/>
                <a:gd name="T30" fmla="*/ 45 w 157"/>
                <a:gd name="T31" fmla="*/ 83 h 160"/>
                <a:gd name="T32" fmla="*/ 45 w 157"/>
                <a:gd name="T33" fmla="*/ 83 h 160"/>
                <a:gd name="T34" fmla="*/ 45 w 157"/>
                <a:gd name="T35" fmla="*/ 83 h 160"/>
                <a:gd name="T36" fmla="*/ 52 w 157"/>
                <a:gd name="T37" fmla="*/ 61 h 160"/>
                <a:gd name="T38" fmla="*/ 53 w 157"/>
                <a:gd name="T39" fmla="*/ 60 h 160"/>
                <a:gd name="T40" fmla="*/ 87 w 157"/>
                <a:gd name="T41" fmla="*/ 36 h 160"/>
                <a:gd name="T42" fmla="*/ 149 w 157"/>
                <a:gd name="T43" fmla="*/ 36 h 160"/>
                <a:gd name="T44" fmla="*/ 157 w 157"/>
                <a:gd name="T45" fmla="*/ 2 h 160"/>
                <a:gd name="T46" fmla="*/ 157 w 157"/>
                <a:gd name="T47" fmla="*/ 1 h 160"/>
                <a:gd name="T48" fmla="*/ 93 w 157"/>
                <a:gd name="T49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60">
                  <a:moveTo>
                    <a:pt x="93" y="1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45" y="0"/>
                    <a:pt x="23" y="41"/>
                    <a:pt x="23" y="41"/>
                  </a:cubicBezTo>
                  <a:cubicBezTo>
                    <a:pt x="0" y="76"/>
                    <a:pt x="6" y="115"/>
                    <a:pt x="6" y="115"/>
                  </a:cubicBezTo>
                  <a:cubicBezTo>
                    <a:pt x="12" y="160"/>
                    <a:pt x="51" y="155"/>
                    <a:pt x="51" y="155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44" y="121"/>
                    <a:pt x="42" y="101"/>
                    <a:pt x="43" y="94"/>
                  </a:cubicBezTo>
                  <a:cubicBezTo>
                    <a:pt x="43" y="92"/>
                    <a:pt x="43" y="90"/>
                    <a:pt x="43" y="88"/>
                  </a:cubicBezTo>
                  <a:cubicBezTo>
                    <a:pt x="44" y="87"/>
                    <a:pt x="44" y="85"/>
                    <a:pt x="44" y="84"/>
                  </a:cubicBezTo>
                  <a:cubicBezTo>
                    <a:pt x="44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7" y="71"/>
                    <a:pt x="51" y="64"/>
                    <a:pt x="52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9" y="34"/>
                    <a:pt x="87" y="36"/>
                    <a:pt x="87" y="36"/>
                  </a:cubicBezTo>
                  <a:cubicBezTo>
                    <a:pt x="149" y="36"/>
                    <a:pt x="149" y="36"/>
                    <a:pt x="149" y="36"/>
                  </a:cubicBezTo>
                  <a:cubicBezTo>
                    <a:pt x="157" y="2"/>
                    <a:pt x="157" y="2"/>
                    <a:pt x="157" y="2"/>
                  </a:cubicBezTo>
                  <a:cubicBezTo>
                    <a:pt x="157" y="1"/>
                    <a:pt x="157" y="1"/>
                    <a:pt x="157" y="1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21" name="Freeform 7"/>
            <p:cNvSpPr>
              <a:spLocks/>
            </p:cNvSpPr>
            <p:nvPr/>
          </p:nvSpPr>
          <p:spPr bwMode="auto">
            <a:xfrm>
              <a:off x="2941638" y="2481263"/>
              <a:ext cx="598488" cy="592138"/>
            </a:xfrm>
            <a:custGeom>
              <a:avLst/>
              <a:gdLst>
                <a:gd name="T0" fmla="*/ 148 w 159"/>
                <a:gd name="T1" fmla="*/ 38 h 155"/>
                <a:gd name="T2" fmla="*/ 117 w 159"/>
                <a:gd name="T3" fmla="*/ 1 h 155"/>
                <a:gd name="T4" fmla="*/ 69 w 159"/>
                <a:gd name="T5" fmla="*/ 33 h 155"/>
                <a:gd name="T6" fmla="*/ 0 w 159"/>
                <a:gd name="T7" fmla="*/ 155 h 155"/>
                <a:gd name="T8" fmla="*/ 41 w 159"/>
                <a:gd name="T9" fmla="*/ 155 h 155"/>
                <a:gd name="T10" fmla="*/ 103 w 159"/>
                <a:gd name="T11" fmla="*/ 44 h 155"/>
                <a:gd name="T12" fmla="*/ 103 w 159"/>
                <a:gd name="T13" fmla="*/ 44 h 155"/>
                <a:gd name="T14" fmla="*/ 104 w 159"/>
                <a:gd name="T15" fmla="*/ 43 h 155"/>
                <a:gd name="T16" fmla="*/ 104 w 159"/>
                <a:gd name="T17" fmla="*/ 42 h 155"/>
                <a:gd name="T18" fmla="*/ 105 w 159"/>
                <a:gd name="T19" fmla="*/ 41 h 155"/>
                <a:gd name="T20" fmla="*/ 107 w 159"/>
                <a:gd name="T21" fmla="*/ 40 h 155"/>
                <a:gd name="T22" fmla="*/ 107 w 159"/>
                <a:gd name="T23" fmla="*/ 40 h 155"/>
                <a:gd name="T24" fmla="*/ 110 w 159"/>
                <a:gd name="T25" fmla="*/ 43 h 155"/>
                <a:gd name="T26" fmla="*/ 121 w 159"/>
                <a:gd name="T27" fmla="*/ 155 h 155"/>
                <a:gd name="T28" fmla="*/ 159 w 159"/>
                <a:gd name="T29" fmla="*/ 155 h 155"/>
                <a:gd name="T30" fmla="*/ 148 w 159"/>
                <a:gd name="T31" fmla="*/ 3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55">
                  <a:moveTo>
                    <a:pt x="148" y="38"/>
                  </a:moveTo>
                  <a:cubicBezTo>
                    <a:pt x="147" y="2"/>
                    <a:pt x="117" y="1"/>
                    <a:pt x="117" y="1"/>
                  </a:cubicBezTo>
                  <a:cubicBezTo>
                    <a:pt x="86" y="0"/>
                    <a:pt x="69" y="33"/>
                    <a:pt x="69" y="33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3"/>
                    <a:pt x="104" y="43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2"/>
                    <a:pt x="105" y="41"/>
                    <a:pt x="105" y="41"/>
                  </a:cubicBezTo>
                  <a:cubicBezTo>
                    <a:pt x="106" y="40"/>
                    <a:pt x="107" y="39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39"/>
                    <a:pt x="110" y="43"/>
                    <a:pt x="110" y="43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59" y="155"/>
                    <a:pt x="159" y="155"/>
                    <a:pt x="159" y="155"/>
                  </a:cubicBezTo>
                  <a:lnTo>
                    <a:pt x="148" y="38"/>
                  </a:ln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23" name="Freeform 8"/>
            <p:cNvSpPr>
              <a:spLocks/>
            </p:cNvSpPr>
            <p:nvPr/>
          </p:nvSpPr>
          <p:spPr bwMode="auto">
            <a:xfrm>
              <a:off x="2463801" y="2486025"/>
              <a:ext cx="617538" cy="587375"/>
            </a:xfrm>
            <a:custGeom>
              <a:avLst/>
              <a:gdLst>
                <a:gd name="T0" fmla="*/ 115 w 164"/>
                <a:gd name="T1" fmla="*/ 0 h 154"/>
                <a:gd name="T2" fmla="*/ 37 w 164"/>
                <a:gd name="T3" fmla="*/ 0 h 154"/>
                <a:gd name="T4" fmla="*/ 28 w 164"/>
                <a:gd name="T5" fmla="*/ 34 h 154"/>
                <a:gd name="T6" fmla="*/ 101 w 164"/>
                <a:gd name="T7" fmla="*/ 34 h 154"/>
                <a:gd name="T8" fmla="*/ 118 w 164"/>
                <a:gd name="T9" fmla="*/ 45 h 154"/>
                <a:gd name="T10" fmla="*/ 118 w 164"/>
                <a:gd name="T11" fmla="*/ 45 h 154"/>
                <a:gd name="T12" fmla="*/ 116 w 164"/>
                <a:gd name="T13" fmla="*/ 52 h 154"/>
                <a:gd name="T14" fmla="*/ 100 w 164"/>
                <a:gd name="T15" fmla="*/ 58 h 154"/>
                <a:gd name="T16" fmla="*/ 62 w 164"/>
                <a:gd name="T17" fmla="*/ 58 h 154"/>
                <a:gd name="T18" fmla="*/ 11 w 164"/>
                <a:gd name="T19" fmla="*/ 101 h 154"/>
                <a:gd name="T20" fmla="*/ 0 w 164"/>
                <a:gd name="T21" fmla="*/ 154 h 154"/>
                <a:gd name="T22" fmla="*/ 36 w 164"/>
                <a:gd name="T23" fmla="*/ 154 h 154"/>
                <a:gd name="T24" fmla="*/ 44 w 164"/>
                <a:gd name="T25" fmla="*/ 115 h 154"/>
                <a:gd name="T26" fmla="*/ 75 w 164"/>
                <a:gd name="T27" fmla="*/ 94 h 154"/>
                <a:gd name="T28" fmla="*/ 104 w 164"/>
                <a:gd name="T29" fmla="*/ 94 h 154"/>
                <a:gd name="T30" fmla="*/ 154 w 164"/>
                <a:gd name="T31" fmla="*/ 50 h 154"/>
                <a:gd name="T32" fmla="*/ 156 w 164"/>
                <a:gd name="T33" fmla="*/ 43 h 154"/>
                <a:gd name="T34" fmla="*/ 115 w 164"/>
                <a:gd name="T3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154">
                  <a:moveTo>
                    <a:pt x="115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20" y="32"/>
                    <a:pt x="118" y="45"/>
                  </a:cubicBezTo>
                  <a:cubicBezTo>
                    <a:pt x="118" y="45"/>
                    <a:pt x="118" y="45"/>
                    <a:pt x="118" y="45"/>
                  </a:cubicBezTo>
                  <a:cubicBezTo>
                    <a:pt x="118" y="47"/>
                    <a:pt x="117" y="49"/>
                    <a:pt x="116" y="52"/>
                  </a:cubicBezTo>
                  <a:cubicBezTo>
                    <a:pt x="114" y="55"/>
                    <a:pt x="110" y="59"/>
                    <a:pt x="100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24" y="54"/>
                    <a:pt x="11" y="101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4" y="115"/>
                    <a:pt x="45" y="94"/>
                    <a:pt x="75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4" y="94"/>
                    <a:pt x="138" y="96"/>
                    <a:pt x="154" y="50"/>
                  </a:cubicBezTo>
                  <a:cubicBezTo>
                    <a:pt x="156" y="43"/>
                    <a:pt x="156" y="43"/>
                    <a:pt x="156" y="43"/>
                  </a:cubicBezTo>
                  <a:cubicBezTo>
                    <a:pt x="156" y="43"/>
                    <a:pt x="164" y="0"/>
                    <a:pt x="115" y="0"/>
                  </a:cubicBezTo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224" name="Freeform 9"/>
            <p:cNvSpPr>
              <a:spLocks/>
            </p:cNvSpPr>
            <p:nvPr/>
          </p:nvSpPr>
          <p:spPr bwMode="auto">
            <a:xfrm>
              <a:off x="1173163" y="2486025"/>
              <a:ext cx="590550" cy="595313"/>
            </a:xfrm>
            <a:custGeom>
              <a:avLst/>
              <a:gdLst>
                <a:gd name="T0" fmla="*/ 53 w 157"/>
                <a:gd name="T1" fmla="*/ 46 h 156"/>
                <a:gd name="T2" fmla="*/ 73 w 157"/>
                <a:gd name="T3" fmla="*/ 34 h 156"/>
                <a:gd name="T4" fmla="*/ 148 w 157"/>
                <a:gd name="T5" fmla="*/ 34 h 156"/>
                <a:gd name="T6" fmla="*/ 157 w 157"/>
                <a:gd name="T7" fmla="*/ 0 h 156"/>
                <a:gd name="T8" fmla="*/ 70 w 157"/>
                <a:gd name="T9" fmla="*/ 0 h 156"/>
                <a:gd name="T10" fmla="*/ 16 w 157"/>
                <a:gd name="T11" fmla="*/ 46 h 156"/>
                <a:gd name="T12" fmla="*/ 15 w 157"/>
                <a:gd name="T13" fmla="*/ 54 h 156"/>
                <a:gd name="T14" fmla="*/ 15 w 157"/>
                <a:gd name="T15" fmla="*/ 54 h 156"/>
                <a:gd name="T16" fmla="*/ 57 w 157"/>
                <a:gd name="T17" fmla="*/ 92 h 156"/>
                <a:gd name="T18" fmla="*/ 90 w 157"/>
                <a:gd name="T19" fmla="*/ 92 h 156"/>
                <a:gd name="T20" fmla="*/ 103 w 157"/>
                <a:gd name="T21" fmla="*/ 100 h 156"/>
                <a:gd name="T22" fmla="*/ 103 w 157"/>
                <a:gd name="T23" fmla="*/ 100 h 156"/>
                <a:gd name="T24" fmla="*/ 103 w 157"/>
                <a:gd name="T25" fmla="*/ 102 h 156"/>
                <a:gd name="T26" fmla="*/ 103 w 157"/>
                <a:gd name="T27" fmla="*/ 101 h 156"/>
                <a:gd name="T28" fmla="*/ 98 w 157"/>
                <a:gd name="T29" fmla="*/ 116 h 156"/>
                <a:gd name="T30" fmla="*/ 82 w 157"/>
                <a:gd name="T31" fmla="*/ 119 h 156"/>
                <a:gd name="T32" fmla="*/ 8 w 157"/>
                <a:gd name="T33" fmla="*/ 119 h 156"/>
                <a:gd name="T34" fmla="*/ 0 w 157"/>
                <a:gd name="T35" fmla="*/ 154 h 156"/>
                <a:gd name="T36" fmla="*/ 88 w 157"/>
                <a:gd name="T37" fmla="*/ 154 h 156"/>
                <a:gd name="T38" fmla="*/ 134 w 157"/>
                <a:gd name="T39" fmla="*/ 117 h 156"/>
                <a:gd name="T40" fmla="*/ 135 w 157"/>
                <a:gd name="T41" fmla="*/ 113 h 156"/>
                <a:gd name="T42" fmla="*/ 135 w 157"/>
                <a:gd name="T43" fmla="*/ 112 h 156"/>
                <a:gd name="T44" fmla="*/ 135 w 157"/>
                <a:gd name="T45" fmla="*/ 112 h 156"/>
                <a:gd name="T46" fmla="*/ 138 w 157"/>
                <a:gd name="T47" fmla="*/ 102 h 156"/>
                <a:gd name="T48" fmla="*/ 138 w 157"/>
                <a:gd name="T49" fmla="*/ 101 h 156"/>
                <a:gd name="T50" fmla="*/ 103 w 157"/>
                <a:gd name="T51" fmla="*/ 59 h 156"/>
                <a:gd name="T52" fmla="*/ 70 w 157"/>
                <a:gd name="T53" fmla="*/ 59 h 156"/>
                <a:gd name="T54" fmla="*/ 53 w 157"/>
                <a:gd name="T55" fmla="*/ 52 h 156"/>
                <a:gd name="T56" fmla="*/ 53 w 157"/>
                <a:gd name="T57" fmla="*/ 52 h 156"/>
                <a:gd name="T58" fmla="*/ 53 w 157"/>
                <a:gd name="T59" fmla="*/ 52 h 156"/>
                <a:gd name="T60" fmla="*/ 53 w 157"/>
                <a:gd name="T61" fmla="*/ 51 h 156"/>
                <a:gd name="T62" fmla="*/ 53 w 157"/>
                <a:gd name="T63" fmla="*/ 4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156">
                  <a:moveTo>
                    <a:pt x="53" y="46"/>
                  </a:moveTo>
                  <a:cubicBezTo>
                    <a:pt x="53" y="46"/>
                    <a:pt x="58" y="33"/>
                    <a:pt x="73" y="34"/>
                  </a:cubicBezTo>
                  <a:cubicBezTo>
                    <a:pt x="148" y="34"/>
                    <a:pt x="148" y="34"/>
                    <a:pt x="148" y="34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23" y="0"/>
                    <a:pt x="16" y="46"/>
                  </a:cubicBezTo>
                  <a:cubicBezTo>
                    <a:pt x="15" y="49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61"/>
                    <a:pt x="15" y="90"/>
                    <a:pt x="57" y="92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2"/>
                    <a:pt x="100" y="91"/>
                    <a:pt x="103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103" y="100"/>
                    <a:pt x="103" y="102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5" y="111"/>
                    <a:pt x="98" y="116"/>
                  </a:cubicBezTo>
                  <a:cubicBezTo>
                    <a:pt x="91" y="119"/>
                    <a:pt x="82" y="119"/>
                    <a:pt x="82" y="119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119" y="156"/>
                    <a:pt x="134" y="117"/>
                  </a:cubicBezTo>
                  <a:cubicBezTo>
                    <a:pt x="134" y="116"/>
                    <a:pt x="135" y="114"/>
                    <a:pt x="135" y="113"/>
                  </a:cubicBezTo>
                  <a:cubicBezTo>
                    <a:pt x="135" y="113"/>
                    <a:pt x="135" y="112"/>
                    <a:pt x="135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6" y="108"/>
                    <a:pt x="137" y="105"/>
                    <a:pt x="138" y="102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47" y="59"/>
                    <a:pt x="10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55" y="61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49"/>
                    <a:pt x="53" y="47"/>
                    <a:pt x="53" y="46"/>
                  </a:cubicBezTo>
                  <a:close/>
                </a:path>
              </a:pathLst>
            </a:custGeom>
            <a:solidFill>
              <a:srgbClr val="D424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5779598" y="4925078"/>
            <a:ext cx="1550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LOCATION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389483" y="4925078"/>
            <a:ext cx="1550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LOCATION</a:t>
            </a:r>
            <a:endParaRPr lang="en-US" altLang="ko-KR" sz="12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1810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  <p:bldP spid="176" grpId="0" animBg="1"/>
      <p:bldP spid="177" grpId="0" animBg="1"/>
      <p:bldP spid="17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465" y="1132562"/>
            <a:ext cx="5002218" cy="109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ko-KR" altLang="en-US" sz="28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n-ea"/>
              </a:rPr>
              <a:t>미래를 이끌어 갈 </a:t>
            </a:r>
            <a:r>
              <a:rPr lang="en-US" altLang="ko-KR" sz="28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n-ea"/>
              </a:rPr>
              <a:t>SH PAC </a:t>
            </a:r>
          </a:p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ko-KR" altLang="en-US" sz="2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주력 제품 소개 및 고객 거래 이력</a:t>
            </a:r>
            <a:endParaRPr lang="en-US" altLang="ko-KR" sz="28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265" y="521122"/>
            <a:ext cx="783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“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5128" y="1941431"/>
            <a:ext cx="739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”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9359" y="1142087"/>
            <a:ext cx="2129972" cy="2135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71450">
              <a:lnSpc>
                <a:spcPct val="150000"/>
              </a:lnSpc>
              <a:buFontTx/>
              <a:buChar char="-"/>
            </a:pPr>
            <a:r>
              <a:rPr lang="ko-KR" altLang="en-US" sz="1500" spc="-1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건설장비용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실린더</a:t>
            </a:r>
            <a:endParaRPr lang="en-US" altLang="ko-KR" sz="15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 indent="-171450">
              <a:lnSpc>
                <a:spcPct val="150000"/>
              </a:lnSpc>
              <a:buFontTx/>
              <a:buChar char="-"/>
            </a:pP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지게차용 실린더</a:t>
            </a:r>
            <a:endParaRPr lang="en-US" altLang="ko-KR" sz="15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 indent="-171450">
              <a:lnSpc>
                <a:spcPct val="150000"/>
              </a:lnSpc>
              <a:buFontTx/>
              <a:buChar char="-"/>
            </a:pP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고소작업차용 실린더</a:t>
            </a:r>
            <a:endParaRPr lang="en-US" altLang="ko-KR" sz="15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 indent="-171450">
              <a:lnSpc>
                <a:spcPct val="150000"/>
              </a:lnSpc>
              <a:buFontTx/>
              <a:buChar char="-"/>
            </a:pPr>
            <a:r>
              <a:rPr lang="ko-KR" altLang="en-US" sz="1500" spc="-1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특장차용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실린더</a:t>
            </a:r>
            <a:endParaRPr lang="en-US" altLang="ko-KR" sz="15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 indent="-171450">
              <a:lnSpc>
                <a:spcPct val="150000"/>
              </a:lnSpc>
              <a:buFontTx/>
              <a:buChar char="-"/>
            </a:pPr>
            <a:r>
              <a:rPr lang="ko-KR" altLang="en-US" sz="1500" spc="-1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광산장비용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실린더</a:t>
            </a:r>
            <a:endParaRPr lang="en-US" altLang="ko-KR" sz="15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 indent="-171450">
              <a:lnSpc>
                <a:spcPct val="150000"/>
              </a:lnSpc>
              <a:buFontTx/>
              <a:buChar char="-"/>
            </a:pP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로터리 </a:t>
            </a:r>
            <a:r>
              <a:rPr lang="ko-KR" altLang="en-US" sz="1500" spc="-1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액츄에이터</a:t>
            </a:r>
            <a:endParaRPr lang="en-US" altLang="ko-KR" sz="15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7443093" y="639561"/>
            <a:ext cx="2358462" cy="550151"/>
            <a:chOff x="7443093" y="639561"/>
            <a:chExt cx="2358462" cy="550151"/>
          </a:xfrm>
        </p:grpSpPr>
        <p:sp>
          <p:nvSpPr>
            <p:cNvPr id="11" name="TextBox 10"/>
            <p:cNvSpPr txBox="1"/>
            <p:nvPr/>
          </p:nvSpPr>
          <p:spPr>
            <a:xfrm>
              <a:off x="7443093" y="639561"/>
              <a:ext cx="596007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</a:rPr>
                <a:t>Ⅳ</a:t>
              </a:r>
              <a:endParaRPr lang="en-US" altLang="ko-KR" sz="22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71583" y="639561"/>
              <a:ext cx="2129972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. </a:t>
              </a:r>
              <a:r>
                <a:rPr lang="ko-KR" altLang="en-US" sz="22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제품 소개</a:t>
              </a:r>
              <a:endParaRPr lang="en-US" altLang="ko-KR" sz="22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7443093" y="3504761"/>
            <a:ext cx="2358462" cy="550151"/>
            <a:chOff x="7443093" y="639561"/>
            <a:chExt cx="2358462" cy="550151"/>
          </a:xfrm>
        </p:grpSpPr>
        <p:sp>
          <p:nvSpPr>
            <p:cNvPr id="14" name="TextBox 13"/>
            <p:cNvSpPr txBox="1"/>
            <p:nvPr/>
          </p:nvSpPr>
          <p:spPr>
            <a:xfrm>
              <a:off x="7443093" y="639561"/>
              <a:ext cx="596007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</a:rPr>
                <a:t>Ⅴ</a:t>
              </a:r>
              <a:endParaRPr lang="en-US" altLang="ko-KR" sz="22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71583" y="639561"/>
              <a:ext cx="2129972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. </a:t>
              </a:r>
              <a:r>
                <a:rPr lang="ko-KR" altLang="en-US" sz="22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고객 거래 이력</a:t>
              </a:r>
              <a:endParaRPr lang="en-US" altLang="ko-KR" sz="22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42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양쪽 모서리가 둥근 사각형 75"/>
          <p:cNvSpPr/>
          <p:nvPr/>
        </p:nvSpPr>
        <p:spPr>
          <a:xfrm>
            <a:off x="466408" y="4419600"/>
            <a:ext cx="4713604" cy="2847975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35000">
                <a:schemeClr val="bg1">
                  <a:lumMod val="95000"/>
                </a:schemeClr>
              </a:gs>
            </a:gsLst>
            <a:lin ang="54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77" name="양쪽 모서리가 둥근 사각형 76"/>
          <p:cNvSpPr/>
          <p:nvPr/>
        </p:nvSpPr>
        <p:spPr>
          <a:xfrm>
            <a:off x="5492434" y="4419600"/>
            <a:ext cx="4713604" cy="2847975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35000">
                <a:schemeClr val="bg1">
                  <a:lumMod val="95000"/>
                </a:schemeClr>
              </a:gs>
            </a:gsLst>
            <a:lin ang="54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0" name="양쪽 모서리가 둥근 사각형 9"/>
          <p:cNvSpPr/>
          <p:nvPr/>
        </p:nvSpPr>
        <p:spPr>
          <a:xfrm>
            <a:off x="466408" y="1571625"/>
            <a:ext cx="4713604" cy="2847975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35000">
                <a:schemeClr val="bg1">
                  <a:lumMod val="95000"/>
                </a:schemeClr>
              </a:gs>
            </a:gsLst>
            <a:lin ang="54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69" name="양쪽 모서리가 둥근 사각형 168"/>
          <p:cNvSpPr/>
          <p:nvPr/>
        </p:nvSpPr>
        <p:spPr>
          <a:xfrm>
            <a:off x="5492434" y="1571625"/>
            <a:ext cx="4713604" cy="2847975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35000">
                <a:schemeClr val="bg1">
                  <a:lumMod val="95000"/>
                </a:schemeClr>
              </a:gs>
            </a:gsLst>
            <a:lin ang="54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제품 소개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제품 소개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29465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Ⅳ.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510699" y="4478101"/>
            <a:ext cx="3194526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buClr>
                <a:srgbClr val="800000"/>
              </a:buClr>
            </a:pPr>
            <a:r>
              <a:rPr lang="ko-KR" altLang="en-US" b="1" spc="-165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latin typeface="KoPub돋움체 Bold"/>
                <a:ea typeface="KoPub돋움체 Bold"/>
              </a:rPr>
              <a:t>고소 </a:t>
            </a:r>
            <a:r>
              <a:rPr lang="ko-KR" altLang="en-US" b="1" spc="-165" dirty="0" err="1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latin typeface="KoPub돋움체 Bold"/>
                <a:ea typeface="KoPub돋움체 Bold"/>
              </a:rPr>
              <a:t>작업차</a:t>
            </a:r>
            <a:r>
              <a:rPr lang="en-US" altLang="ko-KR" b="1" spc="-165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rgbClr val="D42423"/>
                </a:solidFill>
                <a:latin typeface="KoPub돋움체 Bold"/>
                <a:ea typeface="KoPub돋움체 Bold"/>
              </a:rPr>
              <a:t>  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(2.5t~45t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급 장비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)</a:t>
            </a:r>
            <a:endParaRPr lang="ko-KR" altLang="en-US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5541087" y="4478101"/>
            <a:ext cx="23441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buClr>
                <a:srgbClr val="800000"/>
              </a:buClr>
            </a:pPr>
            <a:r>
              <a:rPr lang="ko-KR" altLang="en-US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latin typeface="KoPub돋움체 Bold"/>
                <a:ea typeface="KoPub돋움체 Bold"/>
              </a:rPr>
              <a:t>지게차</a:t>
            </a:r>
            <a: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latin typeface="KoPub돋움체 Bold"/>
                <a:ea typeface="KoPub돋움체 Bold"/>
              </a:rPr>
              <a:t>  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(1t~25t</a:t>
            </a:r>
            <a:r>
              <a:rPr lang="ko-KR" altLang="en-US" sz="1400" spc="-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급 장비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)</a:t>
            </a:r>
            <a:endParaRPr lang="ko-KR" altLang="en-US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8708302" y="5494182"/>
            <a:ext cx="1393299" cy="1389828"/>
            <a:chOff x="5664201" y="5616984"/>
            <a:chExt cx="1352550" cy="1349180"/>
          </a:xfrm>
        </p:grpSpPr>
        <p:sp>
          <p:nvSpPr>
            <p:cNvPr id="195" name="모서리가 둥근 직사각형 194"/>
            <p:cNvSpPr/>
            <p:nvPr/>
          </p:nvSpPr>
          <p:spPr>
            <a:xfrm>
              <a:off x="5664201" y="5616984"/>
              <a:ext cx="1352550" cy="1349180"/>
            </a:xfrm>
            <a:prstGeom prst="roundRect">
              <a:avLst>
                <a:gd name="adj" fmla="val 51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67" name="그림 16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1848" y="5773353"/>
              <a:ext cx="1206944" cy="1000631"/>
            </a:xfrm>
            <a:prstGeom prst="rect">
              <a:avLst/>
            </a:prstGeom>
            <a:ln w="6350">
              <a:noFill/>
            </a:ln>
            <a:effectLst/>
          </p:spPr>
        </p:pic>
      </p:grpSp>
      <p:grpSp>
        <p:nvGrpSpPr>
          <p:cNvPr id="3" name="그룹 2"/>
          <p:cNvGrpSpPr/>
          <p:nvPr/>
        </p:nvGrpSpPr>
        <p:grpSpPr>
          <a:xfrm>
            <a:off x="3702896" y="5509172"/>
            <a:ext cx="1416198" cy="1389828"/>
            <a:chOff x="3667125" y="4845459"/>
            <a:chExt cx="1374779" cy="1349180"/>
          </a:xfrm>
        </p:grpSpPr>
        <p:sp>
          <p:nvSpPr>
            <p:cNvPr id="188" name="모서리가 둥근 직사각형 187"/>
            <p:cNvSpPr/>
            <p:nvPr/>
          </p:nvSpPr>
          <p:spPr>
            <a:xfrm>
              <a:off x="3667125" y="4845459"/>
              <a:ext cx="1352550" cy="1349180"/>
            </a:xfrm>
            <a:prstGeom prst="roundRect">
              <a:avLst>
                <a:gd name="adj" fmla="val 51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2" name="그림 8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2651" y="4956986"/>
              <a:ext cx="1309253" cy="1085449"/>
            </a:xfrm>
            <a:prstGeom prst="rect">
              <a:avLst/>
            </a:prstGeom>
            <a:ln w="6350">
              <a:noFill/>
            </a:ln>
            <a:effectLst/>
          </p:spPr>
        </p:pic>
      </p:grpSp>
      <p:pic>
        <p:nvPicPr>
          <p:cNvPr id="60" name="그림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220" y="4942842"/>
            <a:ext cx="2963468" cy="2212588"/>
          </a:xfrm>
          <a:prstGeom prst="rect">
            <a:avLst/>
          </a:prstGeom>
        </p:spPr>
      </p:pic>
      <p:grpSp>
        <p:nvGrpSpPr>
          <p:cNvPr id="68" name="그룹 67"/>
          <p:cNvGrpSpPr/>
          <p:nvPr/>
        </p:nvGrpSpPr>
        <p:grpSpPr>
          <a:xfrm>
            <a:off x="5627836" y="4942199"/>
            <a:ext cx="3169992" cy="2284782"/>
            <a:chOff x="42863" y="2190385"/>
            <a:chExt cx="2676235" cy="1928905"/>
          </a:xfrm>
        </p:grpSpPr>
        <p:grpSp>
          <p:nvGrpSpPr>
            <p:cNvPr id="69" name="그룹 68"/>
            <p:cNvGrpSpPr/>
            <p:nvPr/>
          </p:nvGrpSpPr>
          <p:grpSpPr>
            <a:xfrm>
              <a:off x="42863" y="3864768"/>
              <a:ext cx="2024854" cy="254522"/>
              <a:chOff x="42863" y="3864768"/>
              <a:chExt cx="2024854" cy="254522"/>
            </a:xfrm>
          </p:grpSpPr>
          <p:pic>
            <p:nvPicPr>
              <p:cNvPr id="71" name="그림 7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63" y="3864768"/>
                <a:ext cx="566738" cy="123554"/>
              </a:xfrm>
              <a:prstGeom prst="rect">
                <a:avLst/>
              </a:prstGeom>
            </p:spPr>
          </p:pic>
          <p:pic>
            <p:nvPicPr>
              <p:cNvPr id="72" name="그림 7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1036" y="3995736"/>
                <a:ext cx="688181" cy="123554"/>
              </a:xfrm>
              <a:prstGeom prst="rect">
                <a:avLst/>
              </a:prstGeom>
            </p:spPr>
          </p:pic>
          <p:pic>
            <p:nvPicPr>
              <p:cNvPr id="73" name="그림 7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79536" y="3897311"/>
                <a:ext cx="688181" cy="123554"/>
              </a:xfrm>
              <a:prstGeom prst="rect">
                <a:avLst/>
              </a:prstGeom>
            </p:spPr>
          </p:pic>
        </p:grpSp>
        <p:pic>
          <p:nvPicPr>
            <p:cNvPr id="70" name="그림 6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673" y="2190385"/>
              <a:ext cx="2493425" cy="1876409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10699" y="1617426"/>
            <a:ext cx="23441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800000"/>
              </a:buClr>
            </a:pPr>
            <a:r>
              <a:rPr lang="ko-KR" altLang="en-US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latin typeface="KoPub돋움체 Bold"/>
                <a:ea typeface="KoPub돋움체 Bold"/>
              </a:rPr>
              <a:t>굴삭기</a:t>
            </a:r>
            <a:r>
              <a:rPr lang="ko-KR" altLang="en-US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  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(2.5t~120t</a:t>
            </a:r>
            <a:r>
              <a:rPr lang="ko-KR" altLang="en-US" sz="1400" spc="-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급 장비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)</a:t>
            </a:r>
            <a:endParaRPr lang="ko-KR" altLang="en-US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5541087" y="1617426"/>
            <a:ext cx="23441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buClr>
                <a:srgbClr val="800000"/>
              </a:buClr>
            </a:pPr>
            <a:r>
              <a:rPr lang="ko-KR" altLang="en-US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latin typeface="KoPub돋움체 Bold"/>
                <a:ea typeface="KoPub돋움체 Bold"/>
              </a:rPr>
              <a:t>휠 </a:t>
            </a:r>
            <a:r>
              <a:rPr lang="ko-KR" altLang="en-US" b="1" spc="-165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latin typeface="KoPub돋움체 Bold"/>
                <a:ea typeface="KoPub돋움체 Bold"/>
              </a:rPr>
              <a:t>로우더</a:t>
            </a:r>
            <a: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latin typeface="KoPub돋움체 Bold"/>
                <a:ea typeface="KoPub돋움체 Bold"/>
              </a:rPr>
              <a:t>  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(2.5t~45t</a:t>
            </a:r>
            <a:r>
              <a:rPr lang="ko-KR" altLang="en-US" sz="1400" spc="-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급 장비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)</a:t>
            </a:r>
            <a:endParaRPr lang="ko-KR" altLang="en-US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3710050" y="2607398"/>
            <a:ext cx="1401114" cy="1389828"/>
            <a:chOff x="3740508" y="2741696"/>
            <a:chExt cx="1265725" cy="1255530"/>
          </a:xfrm>
        </p:grpSpPr>
        <p:sp>
          <p:nvSpPr>
            <p:cNvPr id="91" name="모서리가 둥근 직사각형 90"/>
            <p:cNvSpPr/>
            <p:nvPr/>
          </p:nvSpPr>
          <p:spPr>
            <a:xfrm>
              <a:off x="3740508" y="2741696"/>
              <a:ext cx="1258666" cy="1255530"/>
            </a:xfrm>
            <a:prstGeom prst="roundRect">
              <a:avLst>
                <a:gd name="adj" fmla="val 51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68" name="그림 16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1923" y="2854318"/>
              <a:ext cx="1184310" cy="981863"/>
            </a:xfrm>
            <a:prstGeom prst="rect">
              <a:avLst/>
            </a:prstGeom>
            <a:ln w="6350">
              <a:noFill/>
            </a:ln>
            <a:effectLst/>
          </p:spPr>
        </p:pic>
      </p:grpSp>
      <p:pic>
        <p:nvPicPr>
          <p:cNvPr id="61" name="그림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337112" y="2574956"/>
            <a:ext cx="3316351" cy="1433833"/>
          </a:xfrm>
          <a:prstGeom prst="rect">
            <a:avLst/>
          </a:prstGeom>
        </p:spPr>
      </p:pic>
      <p:grpSp>
        <p:nvGrpSpPr>
          <p:cNvPr id="62" name="그룹 61"/>
          <p:cNvGrpSpPr/>
          <p:nvPr/>
        </p:nvGrpSpPr>
        <p:grpSpPr>
          <a:xfrm flipH="1">
            <a:off x="5328656" y="2573650"/>
            <a:ext cx="3326106" cy="1443588"/>
            <a:chOff x="4138869" y="2618349"/>
            <a:chExt cx="2882232" cy="1250939"/>
          </a:xfrm>
        </p:grpSpPr>
        <p:grpSp>
          <p:nvGrpSpPr>
            <p:cNvPr id="63" name="그룹 62"/>
            <p:cNvGrpSpPr/>
            <p:nvPr/>
          </p:nvGrpSpPr>
          <p:grpSpPr>
            <a:xfrm>
              <a:off x="5098131" y="3625316"/>
              <a:ext cx="1909762" cy="185467"/>
              <a:chOff x="5098131" y="3625316"/>
              <a:chExt cx="1909762" cy="185467"/>
            </a:xfrm>
          </p:grpSpPr>
          <p:pic>
            <p:nvPicPr>
              <p:cNvPr id="65" name="그림 6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31531" y="3687229"/>
                <a:ext cx="688181" cy="123554"/>
              </a:xfrm>
              <a:prstGeom prst="rect">
                <a:avLst/>
              </a:prstGeom>
            </p:spPr>
          </p:pic>
          <p:pic>
            <p:nvPicPr>
              <p:cNvPr id="66" name="그림 6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98131" y="3649129"/>
                <a:ext cx="688181" cy="123554"/>
              </a:xfrm>
              <a:prstGeom prst="rect">
                <a:avLst/>
              </a:prstGeom>
            </p:spPr>
          </p:pic>
          <p:pic>
            <p:nvPicPr>
              <p:cNvPr id="67" name="그림 6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19712" y="3625316"/>
                <a:ext cx="688181" cy="123554"/>
              </a:xfrm>
              <a:prstGeom prst="rect">
                <a:avLst/>
              </a:prstGeom>
            </p:spPr>
          </p:pic>
        </p:grpSp>
        <p:pic>
          <p:nvPicPr>
            <p:cNvPr id="64" name="그림 6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38869" y="2618349"/>
              <a:ext cx="2882232" cy="1250939"/>
            </a:xfrm>
            <a:prstGeom prst="rect">
              <a:avLst/>
            </a:prstGeom>
          </p:spPr>
        </p:pic>
      </p:grpSp>
      <p:grpSp>
        <p:nvGrpSpPr>
          <p:cNvPr id="2" name="그룹 1"/>
          <p:cNvGrpSpPr/>
          <p:nvPr/>
        </p:nvGrpSpPr>
        <p:grpSpPr>
          <a:xfrm>
            <a:off x="8708302" y="2607398"/>
            <a:ext cx="1393299" cy="1389828"/>
            <a:chOff x="5664201" y="2619784"/>
            <a:chExt cx="1352550" cy="1349180"/>
          </a:xfrm>
        </p:grpSpPr>
        <p:sp>
          <p:nvSpPr>
            <p:cNvPr id="170" name="모서리가 둥근 직사각형 169"/>
            <p:cNvSpPr/>
            <p:nvPr/>
          </p:nvSpPr>
          <p:spPr>
            <a:xfrm>
              <a:off x="5664201" y="2619784"/>
              <a:ext cx="1352550" cy="1349180"/>
            </a:xfrm>
            <a:prstGeom prst="roundRect">
              <a:avLst>
                <a:gd name="adj" fmla="val 51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03" name="그림 20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9954" y="2846699"/>
              <a:ext cx="1175215" cy="974324"/>
            </a:xfrm>
            <a:prstGeom prst="rect">
              <a:avLst/>
            </a:prstGeom>
            <a:ln w="6350">
              <a:noFill/>
            </a:ln>
            <a:effectLst/>
          </p:spPr>
        </p:pic>
      </p:grpSp>
      <p:pic>
        <p:nvPicPr>
          <p:cNvPr id="123" name="그림 1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146" y="2211699"/>
            <a:ext cx="2751448" cy="1857228"/>
          </a:xfrm>
          <a:prstGeom prst="rect">
            <a:avLst/>
          </a:prstGeom>
        </p:spPr>
      </p:pic>
      <p:grpSp>
        <p:nvGrpSpPr>
          <p:cNvPr id="124" name="그룹 123"/>
          <p:cNvGrpSpPr/>
          <p:nvPr/>
        </p:nvGrpSpPr>
        <p:grpSpPr>
          <a:xfrm>
            <a:off x="306201" y="2198851"/>
            <a:ext cx="2919394" cy="1865825"/>
            <a:chOff x="46654" y="5286433"/>
            <a:chExt cx="2869829" cy="1834147"/>
          </a:xfrm>
        </p:grpSpPr>
        <p:grpSp>
          <p:nvGrpSpPr>
            <p:cNvPr id="125" name="그룹 124"/>
            <p:cNvGrpSpPr/>
            <p:nvPr/>
          </p:nvGrpSpPr>
          <p:grpSpPr>
            <a:xfrm>
              <a:off x="46654" y="6817880"/>
              <a:ext cx="1943900" cy="239133"/>
              <a:chOff x="46654" y="6817880"/>
              <a:chExt cx="1943900" cy="239133"/>
            </a:xfrm>
          </p:grpSpPr>
          <p:pic>
            <p:nvPicPr>
              <p:cNvPr id="127" name="그림 12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489982">
                <a:off x="46654" y="6903608"/>
                <a:ext cx="1384305" cy="153405"/>
              </a:xfrm>
              <a:prstGeom prst="rect">
                <a:avLst/>
              </a:prstGeom>
            </p:spPr>
          </p:pic>
          <p:pic>
            <p:nvPicPr>
              <p:cNvPr id="128" name="그림 1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489982">
                <a:off x="606249" y="6817880"/>
                <a:ext cx="1384305" cy="153405"/>
              </a:xfrm>
              <a:prstGeom prst="rect">
                <a:avLst/>
              </a:prstGeom>
            </p:spPr>
          </p:pic>
        </p:grpSp>
        <p:pic>
          <p:nvPicPr>
            <p:cNvPr id="126" name="그림 12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3296" y="5286433"/>
              <a:ext cx="2713187" cy="1834147"/>
            </a:xfrm>
            <a:prstGeom prst="rect">
              <a:avLst/>
            </a:prstGeom>
          </p:spPr>
        </p:pic>
      </p:grpSp>
      <p:sp>
        <p:nvSpPr>
          <p:cNvPr id="54" name="TextBox 53"/>
          <p:cNvSpPr txBox="1"/>
          <p:nvPr/>
        </p:nvSpPr>
        <p:spPr>
          <a:xfrm>
            <a:off x="711156" y="1101177"/>
            <a:ext cx="234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ko-KR" altLang="en-US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현재의 주력 생산 제품</a:t>
            </a:r>
          </a:p>
        </p:txBody>
      </p:sp>
      <p:grpSp>
        <p:nvGrpSpPr>
          <p:cNvPr id="142" name="그룹 141"/>
          <p:cNvGrpSpPr/>
          <p:nvPr/>
        </p:nvGrpSpPr>
        <p:grpSpPr>
          <a:xfrm>
            <a:off x="485775" y="1179893"/>
            <a:ext cx="277160" cy="213809"/>
            <a:chOff x="345109" y="1341813"/>
            <a:chExt cx="277160" cy="213809"/>
          </a:xfrm>
        </p:grpSpPr>
        <p:sp>
          <p:nvSpPr>
            <p:cNvPr id="143" name="갈매기형 수장 142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144" name="갈매기형 수장 143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pic>
        <p:nvPicPr>
          <p:cNvPr id="83" name="그림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112" y="5143805"/>
            <a:ext cx="3223143" cy="1987927"/>
          </a:xfrm>
          <a:prstGeom prst="rect">
            <a:avLst/>
          </a:prstGeom>
        </p:spPr>
      </p:pic>
      <p:grpSp>
        <p:nvGrpSpPr>
          <p:cNvPr id="84" name="그룹 83"/>
          <p:cNvGrpSpPr/>
          <p:nvPr/>
        </p:nvGrpSpPr>
        <p:grpSpPr>
          <a:xfrm>
            <a:off x="249494" y="5148575"/>
            <a:ext cx="3395431" cy="2047070"/>
            <a:chOff x="7069806" y="1945977"/>
            <a:chExt cx="3369594" cy="2031493"/>
          </a:xfrm>
        </p:grpSpPr>
        <p:grpSp>
          <p:nvGrpSpPr>
            <p:cNvPr id="85" name="그룹 84"/>
            <p:cNvGrpSpPr/>
            <p:nvPr/>
          </p:nvGrpSpPr>
          <p:grpSpPr>
            <a:xfrm>
              <a:off x="7069806" y="3711041"/>
              <a:ext cx="1647031" cy="266429"/>
              <a:chOff x="7069806" y="3711041"/>
              <a:chExt cx="1647031" cy="266429"/>
            </a:xfrm>
          </p:grpSpPr>
          <p:pic>
            <p:nvPicPr>
              <p:cNvPr id="87" name="그림 8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9806" y="3853916"/>
                <a:ext cx="688181" cy="123554"/>
              </a:xfrm>
              <a:prstGeom prst="rect">
                <a:avLst/>
              </a:prstGeom>
            </p:spPr>
          </p:pic>
          <p:pic>
            <p:nvPicPr>
              <p:cNvPr id="88" name="그림 8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71506" y="3853916"/>
                <a:ext cx="688181" cy="123554"/>
              </a:xfrm>
              <a:prstGeom prst="rect">
                <a:avLst/>
              </a:prstGeom>
            </p:spPr>
          </p:pic>
          <p:pic>
            <p:nvPicPr>
              <p:cNvPr id="89" name="그림 8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28656" y="3711041"/>
                <a:ext cx="688181" cy="123554"/>
              </a:xfrm>
              <a:prstGeom prst="rect">
                <a:avLst/>
              </a:prstGeom>
            </p:spPr>
          </p:pic>
        </p:grpSp>
        <p:pic>
          <p:nvPicPr>
            <p:cNvPr id="86" name="그림 8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29376" y="1945977"/>
              <a:ext cx="3210024" cy="1973926"/>
            </a:xfrm>
            <a:prstGeom prst="rect">
              <a:avLst/>
            </a:prstGeom>
          </p:spPr>
        </p:pic>
      </p:grpSp>
      <p:cxnSp>
        <p:nvCxnSpPr>
          <p:cNvPr id="59" name="직선 연결선 58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76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양쪽 모서리가 둥근 사각형 75"/>
          <p:cNvSpPr/>
          <p:nvPr/>
        </p:nvSpPr>
        <p:spPr>
          <a:xfrm>
            <a:off x="466408" y="4419600"/>
            <a:ext cx="4713604" cy="2847975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35000">
                <a:schemeClr val="bg1">
                  <a:lumMod val="95000"/>
                </a:schemeClr>
              </a:gs>
            </a:gsLst>
            <a:lin ang="54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pic>
        <p:nvPicPr>
          <p:cNvPr id="83" name="그림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02" y="5769474"/>
            <a:ext cx="2806161" cy="1360819"/>
          </a:xfrm>
          <a:prstGeom prst="rect">
            <a:avLst/>
          </a:prstGeom>
        </p:spPr>
      </p:pic>
      <p:sp>
        <p:nvSpPr>
          <p:cNvPr id="10" name="양쪽 모서리가 둥근 사각형 9"/>
          <p:cNvSpPr/>
          <p:nvPr/>
        </p:nvSpPr>
        <p:spPr>
          <a:xfrm>
            <a:off x="466408" y="1571625"/>
            <a:ext cx="4713604" cy="2847975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35000">
                <a:schemeClr val="bg1">
                  <a:lumMod val="95000"/>
                </a:schemeClr>
              </a:gs>
            </a:gsLst>
            <a:lin ang="54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pic>
        <p:nvPicPr>
          <p:cNvPr id="82" name="그림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29" y="2276475"/>
            <a:ext cx="2328796" cy="1887632"/>
          </a:xfrm>
          <a:prstGeom prst="rect">
            <a:avLst/>
          </a:prstGeom>
        </p:spPr>
      </p:pic>
      <p:sp>
        <p:nvSpPr>
          <p:cNvPr id="77" name="양쪽 모서리가 둥근 사각형 76"/>
          <p:cNvSpPr/>
          <p:nvPr/>
        </p:nvSpPr>
        <p:spPr>
          <a:xfrm>
            <a:off x="5492434" y="4419600"/>
            <a:ext cx="4713604" cy="2847975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35000">
                <a:schemeClr val="bg1">
                  <a:lumMod val="95000"/>
                </a:schemeClr>
              </a:gs>
            </a:gsLst>
            <a:lin ang="54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69" name="양쪽 모서리가 둥근 사각형 168"/>
          <p:cNvSpPr/>
          <p:nvPr/>
        </p:nvSpPr>
        <p:spPr>
          <a:xfrm>
            <a:off x="5492434" y="1571625"/>
            <a:ext cx="4713604" cy="2847975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100000">
                <a:schemeClr val="bg1">
                  <a:lumMod val="95000"/>
                  <a:alpha val="0"/>
                </a:schemeClr>
              </a:gs>
              <a:gs pos="35000">
                <a:schemeClr val="bg1">
                  <a:lumMod val="95000"/>
                </a:schemeClr>
              </a:gs>
            </a:gsLst>
            <a:lin ang="54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제품 소개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제품 소개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29465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Ⅳ.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510699" y="4478101"/>
            <a:ext cx="3194526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buClr>
                <a:srgbClr val="800000"/>
              </a:buClr>
            </a:pPr>
            <a:r>
              <a:rPr lang="ko-KR" altLang="en-US" b="1" spc="-165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KoPub돋움체 Bold"/>
                <a:ea typeface="KoPub돋움체 Bold"/>
              </a:rPr>
              <a:t>험지용</a:t>
            </a:r>
            <a:r>
              <a:rPr lang="ko-KR" altLang="en-US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KoPub돋움체 Bold"/>
                <a:ea typeface="KoPub돋움체 Bold"/>
              </a:rPr>
              <a:t> </a:t>
            </a:r>
            <a:r>
              <a:rPr lang="ko-KR" altLang="en-US" b="1" spc="-165" dirty="0" err="1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KoPub돋움체 Bold"/>
                <a:ea typeface="KoPub돋움체 Bold"/>
              </a:rPr>
              <a:t>굴절식</a:t>
            </a:r>
            <a:r>
              <a:rPr lang="ko-KR" altLang="en-US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KoPub돋움체 Bold"/>
                <a:ea typeface="KoPub돋움체 Bold"/>
              </a:rPr>
              <a:t> 덤프트럭</a:t>
            </a:r>
            <a: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rgbClr val="D42423"/>
                </a:solidFill>
                <a:latin typeface="KoPub돋움체 Bold"/>
                <a:ea typeface="KoPub돋움체 Bold"/>
              </a:rPr>
              <a:t/>
            </a:r>
            <a:b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rgbClr val="D42423"/>
                </a:solidFill>
                <a:latin typeface="KoPub돋움체 Bold"/>
                <a:ea typeface="KoPub돋움체 Bold"/>
              </a:rPr>
            </a:b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(30t~40t</a:t>
            </a:r>
            <a:r>
              <a:rPr lang="ko-KR" altLang="en-US" sz="1400" spc="-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급 장비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)</a:t>
            </a:r>
            <a:endParaRPr lang="ko-KR" altLang="en-US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5541087" y="4478101"/>
            <a:ext cx="23441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buClr>
                <a:srgbClr val="800000"/>
              </a:buClr>
            </a:pPr>
            <a:r>
              <a:rPr lang="ko-KR" altLang="en-US" b="1" spc="-165" dirty="0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/>
                <a:ea typeface="KoPub돋움체 Bold"/>
              </a:rPr>
              <a:t>고소 </a:t>
            </a:r>
            <a:r>
              <a:rPr lang="ko-KR" altLang="en-US" b="1" spc="-165" dirty="0" err="1" smtClean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/>
                <a:ea typeface="KoPub돋움체 Bold"/>
              </a:rPr>
              <a:t>작업차</a:t>
            </a:r>
            <a:r>
              <a:rPr lang="ko-KR" altLang="en-US" b="1" spc="-165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  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(1t~25t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급 장비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)</a:t>
            </a:r>
            <a:endParaRPr lang="ko-KR" altLang="en-US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698" y="1617426"/>
            <a:ext cx="409940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buClr>
                <a:srgbClr val="800000"/>
              </a:buClr>
            </a:pPr>
            <a:r>
              <a:rPr lang="ko-KR" altLang="en-US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KoPub돋움체 Bold"/>
                <a:ea typeface="KoPub돋움체 Bold"/>
              </a:rPr>
              <a:t>상용자동차 </a:t>
            </a:r>
            <a: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KoPub돋움체 Bold"/>
                <a:ea typeface="KoPub돋움체 Bold"/>
              </a:rPr>
              <a:t>&amp; </a:t>
            </a:r>
            <a:r>
              <a:rPr lang="ko-KR" altLang="en-US" b="1" spc="-165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KoPub돋움체 Bold"/>
                <a:ea typeface="KoPub돋움체 Bold"/>
              </a:rPr>
              <a:t>덤프트럭</a:t>
            </a:r>
            <a: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rgbClr val="D42423"/>
                </a:solidFill>
                <a:latin typeface="KoPub돋움체 Bold"/>
                <a:ea typeface="KoPub돋움체 Bold"/>
              </a:rPr>
              <a:t/>
            </a:r>
            <a:br>
              <a:rPr lang="en-US" altLang="ko-KR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rgbClr val="D42423"/>
                </a:solidFill>
                <a:latin typeface="KoPub돋움체 Bold"/>
                <a:ea typeface="KoPub돋움체 Bold"/>
              </a:rPr>
            </a:b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(2.5t~24t</a:t>
            </a:r>
            <a:r>
              <a:rPr lang="ko-KR" altLang="en-US" sz="1400" spc="-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급 장비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)</a:t>
            </a:r>
            <a:endParaRPr lang="ko-KR" altLang="en-US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5541087" y="1617426"/>
            <a:ext cx="234416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buClr>
                <a:srgbClr val="800000"/>
              </a:buClr>
            </a:pPr>
            <a:r>
              <a:rPr lang="ko-KR" altLang="en-US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/>
                <a:ea typeface="KoPub돋움체 Bold"/>
              </a:rPr>
              <a:t>굴삭기  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(2.5t~45t</a:t>
            </a:r>
            <a:r>
              <a:rPr lang="ko-KR" altLang="en-US" sz="1400" spc="-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급 장비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)</a:t>
            </a:r>
            <a:endParaRPr lang="ko-KR" altLang="en-US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11156" y="1101177"/>
            <a:ext cx="234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ko-KR" altLang="en-US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현재의 주력 생산 제품</a:t>
            </a:r>
          </a:p>
        </p:txBody>
      </p:sp>
      <p:grpSp>
        <p:nvGrpSpPr>
          <p:cNvPr id="142" name="그룹 141"/>
          <p:cNvGrpSpPr/>
          <p:nvPr/>
        </p:nvGrpSpPr>
        <p:grpSpPr>
          <a:xfrm>
            <a:off x="485775" y="1179893"/>
            <a:ext cx="277160" cy="213809"/>
            <a:chOff x="345109" y="1341813"/>
            <a:chExt cx="277160" cy="213809"/>
          </a:xfrm>
        </p:grpSpPr>
        <p:sp>
          <p:nvSpPr>
            <p:cNvPr id="143" name="갈매기형 수장 142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144" name="갈매기형 수장 143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grpSp>
        <p:nvGrpSpPr>
          <p:cNvPr id="97" name="그룹 96"/>
          <p:cNvGrpSpPr/>
          <p:nvPr/>
        </p:nvGrpSpPr>
        <p:grpSpPr>
          <a:xfrm>
            <a:off x="691593" y="2285999"/>
            <a:ext cx="2356407" cy="1934675"/>
            <a:chOff x="4083561" y="5445894"/>
            <a:chExt cx="2115332" cy="1932952"/>
          </a:xfrm>
        </p:grpSpPr>
        <p:grpSp>
          <p:nvGrpSpPr>
            <p:cNvPr id="98" name="그룹 97"/>
            <p:cNvGrpSpPr/>
            <p:nvPr/>
          </p:nvGrpSpPr>
          <p:grpSpPr>
            <a:xfrm>
              <a:off x="4083561" y="6931442"/>
              <a:ext cx="1940209" cy="447404"/>
              <a:chOff x="4083560" y="6931444"/>
              <a:chExt cx="1940209" cy="447404"/>
            </a:xfrm>
          </p:grpSpPr>
          <p:pic>
            <p:nvPicPr>
              <p:cNvPr id="100" name="그림 9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43203" y="7255294"/>
                <a:ext cx="551940" cy="123554"/>
              </a:xfrm>
              <a:prstGeom prst="rect">
                <a:avLst/>
              </a:prstGeom>
            </p:spPr>
          </p:pic>
          <p:pic>
            <p:nvPicPr>
              <p:cNvPr id="101" name="그림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71829" y="7083844"/>
                <a:ext cx="551940" cy="123554"/>
              </a:xfrm>
              <a:prstGeom prst="rect">
                <a:avLst/>
              </a:prstGeom>
            </p:spPr>
          </p:pic>
          <p:pic>
            <p:nvPicPr>
              <p:cNvPr id="102" name="그림 10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0767" y="7110038"/>
                <a:ext cx="412239" cy="123554"/>
              </a:xfrm>
              <a:prstGeom prst="rect">
                <a:avLst/>
              </a:prstGeom>
            </p:spPr>
          </p:pic>
          <p:pic>
            <p:nvPicPr>
              <p:cNvPr id="103" name="그림 10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9285" y="6988594"/>
                <a:ext cx="428909" cy="123554"/>
              </a:xfrm>
              <a:prstGeom prst="rect">
                <a:avLst/>
              </a:prstGeom>
            </p:spPr>
          </p:pic>
          <p:pic>
            <p:nvPicPr>
              <p:cNvPr id="104" name="그림 10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3560" y="6931444"/>
                <a:ext cx="331278" cy="123554"/>
              </a:xfrm>
              <a:prstGeom prst="rect">
                <a:avLst/>
              </a:prstGeom>
            </p:spPr>
          </p:pic>
        </p:grpSp>
        <p:pic>
          <p:nvPicPr>
            <p:cNvPr id="99" name="그림 9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9629" y="5445894"/>
              <a:ext cx="2079264" cy="1876409"/>
            </a:xfrm>
            <a:prstGeom prst="rect">
              <a:avLst/>
            </a:prstGeom>
          </p:spPr>
        </p:pic>
      </p:grpSp>
      <p:grpSp>
        <p:nvGrpSpPr>
          <p:cNvPr id="111" name="그룹 110"/>
          <p:cNvGrpSpPr/>
          <p:nvPr/>
        </p:nvGrpSpPr>
        <p:grpSpPr>
          <a:xfrm>
            <a:off x="406911" y="5774769"/>
            <a:ext cx="2855274" cy="1430406"/>
            <a:chOff x="6801360" y="5791279"/>
            <a:chExt cx="2855274" cy="1430406"/>
          </a:xfrm>
        </p:grpSpPr>
        <p:grpSp>
          <p:nvGrpSpPr>
            <p:cNvPr id="112" name="그룹 111"/>
            <p:cNvGrpSpPr/>
            <p:nvPr/>
          </p:nvGrpSpPr>
          <p:grpSpPr>
            <a:xfrm>
              <a:off x="6801360" y="6833813"/>
              <a:ext cx="2282315" cy="387872"/>
              <a:chOff x="6801360" y="6833813"/>
              <a:chExt cx="2282315" cy="387872"/>
            </a:xfrm>
          </p:grpSpPr>
          <p:pic>
            <p:nvPicPr>
              <p:cNvPr id="114" name="그림 1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01360" y="6833813"/>
                <a:ext cx="551940" cy="123554"/>
              </a:xfrm>
              <a:prstGeom prst="rect">
                <a:avLst/>
              </a:prstGeom>
            </p:spPr>
          </p:pic>
          <p:pic>
            <p:nvPicPr>
              <p:cNvPr id="115" name="그림 1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79966" y="6902869"/>
                <a:ext cx="551940" cy="123554"/>
              </a:xfrm>
              <a:prstGeom prst="rect">
                <a:avLst/>
              </a:prstGeom>
            </p:spPr>
          </p:pic>
          <p:pic>
            <p:nvPicPr>
              <p:cNvPr id="116" name="그림 1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34835" y="7098131"/>
                <a:ext cx="551940" cy="123554"/>
              </a:xfrm>
              <a:prstGeom prst="rect">
                <a:avLst/>
              </a:prstGeom>
            </p:spPr>
          </p:pic>
          <p:pic>
            <p:nvPicPr>
              <p:cNvPr id="117" name="그림 1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31735" y="6987006"/>
                <a:ext cx="551940" cy="123554"/>
              </a:xfrm>
              <a:prstGeom prst="rect">
                <a:avLst/>
              </a:prstGeom>
            </p:spPr>
          </p:pic>
        </p:grpSp>
        <p:pic>
          <p:nvPicPr>
            <p:cNvPr id="113" name="그림 1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42020" y="5791279"/>
              <a:ext cx="2814614" cy="1369271"/>
            </a:xfrm>
            <a:prstGeom prst="rect">
              <a:avLst/>
            </a:prstGeom>
          </p:spPr>
        </p:pic>
      </p:grpSp>
      <p:grpSp>
        <p:nvGrpSpPr>
          <p:cNvPr id="7" name="그룹 6"/>
          <p:cNvGrpSpPr/>
          <p:nvPr/>
        </p:nvGrpSpPr>
        <p:grpSpPr>
          <a:xfrm>
            <a:off x="3640109" y="5494182"/>
            <a:ext cx="1428319" cy="1424760"/>
            <a:chOff x="3719822" y="5560380"/>
            <a:chExt cx="1258666" cy="1255530"/>
          </a:xfrm>
        </p:grpSpPr>
        <p:sp>
          <p:nvSpPr>
            <p:cNvPr id="188" name="모서리가 둥근 직사각형 187"/>
            <p:cNvSpPr/>
            <p:nvPr/>
          </p:nvSpPr>
          <p:spPr>
            <a:xfrm>
              <a:off x="3719822" y="5560380"/>
              <a:ext cx="1258666" cy="1255530"/>
            </a:xfrm>
            <a:prstGeom prst="roundRect">
              <a:avLst>
                <a:gd name="adj" fmla="val 51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0" name="그림 1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1454" y="5683471"/>
              <a:ext cx="1162021" cy="963384"/>
            </a:xfrm>
            <a:prstGeom prst="rect">
              <a:avLst/>
            </a:prstGeom>
            <a:ln w="6350">
              <a:noFill/>
            </a:ln>
            <a:effectLst/>
          </p:spPr>
        </p:pic>
      </p:grpSp>
      <p:pic>
        <p:nvPicPr>
          <p:cNvPr id="208" name="그림 2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0050" y="2114342"/>
            <a:ext cx="2913515" cy="1966623"/>
          </a:xfrm>
          <a:prstGeom prst="rect">
            <a:avLst/>
          </a:prstGeom>
        </p:spPr>
      </p:pic>
      <p:sp>
        <p:nvSpPr>
          <p:cNvPr id="209" name="TextBox 208"/>
          <p:cNvSpPr txBox="1"/>
          <p:nvPr/>
        </p:nvSpPr>
        <p:spPr>
          <a:xfrm>
            <a:off x="5721306" y="1101177"/>
            <a:ext cx="234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ko-KR" altLang="en-US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미래의 주력 생산제품</a:t>
            </a:r>
          </a:p>
        </p:txBody>
      </p:sp>
      <p:grpSp>
        <p:nvGrpSpPr>
          <p:cNvPr id="210" name="그룹 209"/>
          <p:cNvGrpSpPr/>
          <p:nvPr/>
        </p:nvGrpSpPr>
        <p:grpSpPr>
          <a:xfrm>
            <a:off x="5495925" y="1179893"/>
            <a:ext cx="277160" cy="213809"/>
            <a:chOff x="345109" y="1341813"/>
            <a:chExt cx="277160" cy="213809"/>
          </a:xfrm>
        </p:grpSpPr>
        <p:sp>
          <p:nvSpPr>
            <p:cNvPr id="211" name="갈매기형 수장 210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212" name="갈매기형 수장 211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3674050" y="2467884"/>
            <a:ext cx="1442936" cy="1564272"/>
            <a:chOff x="3740508" y="2618754"/>
            <a:chExt cx="1271547" cy="1378472"/>
          </a:xfrm>
        </p:grpSpPr>
        <p:sp>
          <p:nvSpPr>
            <p:cNvPr id="91" name="모서리가 둥근 직사각형 90"/>
            <p:cNvSpPr/>
            <p:nvPr/>
          </p:nvSpPr>
          <p:spPr>
            <a:xfrm>
              <a:off x="3740508" y="2741696"/>
              <a:ext cx="1258666" cy="1255530"/>
            </a:xfrm>
            <a:prstGeom prst="roundRect">
              <a:avLst>
                <a:gd name="adj" fmla="val 51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21" name="그림 1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6637" y="2998642"/>
              <a:ext cx="1185418" cy="982783"/>
            </a:xfrm>
            <a:prstGeom prst="rect">
              <a:avLst/>
            </a:prstGeom>
            <a:ln w="6350">
              <a:noFill/>
            </a:ln>
            <a:effectLst/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60804">
              <a:off x="3817489" y="2618754"/>
              <a:ext cx="987645" cy="789444"/>
            </a:xfrm>
            <a:prstGeom prst="rect">
              <a:avLst/>
            </a:prstGeom>
          </p:spPr>
        </p:pic>
      </p:grpSp>
      <p:pic>
        <p:nvPicPr>
          <p:cNvPr id="225" name="그림 2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848" y="4755789"/>
            <a:ext cx="2769003" cy="2456374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8673282" y="5494182"/>
            <a:ext cx="1428319" cy="1424760"/>
            <a:chOff x="8767985" y="5624775"/>
            <a:chExt cx="1258666" cy="1255530"/>
          </a:xfrm>
        </p:grpSpPr>
        <p:sp>
          <p:nvSpPr>
            <p:cNvPr id="81" name="모서리가 둥근 직사각형 80"/>
            <p:cNvSpPr/>
            <p:nvPr/>
          </p:nvSpPr>
          <p:spPr>
            <a:xfrm>
              <a:off x="8767985" y="5624775"/>
              <a:ext cx="1258666" cy="1255530"/>
            </a:xfrm>
            <a:prstGeom prst="roundRect">
              <a:avLst>
                <a:gd name="adj" fmla="val 51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8938902" y="5675049"/>
              <a:ext cx="979269" cy="1173182"/>
              <a:chOff x="8996416" y="4833836"/>
              <a:chExt cx="853387" cy="1022373"/>
            </a:xfrm>
          </p:grpSpPr>
          <p:pic>
            <p:nvPicPr>
              <p:cNvPr id="214" name="그림 2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0553" y="5404455"/>
                <a:ext cx="509250" cy="451754"/>
              </a:xfrm>
              <a:prstGeom prst="rect">
                <a:avLst/>
              </a:prstGeom>
            </p:spPr>
          </p:pic>
          <p:pic>
            <p:nvPicPr>
              <p:cNvPr id="215" name="그림 21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6416" y="4833836"/>
                <a:ext cx="444639" cy="421772"/>
              </a:xfrm>
              <a:prstGeom prst="rect">
                <a:avLst/>
              </a:prstGeom>
            </p:spPr>
          </p:pic>
          <p:pic>
            <p:nvPicPr>
              <p:cNvPr id="216" name="그림 215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16330">
                <a:off x="9151456" y="5173310"/>
                <a:ext cx="485084" cy="377046"/>
              </a:xfrm>
              <a:prstGeom prst="rect">
                <a:avLst/>
              </a:prstGeom>
            </p:spPr>
          </p:pic>
        </p:grpSp>
      </p:grpSp>
      <p:grpSp>
        <p:nvGrpSpPr>
          <p:cNvPr id="8" name="그룹 7"/>
          <p:cNvGrpSpPr/>
          <p:nvPr/>
        </p:nvGrpSpPr>
        <p:grpSpPr>
          <a:xfrm>
            <a:off x="8673282" y="2607398"/>
            <a:ext cx="1428319" cy="1432208"/>
            <a:chOff x="8767985" y="2666351"/>
            <a:chExt cx="1258666" cy="1262093"/>
          </a:xfrm>
        </p:grpSpPr>
        <p:sp>
          <p:nvSpPr>
            <p:cNvPr id="84" name="모서리가 둥근 직사각형 83"/>
            <p:cNvSpPr/>
            <p:nvPr/>
          </p:nvSpPr>
          <p:spPr>
            <a:xfrm>
              <a:off x="8767985" y="2666351"/>
              <a:ext cx="1258666" cy="1255530"/>
            </a:xfrm>
            <a:prstGeom prst="roundRect">
              <a:avLst>
                <a:gd name="adj" fmla="val 51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85" name="그룹 84"/>
            <p:cNvGrpSpPr/>
            <p:nvPr/>
          </p:nvGrpSpPr>
          <p:grpSpPr>
            <a:xfrm>
              <a:off x="8938902" y="2755262"/>
              <a:ext cx="979269" cy="1173182"/>
              <a:chOff x="8996416" y="4833836"/>
              <a:chExt cx="853387" cy="1022373"/>
            </a:xfrm>
          </p:grpSpPr>
          <p:pic>
            <p:nvPicPr>
              <p:cNvPr id="86" name="그림 8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40553" y="5404455"/>
                <a:ext cx="509250" cy="451754"/>
              </a:xfrm>
              <a:prstGeom prst="rect">
                <a:avLst/>
              </a:prstGeom>
            </p:spPr>
          </p:pic>
          <p:pic>
            <p:nvPicPr>
              <p:cNvPr id="87" name="그림 8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6416" y="4833836"/>
                <a:ext cx="444639" cy="421772"/>
              </a:xfrm>
              <a:prstGeom prst="rect">
                <a:avLst/>
              </a:prstGeom>
            </p:spPr>
          </p:pic>
          <p:pic>
            <p:nvPicPr>
              <p:cNvPr id="88" name="그림 87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16330">
                <a:off x="9151456" y="5173310"/>
                <a:ext cx="485084" cy="377046"/>
              </a:xfrm>
              <a:prstGeom prst="rect">
                <a:avLst/>
              </a:prstGeom>
            </p:spPr>
          </p:pic>
        </p:grpSp>
      </p:grpSp>
      <p:grpSp>
        <p:nvGrpSpPr>
          <p:cNvPr id="3" name="그룹 2"/>
          <p:cNvGrpSpPr/>
          <p:nvPr/>
        </p:nvGrpSpPr>
        <p:grpSpPr>
          <a:xfrm>
            <a:off x="5335548" y="4755788"/>
            <a:ext cx="2979777" cy="2563452"/>
            <a:chOff x="5335548" y="4755788"/>
            <a:chExt cx="2979777" cy="2563452"/>
          </a:xfrm>
        </p:grpSpPr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5548" y="7009518"/>
              <a:ext cx="1782669" cy="309722"/>
            </a:xfrm>
            <a:prstGeom prst="rect">
              <a:avLst/>
            </a:prstGeom>
          </p:spPr>
        </p:pic>
        <p:grpSp>
          <p:nvGrpSpPr>
            <p:cNvPr id="90" name="그룹 89"/>
            <p:cNvGrpSpPr/>
            <p:nvPr/>
          </p:nvGrpSpPr>
          <p:grpSpPr>
            <a:xfrm>
              <a:off x="5546322" y="4755788"/>
              <a:ext cx="2769003" cy="2456374"/>
              <a:chOff x="5555847" y="4755788"/>
              <a:chExt cx="2769003" cy="2456374"/>
            </a:xfrm>
          </p:grpSpPr>
          <p:pic>
            <p:nvPicPr>
              <p:cNvPr id="94" name="그림 93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colorTemperature colorTemp="11500"/>
                        </a14:imgEffect>
                        <a14:imgEffect>
                          <a14:saturation sat="0"/>
                        </a14:imgEffect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5847" y="4755788"/>
                <a:ext cx="2769003" cy="2456374"/>
              </a:xfrm>
              <a:prstGeom prst="rect">
                <a:avLst/>
              </a:prstGeom>
            </p:spPr>
          </p:pic>
          <p:pic>
            <p:nvPicPr>
              <p:cNvPr id="95" name="그림 94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12029" y="4822525"/>
                <a:ext cx="2466000" cy="2373985"/>
              </a:xfrm>
              <a:prstGeom prst="rect">
                <a:avLst/>
              </a:prstGeom>
            </p:spPr>
          </p:pic>
        </p:grpSp>
      </p:grpSp>
      <p:grpSp>
        <p:nvGrpSpPr>
          <p:cNvPr id="6" name="그룹 5"/>
          <p:cNvGrpSpPr/>
          <p:nvPr/>
        </p:nvGrpSpPr>
        <p:grpSpPr>
          <a:xfrm>
            <a:off x="5278251" y="2098910"/>
            <a:ext cx="3116484" cy="1987315"/>
            <a:chOff x="5278251" y="2098910"/>
            <a:chExt cx="3116484" cy="1987315"/>
          </a:xfrm>
        </p:grpSpPr>
        <p:pic>
          <p:nvPicPr>
            <p:cNvPr id="96" name="그림 9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89982">
              <a:off x="5278251" y="3843745"/>
              <a:ext cx="1408213" cy="156054"/>
            </a:xfrm>
            <a:prstGeom prst="rect">
              <a:avLst/>
            </a:prstGeom>
          </p:spPr>
        </p:pic>
        <p:pic>
          <p:nvPicPr>
            <p:cNvPr id="105" name="그림 10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89982">
              <a:off x="5847511" y="3756536"/>
              <a:ext cx="1408213" cy="156054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468461" y="2098910"/>
              <a:ext cx="2926274" cy="1987315"/>
            </a:xfrm>
            <a:prstGeom prst="rect">
              <a:avLst/>
            </a:prstGeom>
          </p:spPr>
        </p:pic>
      </p:grpSp>
      <p:cxnSp>
        <p:nvCxnSpPr>
          <p:cNvPr id="69" name="직선 연결선 68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7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1" y="1133475"/>
            <a:ext cx="10704514" cy="6426200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484809" y="1355177"/>
            <a:ext cx="2569543" cy="369332"/>
            <a:chOff x="484809" y="1101177"/>
            <a:chExt cx="2569543" cy="369332"/>
          </a:xfrm>
        </p:grpSpPr>
        <p:sp>
          <p:nvSpPr>
            <p:cNvPr id="5" name="TextBox 4"/>
            <p:cNvSpPr txBox="1"/>
            <p:nvPr/>
          </p:nvSpPr>
          <p:spPr>
            <a:xfrm>
              <a:off x="710190" y="1101177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sz="18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건설중장비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484809" y="1179893"/>
              <a:ext cx="277160" cy="213809"/>
              <a:chOff x="345109" y="1341813"/>
              <a:chExt cx="277160" cy="213809"/>
            </a:xfrm>
          </p:grpSpPr>
          <p:sp>
            <p:nvSpPr>
              <p:cNvPr id="7" name="갈매기형 수장 6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8" name="갈매기형 수장 7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0" name="모서리가 둥근 직사각형 39"/>
          <p:cNvSpPr/>
          <p:nvPr/>
        </p:nvSpPr>
        <p:spPr>
          <a:xfrm rot="10800000">
            <a:off x="463553" y="1855496"/>
            <a:ext cx="2352399" cy="2468853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1" name="사다리꼴 40"/>
          <p:cNvSpPr/>
          <p:nvPr/>
        </p:nvSpPr>
        <p:spPr>
          <a:xfrm flipV="1">
            <a:off x="765166" y="1857435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247" y="1973930"/>
            <a:ext cx="783055" cy="797036"/>
          </a:xfrm>
          <a:prstGeom prst="rect">
            <a:avLst/>
          </a:prstGeom>
        </p:spPr>
      </p:pic>
      <p:grpSp>
        <p:nvGrpSpPr>
          <p:cNvPr id="43" name="그룹 42"/>
          <p:cNvGrpSpPr/>
          <p:nvPr/>
        </p:nvGrpSpPr>
        <p:grpSpPr>
          <a:xfrm>
            <a:off x="1283610" y="3854892"/>
            <a:ext cx="694985" cy="335220"/>
            <a:chOff x="623329" y="2859506"/>
            <a:chExt cx="714827" cy="344791"/>
          </a:xfrm>
        </p:grpSpPr>
        <p:sp>
          <p:nvSpPr>
            <p:cNvPr id="48" name="직사각형 47"/>
            <p:cNvSpPr/>
            <p:nvPr/>
          </p:nvSpPr>
          <p:spPr>
            <a:xfrm>
              <a:off x="623329" y="2859506"/>
              <a:ext cx="539477" cy="344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lnSpc>
                  <a:spcPct val="12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30</a:t>
              </a:r>
              <a:r>
                <a:rPr lang="ko-KR" altLang="en-US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년</a:t>
              </a:r>
              <a:endPara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9" name="아래쪽 화살표 48"/>
            <p:cNvSpPr/>
            <p:nvPr/>
          </p:nvSpPr>
          <p:spPr>
            <a:xfrm rot="10800000">
              <a:off x="1131782" y="2934516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74257" y="2909251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53713" y="2972017"/>
            <a:ext cx="16609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5,8,14,21,24,70ton Excavators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(Boom, </a:t>
            </a:r>
            <a:r>
              <a:rPr lang="en-US" altLang="ko-KR" sz="10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Arm,Bucket</a:t>
            </a: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Blade)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64732" y="3847070"/>
            <a:ext cx="755797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cxnSp>
        <p:nvCxnSpPr>
          <p:cNvPr id="47" name="직선 연결선 46"/>
          <p:cNvCxnSpPr/>
          <p:nvPr/>
        </p:nvCxnSpPr>
        <p:spPr bwMode="auto">
          <a:xfrm>
            <a:off x="490928" y="2738753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1" name="모서리가 둥근 직사각형 50"/>
          <p:cNvSpPr/>
          <p:nvPr/>
        </p:nvSpPr>
        <p:spPr>
          <a:xfrm rot="10800000">
            <a:off x="2926246" y="1855496"/>
            <a:ext cx="2352399" cy="2468853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52" name="사다리꼴 51"/>
          <p:cNvSpPr/>
          <p:nvPr/>
        </p:nvSpPr>
        <p:spPr>
          <a:xfrm flipV="1">
            <a:off x="3227855" y="1857435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33803" y="2909251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660538" y="2972017"/>
            <a:ext cx="177260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3,5,8,11,14,21,30,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52,120tonExcavators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750/850 </a:t>
            </a:r>
            <a:r>
              <a:rPr lang="en-US" altLang="ko-KR" sz="13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wheelloader</a:t>
            </a:r>
            <a:endParaRPr lang="en-US" altLang="ko-KR" sz="13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(Boom, Arm, Bucket, Blade)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924278" y="3847070"/>
            <a:ext cx="75579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598" y="2186600"/>
            <a:ext cx="1537699" cy="313691"/>
          </a:xfrm>
          <a:prstGeom prst="rect">
            <a:avLst/>
          </a:prstGeom>
        </p:spPr>
      </p:pic>
      <p:cxnSp>
        <p:nvCxnSpPr>
          <p:cNvPr id="57" name="직선 연결선 56"/>
          <p:cNvCxnSpPr/>
          <p:nvPr/>
        </p:nvCxnSpPr>
        <p:spPr bwMode="auto">
          <a:xfrm>
            <a:off x="2955935" y="2738753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8" name="그룹 57"/>
          <p:cNvGrpSpPr/>
          <p:nvPr/>
        </p:nvGrpSpPr>
        <p:grpSpPr>
          <a:xfrm>
            <a:off x="3678946" y="3847070"/>
            <a:ext cx="686444" cy="350865"/>
            <a:chOff x="623329" y="2859503"/>
            <a:chExt cx="706041" cy="360884"/>
          </a:xfrm>
        </p:grpSpPr>
        <p:sp>
          <p:nvSpPr>
            <p:cNvPr id="59" name="직사각형 58"/>
            <p:cNvSpPr/>
            <p:nvPr/>
          </p:nvSpPr>
          <p:spPr>
            <a:xfrm>
              <a:off x="623329" y="2859503"/>
              <a:ext cx="539476" cy="3608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lnSpc>
                  <a:spcPct val="12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30</a:t>
              </a:r>
              <a:r>
                <a:rPr lang="ko-KR" altLang="en-US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년</a:t>
              </a:r>
              <a:endPara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0" name="아래쪽 화살표 59"/>
            <p:cNvSpPr/>
            <p:nvPr/>
          </p:nvSpPr>
          <p:spPr>
            <a:xfrm rot="10800000">
              <a:off x="1122996" y="2934518"/>
              <a:ext cx="206374" cy="185736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sp>
        <p:nvSpPr>
          <p:cNvPr id="61" name="모서리가 둥근 직사각형 60"/>
          <p:cNvSpPr/>
          <p:nvPr/>
        </p:nvSpPr>
        <p:spPr>
          <a:xfrm rot="10800000">
            <a:off x="5388937" y="1855495"/>
            <a:ext cx="2352399" cy="24915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62" name="사다리꼴 61"/>
          <p:cNvSpPr/>
          <p:nvPr/>
        </p:nvSpPr>
        <p:spPr>
          <a:xfrm flipV="1">
            <a:off x="5690547" y="1857434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6231363" y="3847070"/>
            <a:ext cx="524503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10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년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399784" y="2909246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220515" y="2972017"/>
            <a:ext cx="1660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30/40ton ADT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Suspension cylinders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390264" y="3847070"/>
            <a:ext cx="755797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cxnSp>
        <p:nvCxnSpPr>
          <p:cNvPr id="67" name="직선 연결선 66"/>
          <p:cNvCxnSpPr/>
          <p:nvPr/>
        </p:nvCxnSpPr>
        <p:spPr bwMode="auto">
          <a:xfrm>
            <a:off x="5464081" y="2738748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8" name="그림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527" y="1893879"/>
            <a:ext cx="1253227" cy="835484"/>
          </a:xfrm>
          <a:prstGeom prst="rect">
            <a:avLst/>
          </a:prstGeom>
        </p:spPr>
      </p:pic>
      <p:sp>
        <p:nvSpPr>
          <p:cNvPr id="69" name="모서리가 둥근 직사각형 68"/>
          <p:cNvSpPr/>
          <p:nvPr/>
        </p:nvSpPr>
        <p:spPr>
          <a:xfrm rot="10800000">
            <a:off x="7867930" y="1855495"/>
            <a:ext cx="2352399" cy="24915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70" name="사다리꼴 69"/>
          <p:cNvSpPr/>
          <p:nvPr/>
        </p:nvSpPr>
        <p:spPr>
          <a:xfrm flipV="1">
            <a:off x="8180602" y="1857434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79265" y="2909246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647343" y="2972017"/>
            <a:ext cx="17251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4,6,45,65,85ton excavators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(Boom, Arm, Bucket, Blade)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869745" y="3847070"/>
            <a:ext cx="75579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cxnSp>
        <p:nvCxnSpPr>
          <p:cNvPr id="74" name="직선 연결선 73"/>
          <p:cNvCxnSpPr/>
          <p:nvPr/>
        </p:nvCxnSpPr>
        <p:spPr bwMode="auto">
          <a:xfrm>
            <a:off x="7920447" y="2738748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5" name="직사각형 74"/>
          <p:cNvSpPr/>
          <p:nvPr/>
        </p:nvSpPr>
        <p:spPr>
          <a:xfrm>
            <a:off x="8650044" y="3847070"/>
            <a:ext cx="474810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6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년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 </a:t>
            </a:r>
          </a:p>
        </p:txBody>
      </p:sp>
      <p:pic>
        <p:nvPicPr>
          <p:cNvPr id="76" name="그림 7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1292" y="2129797"/>
            <a:ext cx="1227805" cy="351766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Ⅴ.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고객 거래 이력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고객 거래 이력</a:t>
            </a:r>
          </a:p>
        </p:txBody>
      </p:sp>
      <p:sp>
        <p:nvSpPr>
          <p:cNvPr id="79" name="모서리가 둥근 직사각형 78"/>
          <p:cNvSpPr/>
          <p:nvPr/>
        </p:nvSpPr>
        <p:spPr>
          <a:xfrm rot="10800000">
            <a:off x="1740805" y="4737181"/>
            <a:ext cx="2352399" cy="2463718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80" name="모서리가 둥근 직사각형 79"/>
          <p:cNvSpPr/>
          <p:nvPr/>
        </p:nvSpPr>
        <p:spPr>
          <a:xfrm rot="10800000">
            <a:off x="6657808" y="4736290"/>
            <a:ext cx="2352399" cy="24614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81" name="모서리가 둥근 직사각형 80"/>
          <p:cNvSpPr/>
          <p:nvPr/>
        </p:nvSpPr>
        <p:spPr>
          <a:xfrm rot="10800000">
            <a:off x="4198307" y="4736290"/>
            <a:ext cx="2352399" cy="24614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85" name="사다리꼴 84"/>
          <p:cNvSpPr/>
          <p:nvPr/>
        </p:nvSpPr>
        <p:spPr>
          <a:xfrm flipV="1">
            <a:off x="2042415" y="4739118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750527" y="5727434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562712" y="5771150"/>
            <a:ext cx="16609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8ton excavators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(Boom, Arm, Bucket,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Blade, Swing)</a:t>
            </a:r>
          </a:p>
        </p:txBody>
      </p:sp>
      <p:cxnSp>
        <p:nvCxnSpPr>
          <p:cNvPr id="88" name="직선 연결선 87"/>
          <p:cNvCxnSpPr/>
          <p:nvPr/>
        </p:nvCxnSpPr>
        <p:spPr bwMode="auto">
          <a:xfrm>
            <a:off x="1768177" y="5620436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9" name="사다리꼴 88"/>
          <p:cNvSpPr/>
          <p:nvPr/>
        </p:nvSpPr>
        <p:spPr>
          <a:xfrm flipV="1">
            <a:off x="4499915" y="4739118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211915" y="5727434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971442" y="5771150"/>
            <a:ext cx="17251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7.5ton excavators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(Boom, Arm, Bucket,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Blade, Swing)</a:t>
            </a:r>
          </a:p>
        </p:txBody>
      </p:sp>
      <p:cxnSp>
        <p:nvCxnSpPr>
          <p:cNvPr id="92" name="직선 연결선 91"/>
          <p:cNvCxnSpPr/>
          <p:nvPr/>
        </p:nvCxnSpPr>
        <p:spPr bwMode="auto">
          <a:xfrm>
            <a:off x="4225501" y="5620436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3" name="사다리꼴 92"/>
          <p:cNvSpPr/>
          <p:nvPr/>
        </p:nvSpPr>
        <p:spPr>
          <a:xfrm flipV="1">
            <a:off x="6972609" y="4739118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671196" y="5727434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492906" y="5771150"/>
            <a:ext cx="1660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BACKHOE,SKID LOADER</a:t>
            </a:r>
          </a:p>
        </p:txBody>
      </p:sp>
      <p:cxnSp>
        <p:nvCxnSpPr>
          <p:cNvPr id="96" name="직선 연결선 95"/>
          <p:cNvCxnSpPr/>
          <p:nvPr/>
        </p:nvCxnSpPr>
        <p:spPr bwMode="auto">
          <a:xfrm>
            <a:off x="6698371" y="5620436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97" name="그림 9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653" y="5095032"/>
            <a:ext cx="1331644" cy="237700"/>
          </a:xfrm>
          <a:prstGeom prst="rect">
            <a:avLst/>
          </a:prstGeom>
        </p:spPr>
      </p:pic>
      <p:pic>
        <p:nvPicPr>
          <p:cNvPr id="98" name="그림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136" y="5006229"/>
            <a:ext cx="1147769" cy="355974"/>
          </a:xfrm>
          <a:prstGeom prst="rect">
            <a:avLst/>
          </a:prstGeom>
        </p:spPr>
      </p:pic>
      <p:pic>
        <p:nvPicPr>
          <p:cNvPr id="99" name="그림 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064" y="5087179"/>
            <a:ext cx="1514752" cy="217449"/>
          </a:xfrm>
          <a:prstGeom prst="rect">
            <a:avLst/>
          </a:prstGeom>
        </p:spPr>
      </p:pic>
      <p:sp>
        <p:nvSpPr>
          <p:cNvPr id="100" name="직사각형 99"/>
          <p:cNvSpPr/>
          <p:nvPr/>
        </p:nvSpPr>
        <p:spPr>
          <a:xfrm>
            <a:off x="2562712" y="6477930"/>
            <a:ext cx="429926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년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750527" y="6473856"/>
            <a:ext cx="75579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211915" y="6473856"/>
            <a:ext cx="75579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sp>
        <p:nvSpPr>
          <p:cNvPr id="103" name="직사각형 102"/>
          <p:cNvSpPr/>
          <p:nvPr/>
        </p:nvSpPr>
        <p:spPr>
          <a:xfrm>
            <a:off x="4971442" y="6477930"/>
            <a:ext cx="429926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년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4" name="직사각형 103"/>
          <p:cNvSpPr/>
          <p:nvPr/>
        </p:nvSpPr>
        <p:spPr>
          <a:xfrm>
            <a:off x="7492906" y="6477930"/>
            <a:ext cx="429926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년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671196" y="6473856"/>
            <a:ext cx="75579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cxnSp>
        <p:nvCxnSpPr>
          <p:cNvPr id="77" name="직선 연결선 76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1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465" y="752349"/>
            <a:ext cx="4496812" cy="924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48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Contents</a:t>
            </a:r>
            <a:endParaRPr lang="ko-KR" altLang="en-US" sz="4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58404" y="841591"/>
            <a:ext cx="28077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- </a:t>
            </a:r>
          </a:p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I. </a:t>
            </a:r>
          </a:p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II. </a:t>
            </a:r>
            <a:endParaRPr lang="en-US" altLang="ko-KR" sz="24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III. </a:t>
            </a:r>
            <a:endParaRPr lang="en-US" altLang="ko-KR" sz="2400" b="1" spc="-3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IV. </a:t>
            </a:r>
            <a:endParaRPr lang="en-US" altLang="ko-KR" sz="24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V. </a:t>
            </a:r>
            <a:endParaRPr lang="en-US" altLang="ko-KR" sz="24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VI. </a:t>
            </a:r>
            <a:endParaRPr lang="en-US" altLang="ko-KR" sz="2400" b="1" spc="-3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</a:rPr>
              <a:t>VII. </a:t>
            </a:r>
            <a:endParaRPr lang="ko-KR" altLang="en-US" sz="24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9" name="직선 연결선 18"/>
          <p:cNvCxnSpPr/>
          <p:nvPr/>
        </p:nvCxnSpPr>
        <p:spPr>
          <a:xfrm>
            <a:off x="7451387" y="682849"/>
            <a:ext cx="2626064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583861" y="682849"/>
            <a:ext cx="6207463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846002" y="841591"/>
            <a:ext cx="28077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회사연혁</a:t>
            </a:r>
          </a:p>
          <a:p>
            <a:pPr>
              <a:lnSpc>
                <a:spcPct val="150000"/>
              </a:lnSpc>
            </a:pPr>
            <a:r>
              <a:rPr lang="en-US" altLang="ko-KR" sz="2400" b="1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SH PAC </a:t>
            </a:r>
            <a:r>
              <a:rPr lang="ko-KR" altLang="en-US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소개</a:t>
            </a:r>
          </a:p>
          <a:p>
            <a:pPr>
              <a:lnSpc>
                <a:spcPct val="150000"/>
              </a:lnSpc>
            </a:pPr>
            <a:r>
              <a:rPr lang="ko-KR" altLang="en-US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신흥정기 소개</a:t>
            </a:r>
          </a:p>
          <a:p>
            <a:pPr>
              <a:lnSpc>
                <a:spcPct val="150000"/>
              </a:lnSpc>
            </a:pPr>
            <a:r>
              <a:rPr lang="en-US" altLang="ko-KR" sz="2400" b="1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Global Network</a:t>
            </a:r>
          </a:p>
          <a:p>
            <a:pPr>
              <a:lnSpc>
                <a:spcPct val="150000"/>
              </a:lnSpc>
            </a:pPr>
            <a:r>
              <a:rPr lang="ko-KR" altLang="en-US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제품소개</a:t>
            </a:r>
          </a:p>
          <a:p>
            <a:pPr>
              <a:lnSpc>
                <a:spcPct val="150000"/>
              </a:lnSpc>
            </a:pPr>
            <a:r>
              <a:rPr lang="ko-KR" altLang="en-US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고객 거래 이력</a:t>
            </a:r>
          </a:p>
          <a:p>
            <a:pPr>
              <a:lnSpc>
                <a:spcPct val="150000"/>
              </a:lnSpc>
            </a:pPr>
            <a:r>
              <a:rPr lang="en-US" altLang="ko-KR" sz="2400" b="1" spc="-3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R&amp;D</a:t>
            </a:r>
            <a:r>
              <a:rPr lang="en-US" altLang="ko-KR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ko-KR" altLang="en-US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현황</a:t>
            </a:r>
          </a:p>
          <a:p>
            <a:pPr>
              <a:lnSpc>
                <a:spcPct val="150000"/>
              </a:lnSpc>
            </a:pPr>
            <a:r>
              <a:rPr lang="ko-KR" altLang="en-US" sz="24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비전</a:t>
            </a:r>
          </a:p>
        </p:txBody>
      </p:sp>
    </p:spTree>
    <p:extLst>
      <p:ext uri="{BB962C8B-B14F-4D97-AF65-F5344CB8AC3E}">
        <p14:creationId xmlns:p14="http://schemas.microsoft.com/office/powerpoint/2010/main" val="13691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1" y="1133475"/>
            <a:ext cx="10704514" cy="6426200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484809" y="1355177"/>
            <a:ext cx="2569543" cy="369332"/>
            <a:chOff x="484809" y="1101177"/>
            <a:chExt cx="2569543" cy="369332"/>
          </a:xfrm>
        </p:grpSpPr>
        <p:sp>
          <p:nvSpPr>
            <p:cNvPr id="5" name="TextBox 4"/>
            <p:cNvSpPr txBox="1"/>
            <p:nvPr/>
          </p:nvSpPr>
          <p:spPr>
            <a:xfrm>
              <a:off x="710190" y="1101177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고소 </a:t>
              </a:r>
              <a:r>
                <a:rPr lang="ko-KR" altLang="en-US" b="1" spc="-165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작업차</a:t>
              </a:r>
              <a:endParaRPr lang="ko-KR" altLang="en-US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484809" y="1179893"/>
              <a:ext cx="277160" cy="213809"/>
              <a:chOff x="345109" y="1341813"/>
              <a:chExt cx="277160" cy="213809"/>
            </a:xfrm>
          </p:grpSpPr>
          <p:sp>
            <p:nvSpPr>
              <p:cNvPr id="7" name="갈매기형 수장 6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8" name="갈매기형 수장 7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0" name="모서리가 둥근 직사각형 39"/>
          <p:cNvSpPr/>
          <p:nvPr/>
        </p:nvSpPr>
        <p:spPr>
          <a:xfrm rot="10800000">
            <a:off x="463553" y="1855496"/>
            <a:ext cx="2352399" cy="2468853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1" name="사다리꼴 40"/>
          <p:cNvSpPr/>
          <p:nvPr/>
        </p:nvSpPr>
        <p:spPr>
          <a:xfrm flipV="1">
            <a:off x="765166" y="1857435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1258211" y="3796040"/>
            <a:ext cx="429926" cy="335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7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년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74257" y="2909251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28313" y="2972017"/>
            <a:ext cx="166094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Aerial Work Platforms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TELEHANDLER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Boom lifts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64732" y="3796040"/>
            <a:ext cx="755797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cxnSp>
        <p:nvCxnSpPr>
          <p:cNvPr id="47" name="직선 연결선 46"/>
          <p:cNvCxnSpPr/>
          <p:nvPr/>
        </p:nvCxnSpPr>
        <p:spPr bwMode="auto">
          <a:xfrm>
            <a:off x="490928" y="2738753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1" name="모서리가 둥근 직사각형 50"/>
          <p:cNvSpPr/>
          <p:nvPr/>
        </p:nvSpPr>
        <p:spPr>
          <a:xfrm rot="10800000">
            <a:off x="2926246" y="1855496"/>
            <a:ext cx="2352399" cy="2468853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52" name="사다리꼴 51"/>
          <p:cNvSpPr/>
          <p:nvPr/>
        </p:nvSpPr>
        <p:spPr>
          <a:xfrm flipV="1">
            <a:off x="3227855" y="1857435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33803" y="2909251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660776" y="2972017"/>
            <a:ext cx="177260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Aerial Work Platforms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TELEHANDLERs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Boom lifts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924278" y="3780395"/>
            <a:ext cx="75579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cxnSp>
        <p:nvCxnSpPr>
          <p:cNvPr id="57" name="직선 연결선 56"/>
          <p:cNvCxnSpPr/>
          <p:nvPr/>
        </p:nvCxnSpPr>
        <p:spPr bwMode="auto">
          <a:xfrm>
            <a:off x="2955935" y="2738753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9" name="직사각형 58"/>
          <p:cNvSpPr/>
          <p:nvPr/>
        </p:nvSpPr>
        <p:spPr>
          <a:xfrm>
            <a:off x="3679184" y="3780395"/>
            <a:ext cx="524502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10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년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1" name="모서리가 둥근 직사각형 60"/>
          <p:cNvSpPr/>
          <p:nvPr/>
        </p:nvSpPr>
        <p:spPr>
          <a:xfrm rot="10800000">
            <a:off x="5388937" y="1855495"/>
            <a:ext cx="2352399" cy="24915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62" name="사다리꼴 61"/>
          <p:cNvSpPr/>
          <p:nvPr/>
        </p:nvSpPr>
        <p:spPr>
          <a:xfrm flipV="1">
            <a:off x="5690547" y="1857434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6155163" y="3780395"/>
            <a:ext cx="429926" cy="335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년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399784" y="2909246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44315" y="2972017"/>
            <a:ext cx="166094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Aerial Work Platforms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TELEHANDLERs Boom lifts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390264" y="3796040"/>
            <a:ext cx="755797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cxnSp>
        <p:nvCxnSpPr>
          <p:cNvPr id="67" name="직선 연결선 66"/>
          <p:cNvCxnSpPr/>
          <p:nvPr/>
        </p:nvCxnSpPr>
        <p:spPr bwMode="auto">
          <a:xfrm>
            <a:off x="5464081" y="2738748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9" name="모서리가 둥근 직사각형 68"/>
          <p:cNvSpPr/>
          <p:nvPr/>
        </p:nvSpPr>
        <p:spPr>
          <a:xfrm rot="10800000">
            <a:off x="7867930" y="1855495"/>
            <a:ext cx="2352399" cy="24915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70" name="사다리꼴 69"/>
          <p:cNvSpPr/>
          <p:nvPr/>
        </p:nvSpPr>
        <p:spPr>
          <a:xfrm flipV="1">
            <a:off x="8180602" y="1857434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79265" y="2909246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609243" y="2972017"/>
            <a:ext cx="172515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Aerial Work Platforms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TELEHANDLERs</a:t>
            </a:r>
          </a:p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Boom lifts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869745" y="3780395"/>
            <a:ext cx="75579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cxnSp>
        <p:nvCxnSpPr>
          <p:cNvPr id="74" name="직선 연결선 73"/>
          <p:cNvCxnSpPr/>
          <p:nvPr/>
        </p:nvCxnSpPr>
        <p:spPr bwMode="auto">
          <a:xfrm>
            <a:off x="7920447" y="2738748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5" name="직사각형 74"/>
          <p:cNvSpPr/>
          <p:nvPr/>
        </p:nvSpPr>
        <p:spPr>
          <a:xfrm>
            <a:off x="8611944" y="3780395"/>
            <a:ext cx="474810" cy="335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년</a:t>
            </a: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Ⅴ.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고객 거래 이력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고객 거래 이력</a:t>
            </a:r>
          </a:p>
        </p:txBody>
      </p:sp>
      <p:sp>
        <p:nvSpPr>
          <p:cNvPr id="79" name="모서리가 둥근 직사각형 78"/>
          <p:cNvSpPr/>
          <p:nvPr/>
        </p:nvSpPr>
        <p:spPr>
          <a:xfrm rot="10800000">
            <a:off x="1740805" y="4737181"/>
            <a:ext cx="2352399" cy="2463718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85" name="사다리꼴 84"/>
          <p:cNvSpPr/>
          <p:nvPr/>
        </p:nvSpPr>
        <p:spPr>
          <a:xfrm flipV="1">
            <a:off x="2042415" y="4739118"/>
            <a:ext cx="1749185" cy="25345"/>
          </a:xfrm>
          <a:prstGeom prst="trapezoid">
            <a:avLst>
              <a:gd name="adj" fmla="val 112376"/>
            </a:avLst>
          </a:prstGeom>
          <a:solidFill>
            <a:srgbClr val="C81F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>
              <a:latin typeface="KoPub바탕체 Medium" panose="02020603020101020101" pitchFamily="18" charset="-127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750527" y="5727434"/>
            <a:ext cx="1507378" cy="335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Machine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562712" y="5779777"/>
            <a:ext cx="16609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3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Utility Truck</a:t>
            </a:r>
          </a:p>
        </p:txBody>
      </p:sp>
      <p:cxnSp>
        <p:nvCxnSpPr>
          <p:cNvPr id="88" name="직선 연결선 87"/>
          <p:cNvCxnSpPr/>
          <p:nvPr/>
        </p:nvCxnSpPr>
        <p:spPr bwMode="auto">
          <a:xfrm>
            <a:off x="1768177" y="5620436"/>
            <a:ext cx="2164158" cy="0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0" name="직사각형 99"/>
          <p:cNvSpPr/>
          <p:nvPr/>
        </p:nvSpPr>
        <p:spPr>
          <a:xfrm>
            <a:off x="2562712" y="6477930"/>
            <a:ext cx="429926" cy="3508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</a:t>
            </a:r>
            <a:r>
              <a:rPr lang="ko-KR" altLang="en-US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년</a:t>
            </a:r>
            <a:endParaRPr lang="en-US" altLang="ko-KR" sz="14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750527" y="6473856"/>
            <a:ext cx="75579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</a:rPr>
              <a:t>Years</a:t>
            </a:r>
          </a:p>
        </p:txBody>
      </p:sp>
      <p:pic>
        <p:nvPicPr>
          <p:cNvPr id="77" name="그림 7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08"/>
          <a:stretch/>
        </p:blipFill>
        <p:spPr>
          <a:xfrm>
            <a:off x="3440567" y="2032959"/>
            <a:ext cx="1395729" cy="519741"/>
          </a:xfrm>
          <a:prstGeom prst="rect">
            <a:avLst/>
          </a:prstGeom>
        </p:spPr>
      </p:pic>
      <p:grpSp>
        <p:nvGrpSpPr>
          <p:cNvPr id="78" name="그룹 77"/>
          <p:cNvGrpSpPr/>
          <p:nvPr/>
        </p:nvGrpSpPr>
        <p:grpSpPr>
          <a:xfrm>
            <a:off x="676551" y="2129170"/>
            <a:ext cx="1898374" cy="343674"/>
            <a:chOff x="3883591" y="1824370"/>
            <a:chExt cx="1898374" cy="343674"/>
          </a:xfrm>
        </p:grpSpPr>
        <p:pic>
          <p:nvPicPr>
            <p:cNvPr id="106" name="그림 10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3591" y="1824370"/>
              <a:ext cx="853753" cy="343674"/>
            </a:xfrm>
            <a:prstGeom prst="rect">
              <a:avLst/>
            </a:prstGeom>
          </p:spPr>
        </p:pic>
        <p:pic>
          <p:nvPicPr>
            <p:cNvPr id="107" name="그림 10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9286" y="1888303"/>
              <a:ext cx="872679" cy="249302"/>
            </a:xfrm>
            <a:prstGeom prst="rect">
              <a:avLst/>
            </a:prstGeom>
          </p:spPr>
        </p:pic>
      </p:grpSp>
      <p:pic>
        <p:nvPicPr>
          <p:cNvPr id="108" name="그림 10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966" y="2192977"/>
            <a:ext cx="1613012" cy="212220"/>
          </a:xfrm>
          <a:prstGeom prst="rect">
            <a:avLst/>
          </a:prstGeom>
        </p:spPr>
      </p:pic>
      <p:pic>
        <p:nvPicPr>
          <p:cNvPr id="109" name="그림 10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299" y="2092326"/>
            <a:ext cx="1509942" cy="316780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6657808" y="4736290"/>
            <a:ext cx="2498286" cy="2461435"/>
            <a:chOff x="4198307" y="4736290"/>
            <a:chExt cx="2498286" cy="2461435"/>
          </a:xfrm>
        </p:grpSpPr>
        <p:sp>
          <p:nvSpPr>
            <p:cNvPr id="81" name="모서리가 둥근 직사각형 80"/>
            <p:cNvSpPr/>
            <p:nvPr/>
          </p:nvSpPr>
          <p:spPr>
            <a:xfrm rot="10800000">
              <a:off x="4198307" y="4736290"/>
              <a:ext cx="2352399" cy="246143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2000">
                  <a:srgbClr val="FFFFFF">
                    <a:alpha val="61000"/>
                  </a:srgbClr>
                </a:gs>
                <a:gs pos="37000">
                  <a:srgbClr val="FFFFFF"/>
                </a:gs>
                <a:gs pos="23000">
                  <a:schemeClr val="bg1">
                    <a:alpha val="9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  <a:tileRect/>
            </a:gradFill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89" name="사다리꼴 88"/>
            <p:cNvSpPr/>
            <p:nvPr/>
          </p:nvSpPr>
          <p:spPr>
            <a:xfrm flipV="1">
              <a:off x="4499915" y="4739118"/>
              <a:ext cx="1749185" cy="25345"/>
            </a:xfrm>
            <a:prstGeom prst="trapezoid">
              <a:avLst>
                <a:gd name="adj" fmla="val 112376"/>
              </a:avLst>
            </a:prstGeom>
            <a:solidFill>
              <a:srgbClr val="C81F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KoPub바탕체 Medium" panose="02020603020101020101" pitchFamily="18" charset="-127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211915" y="5727434"/>
              <a:ext cx="1507378" cy="335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2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</a:rPr>
                <a:t>Machine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971442" y="5771150"/>
              <a:ext cx="172515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3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Utility Trucks with Various Booms</a:t>
              </a:r>
            </a:p>
          </p:txBody>
        </p:sp>
        <p:cxnSp>
          <p:nvCxnSpPr>
            <p:cNvPr id="92" name="직선 연결선 91"/>
            <p:cNvCxnSpPr/>
            <p:nvPr/>
          </p:nvCxnSpPr>
          <p:spPr bwMode="auto">
            <a:xfrm>
              <a:off x="4225501" y="5620436"/>
              <a:ext cx="2164158" cy="0"/>
            </a:xfrm>
            <a:prstGeom prst="lin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6350">
              <a:gradFill flip="none" rotWithShape="1">
                <a:gsLst>
                  <a:gs pos="0">
                    <a:schemeClr val="bg1"/>
                  </a:gs>
                  <a:gs pos="50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  <a:effectLst>
              <a:innerShdw blurRad="254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4211915" y="6473856"/>
              <a:ext cx="755797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2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</a:rPr>
                <a:t>Years</a:t>
              </a:r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4971442" y="6477930"/>
              <a:ext cx="524503" cy="3508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lnSpc>
                  <a:spcPct val="12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10</a:t>
              </a:r>
              <a:r>
                <a:rPr lang="ko-KR" altLang="en-US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년</a:t>
              </a:r>
              <a:endPara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3900" y="5057379"/>
              <a:ext cx="1062447" cy="304319"/>
            </a:xfrm>
            <a:prstGeom prst="rect">
              <a:avLst/>
            </a:prstGeom>
          </p:spPr>
        </p:pic>
      </p:grpSp>
      <p:grpSp>
        <p:nvGrpSpPr>
          <p:cNvPr id="115" name="그룹 114"/>
          <p:cNvGrpSpPr/>
          <p:nvPr/>
        </p:nvGrpSpPr>
        <p:grpSpPr>
          <a:xfrm>
            <a:off x="1748459" y="4320627"/>
            <a:ext cx="2569543" cy="369332"/>
            <a:chOff x="6977684" y="1101177"/>
            <a:chExt cx="2569543" cy="369332"/>
          </a:xfrm>
        </p:grpSpPr>
        <p:sp>
          <p:nvSpPr>
            <p:cNvPr id="116" name="TextBox 115"/>
            <p:cNvSpPr txBox="1"/>
            <p:nvPr/>
          </p:nvSpPr>
          <p:spPr>
            <a:xfrm>
              <a:off x="7203065" y="1101177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고소 </a:t>
              </a:r>
              <a:r>
                <a:rPr lang="ko-KR" altLang="en-US" b="1" spc="-165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작업차</a:t>
              </a:r>
              <a:endParaRPr lang="ko-KR" altLang="en-US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  <p:grpSp>
          <p:nvGrpSpPr>
            <p:cNvPr id="117" name="그룹 116"/>
            <p:cNvGrpSpPr/>
            <p:nvPr/>
          </p:nvGrpSpPr>
          <p:grpSpPr>
            <a:xfrm>
              <a:off x="6977684" y="1179893"/>
              <a:ext cx="277160" cy="213809"/>
              <a:chOff x="345109" y="1341813"/>
              <a:chExt cx="277160" cy="213809"/>
            </a:xfrm>
          </p:grpSpPr>
          <p:sp>
            <p:nvSpPr>
              <p:cNvPr id="118" name="갈매기형 수장 117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119" name="갈매기형 수장 118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0" name="그룹 119"/>
          <p:cNvGrpSpPr/>
          <p:nvPr/>
        </p:nvGrpSpPr>
        <p:grpSpPr>
          <a:xfrm>
            <a:off x="4174160" y="4320627"/>
            <a:ext cx="2569542" cy="369332"/>
            <a:chOff x="7003085" y="4238076"/>
            <a:chExt cx="2569542" cy="369332"/>
          </a:xfrm>
        </p:grpSpPr>
        <p:sp>
          <p:nvSpPr>
            <p:cNvPr id="121" name="TextBox 120"/>
            <p:cNvSpPr txBox="1"/>
            <p:nvPr/>
          </p:nvSpPr>
          <p:spPr>
            <a:xfrm>
              <a:off x="7228465" y="4238076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 지게차</a:t>
              </a:r>
            </a:p>
          </p:txBody>
        </p:sp>
        <p:grpSp>
          <p:nvGrpSpPr>
            <p:cNvPr id="122" name="그룹 121"/>
            <p:cNvGrpSpPr/>
            <p:nvPr/>
          </p:nvGrpSpPr>
          <p:grpSpPr>
            <a:xfrm>
              <a:off x="7003085" y="4316793"/>
              <a:ext cx="277160" cy="213809"/>
              <a:chOff x="345109" y="1341813"/>
              <a:chExt cx="277160" cy="213809"/>
            </a:xfrm>
          </p:grpSpPr>
          <p:sp>
            <p:nvSpPr>
              <p:cNvPr id="123" name="갈매기형 수장 122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124" name="갈매기형 수장 123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90" y="4959466"/>
            <a:ext cx="1674598" cy="500144"/>
          </a:xfrm>
          <a:prstGeom prst="rect">
            <a:avLst/>
          </a:prstGeom>
        </p:spPr>
      </p:pic>
      <p:grpSp>
        <p:nvGrpSpPr>
          <p:cNvPr id="126" name="그룹 125"/>
          <p:cNvGrpSpPr/>
          <p:nvPr/>
        </p:nvGrpSpPr>
        <p:grpSpPr>
          <a:xfrm>
            <a:off x="6637960" y="4320627"/>
            <a:ext cx="2569542" cy="369332"/>
            <a:chOff x="7003085" y="4238076"/>
            <a:chExt cx="2569542" cy="369332"/>
          </a:xfrm>
        </p:grpSpPr>
        <p:sp>
          <p:nvSpPr>
            <p:cNvPr id="127" name="TextBox 126"/>
            <p:cNvSpPr txBox="1"/>
            <p:nvPr/>
          </p:nvSpPr>
          <p:spPr>
            <a:xfrm>
              <a:off x="7228465" y="4238076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sz="18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 유틸리티 트럭</a:t>
              </a:r>
            </a:p>
          </p:txBody>
        </p:sp>
        <p:grpSp>
          <p:nvGrpSpPr>
            <p:cNvPr id="128" name="그룹 127"/>
            <p:cNvGrpSpPr/>
            <p:nvPr/>
          </p:nvGrpSpPr>
          <p:grpSpPr>
            <a:xfrm>
              <a:off x="7003085" y="4316793"/>
              <a:ext cx="277160" cy="213809"/>
              <a:chOff x="345109" y="1341813"/>
              <a:chExt cx="277160" cy="213809"/>
            </a:xfrm>
          </p:grpSpPr>
          <p:sp>
            <p:nvSpPr>
              <p:cNvPr id="129" name="갈매기형 수장 128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130" name="갈매기형 수장 129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43" name="그룹 142"/>
          <p:cNvGrpSpPr/>
          <p:nvPr/>
        </p:nvGrpSpPr>
        <p:grpSpPr>
          <a:xfrm>
            <a:off x="4198307" y="4736290"/>
            <a:ext cx="2496042" cy="2461435"/>
            <a:chOff x="6657808" y="4736290"/>
            <a:chExt cx="2496042" cy="2461435"/>
          </a:xfrm>
        </p:grpSpPr>
        <p:sp>
          <p:nvSpPr>
            <p:cNvPr id="144" name="모서리가 둥근 직사각형 143"/>
            <p:cNvSpPr/>
            <p:nvPr/>
          </p:nvSpPr>
          <p:spPr>
            <a:xfrm rot="10800000">
              <a:off x="6657808" y="4736290"/>
              <a:ext cx="2352399" cy="246143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2000">
                  <a:srgbClr val="FFFFFF">
                    <a:alpha val="61000"/>
                  </a:srgbClr>
                </a:gs>
                <a:gs pos="37000">
                  <a:srgbClr val="FFFFFF"/>
                </a:gs>
                <a:gs pos="23000">
                  <a:schemeClr val="bg1">
                    <a:alpha val="90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5400000" scaled="0"/>
              <a:tileRect/>
            </a:gradFill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145" name="사다리꼴 144"/>
            <p:cNvSpPr/>
            <p:nvPr/>
          </p:nvSpPr>
          <p:spPr>
            <a:xfrm flipV="1">
              <a:off x="6972609" y="4739118"/>
              <a:ext cx="1749185" cy="25345"/>
            </a:xfrm>
            <a:prstGeom prst="trapezoid">
              <a:avLst>
                <a:gd name="adj" fmla="val 112376"/>
              </a:avLst>
            </a:prstGeom>
            <a:solidFill>
              <a:srgbClr val="C81F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KoPub바탕체 Medium" panose="02020603020101020101" pitchFamily="18" charset="-127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6671196" y="5727434"/>
              <a:ext cx="1507378" cy="335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2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</a:rPr>
                <a:t>Machine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7492906" y="5779777"/>
              <a:ext cx="166094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3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ALL Cylinders</a:t>
              </a:r>
            </a:p>
          </p:txBody>
        </p:sp>
        <p:cxnSp>
          <p:nvCxnSpPr>
            <p:cNvPr id="148" name="직선 연결선 147"/>
            <p:cNvCxnSpPr/>
            <p:nvPr/>
          </p:nvCxnSpPr>
          <p:spPr bwMode="auto">
            <a:xfrm>
              <a:off x="6698371" y="5620436"/>
              <a:ext cx="2164158" cy="0"/>
            </a:xfrm>
            <a:prstGeom prst="lin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 w="6350">
              <a:gradFill flip="none" rotWithShape="1">
                <a:gsLst>
                  <a:gs pos="0">
                    <a:schemeClr val="bg1"/>
                  </a:gs>
                  <a:gs pos="50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  <a:effectLst>
              <a:innerShdw blurRad="254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9" name="직사각형 148"/>
            <p:cNvSpPr/>
            <p:nvPr/>
          </p:nvSpPr>
          <p:spPr>
            <a:xfrm>
              <a:off x="7492906" y="6477935"/>
              <a:ext cx="524503" cy="3508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lnSpc>
                  <a:spcPct val="12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30</a:t>
              </a:r>
              <a:r>
                <a:rPr lang="ko-KR" altLang="en-US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년</a:t>
              </a:r>
              <a:endPara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671196" y="6473856"/>
              <a:ext cx="755797" cy="35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2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</a:rPr>
                <a:t>Years</a:t>
              </a:r>
            </a:p>
          </p:txBody>
        </p:sp>
        <p:pic>
          <p:nvPicPr>
            <p:cNvPr id="151" name="그림 15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2988" y="4892953"/>
              <a:ext cx="1201257" cy="633171"/>
            </a:xfrm>
            <a:prstGeom prst="rect">
              <a:avLst/>
            </a:prstGeom>
          </p:spPr>
        </p:pic>
        <p:sp>
          <p:nvSpPr>
            <p:cNvPr id="152" name="아래쪽 화살표 151"/>
            <p:cNvSpPr/>
            <p:nvPr/>
          </p:nvSpPr>
          <p:spPr>
            <a:xfrm rot="10800000">
              <a:off x="7994549" y="6562868"/>
              <a:ext cx="231777" cy="180581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</p:grpSp>
      <p:cxnSp>
        <p:nvCxnSpPr>
          <p:cNvPr id="93" name="직선 연결선 92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2445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64464" y="1132562"/>
            <a:ext cx="5834735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ko-KR" altLang="en-US" sz="2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끊임없는 연구개발을 통한</a:t>
            </a:r>
            <a:endParaRPr lang="en-US" altLang="ko-KR" sz="28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ko-KR" altLang="en-US" sz="28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n-ea"/>
              </a:rPr>
              <a:t>뛰어난 품질</a:t>
            </a:r>
            <a:r>
              <a:rPr lang="en-US" altLang="ko-KR" sz="28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n-ea"/>
              </a:rPr>
              <a:t>·</a:t>
            </a:r>
            <a:r>
              <a:rPr lang="ko-KR" altLang="en-US" sz="28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n-ea"/>
              </a:rPr>
              <a:t>우수한 기술력 증명</a:t>
            </a:r>
            <a:r>
              <a:rPr lang="en-US" altLang="ko-KR" sz="28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n-ea"/>
              </a:rPr>
              <a:t>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8265" y="521122"/>
            <a:ext cx="783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“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50736" y="1972913"/>
            <a:ext cx="739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”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39359" y="1142087"/>
            <a:ext cx="21299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R&amp;D 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인증현황</a:t>
            </a:r>
            <a:endParaRPr lang="en-US" altLang="ko-KR" sz="15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R&amp;D 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특허출원현황</a:t>
            </a:r>
            <a:endParaRPr lang="en-US" altLang="ko-KR" sz="15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R&amp;D 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연구개발 방향 제시</a:t>
            </a:r>
            <a:endParaRPr lang="en-US" altLang="ko-KR" sz="15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R&amp;D 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연구개발 분야</a:t>
            </a:r>
            <a:endParaRPr lang="en-US" altLang="ko-KR" sz="15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친환경 </a:t>
            </a: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ROD 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표면처리 </a:t>
            </a:r>
            <a:endParaRPr lang="en-US" altLang="ko-KR" sz="15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  기술개발</a:t>
            </a:r>
            <a:endParaRPr lang="en-US" altLang="ko-KR" sz="15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AEO 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인증 취득</a:t>
            </a:r>
            <a:endParaRPr lang="en-US" altLang="ko-KR" sz="15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7443093" y="639561"/>
            <a:ext cx="2358462" cy="550151"/>
            <a:chOff x="7443093" y="639561"/>
            <a:chExt cx="2358462" cy="550151"/>
          </a:xfrm>
        </p:grpSpPr>
        <p:sp>
          <p:nvSpPr>
            <p:cNvPr id="16" name="TextBox 15"/>
            <p:cNvSpPr txBox="1"/>
            <p:nvPr/>
          </p:nvSpPr>
          <p:spPr>
            <a:xfrm>
              <a:off x="7443093" y="639561"/>
              <a:ext cx="596007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</a:rPr>
                <a:t>Ⅵ</a:t>
              </a:r>
              <a:endParaRPr lang="en-US" altLang="ko-KR" sz="22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71583" y="639561"/>
              <a:ext cx="2129972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. R&amp;D</a:t>
              </a:r>
              <a:r>
                <a:rPr lang="ko-KR" altLang="en-US" sz="22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현황</a:t>
              </a:r>
              <a:endParaRPr lang="en-US" altLang="ko-KR" sz="22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150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양쪽 모서리가 둥근 사각형 1"/>
          <p:cNvSpPr/>
          <p:nvPr/>
        </p:nvSpPr>
        <p:spPr>
          <a:xfrm flipV="1">
            <a:off x="-26987" y="6509298"/>
            <a:ext cx="10718800" cy="714376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AEAEA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5" y="7225579"/>
            <a:ext cx="10691815" cy="334096"/>
          </a:xfrm>
          <a:prstGeom prst="rect">
            <a:avLst/>
          </a:prstGeom>
        </p:spPr>
      </p:pic>
      <p:sp>
        <p:nvSpPr>
          <p:cNvPr id="4" name="양쪽 모서리가 둥근 사각형 3"/>
          <p:cNvSpPr/>
          <p:nvPr/>
        </p:nvSpPr>
        <p:spPr>
          <a:xfrm flipV="1">
            <a:off x="-1" y="2997200"/>
            <a:ext cx="10691814" cy="7874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AEAEA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3755303"/>
            <a:ext cx="10691813" cy="34679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1626" y="3258381"/>
            <a:ext cx="3233173" cy="51860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341" y="3258381"/>
            <a:ext cx="3233173" cy="51860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41" y="3258381"/>
            <a:ext cx="3233173" cy="51860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737" y="3258381"/>
            <a:ext cx="3233173" cy="51860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929" y="3258381"/>
            <a:ext cx="3233173" cy="518603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868169" y="1125882"/>
            <a:ext cx="1618694" cy="2517430"/>
            <a:chOff x="791969" y="1125882"/>
            <a:chExt cx="1618694" cy="2517430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401" y="1289050"/>
              <a:ext cx="1581786" cy="223837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16" name="모서리가 둥근 직사각형 15"/>
            <p:cNvSpPr/>
            <p:nvPr/>
          </p:nvSpPr>
          <p:spPr>
            <a:xfrm rot="10800000">
              <a:off x="813593" y="1293065"/>
              <a:ext cx="1584326" cy="2350247"/>
            </a:xfrm>
            <a:prstGeom prst="roundRect">
              <a:avLst>
                <a:gd name="adj" fmla="val 0"/>
              </a:avLst>
            </a:prstGeom>
            <a:noFill/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54458" y="1829700"/>
              <a:ext cx="1545842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7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Best Supplier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49695" y="2134500"/>
              <a:ext cx="154584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1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(</a:t>
              </a:r>
              <a:r>
                <a:rPr lang="ko-KR" altLang="en-US" sz="11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품질</a:t>
              </a:r>
              <a:r>
                <a:rPr lang="en-US" altLang="ko-KR" sz="11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,</a:t>
              </a:r>
              <a:r>
                <a:rPr lang="ko-KR" altLang="en-US" sz="11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납기</a:t>
              </a:r>
              <a:r>
                <a:rPr lang="en-US" altLang="ko-KR" sz="11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,</a:t>
              </a:r>
              <a:r>
                <a:rPr lang="ko-KR" altLang="en-US" sz="11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단가</a:t>
              </a:r>
              <a:r>
                <a:rPr lang="en-US" altLang="ko-KR" sz="11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9625" y="2587828"/>
              <a:ext cx="15859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Light" panose="02020603020101020101" pitchFamily="18" charset="-127"/>
                  <a:ea typeface="KoPub바탕체 Light" panose="02020603020101020101" pitchFamily="18" charset="-127"/>
                </a:rPr>
                <a:t>2000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64821" y="3029783"/>
              <a:ext cx="15458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rPr>
                <a:t>VOLVO</a:t>
              </a:r>
              <a:endPara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n-ea"/>
              </a:endParaRPr>
            </a:p>
          </p:txBody>
        </p:sp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033686" y="2881025"/>
              <a:ext cx="1149775" cy="58370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969" y="1125882"/>
              <a:ext cx="605031" cy="680887"/>
            </a:xfrm>
            <a:prstGeom prst="rect">
              <a:avLst/>
            </a:prstGeom>
          </p:spPr>
        </p:pic>
      </p:grpSp>
      <p:grpSp>
        <p:nvGrpSpPr>
          <p:cNvPr id="23" name="그룹 22"/>
          <p:cNvGrpSpPr/>
          <p:nvPr/>
        </p:nvGrpSpPr>
        <p:grpSpPr>
          <a:xfrm>
            <a:off x="2640113" y="1125886"/>
            <a:ext cx="1647826" cy="2512667"/>
            <a:chOff x="2563912" y="1125882"/>
            <a:chExt cx="1647826" cy="2512667"/>
          </a:xfrm>
        </p:grpSpPr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508" y="1289050"/>
              <a:ext cx="1581786" cy="223837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25" name="모서리가 둥근 직사각형 24"/>
            <p:cNvSpPr/>
            <p:nvPr/>
          </p:nvSpPr>
          <p:spPr>
            <a:xfrm rot="10800000">
              <a:off x="2627412" y="1288302"/>
              <a:ext cx="1584326" cy="2350247"/>
            </a:xfrm>
            <a:prstGeom prst="roundRect">
              <a:avLst>
                <a:gd name="adj" fmla="val 0"/>
              </a:avLst>
            </a:prstGeom>
            <a:noFill/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31057" y="1986196"/>
              <a:ext cx="15686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ko-KR" altLang="en-US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실린더</a:t>
              </a:r>
              <a:r>
                <a: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 </a:t>
              </a:r>
              <a:r>
                <a:rPr lang="ko-KR" altLang="en-US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제조기술</a:t>
              </a:r>
              <a:endPara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627412" y="2587828"/>
              <a:ext cx="15458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Light" panose="02020603020101020101" pitchFamily="18" charset="-127"/>
                  <a:ea typeface="KoPub바탕체 Light" panose="02020603020101020101" pitchFamily="18" charset="-127"/>
                </a:rPr>
                <a:t>2009</a:t>
              </a:r>
            </a:p>
          </p:txBody>
        </p:sp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843436" y="2881025"/>
              <a:ext cx="1149775" cy="5837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643870" y="3029783"/>
              <a:ext cx="15458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rPr>
                <a:t>HITACHI TIERRA</a:t>
              </a:r>
              <a:endPara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n-ea"/>
              </a:endParaRPr>
            </a:p>
          </p:txBody>
        </p:sp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912" y="1125882"/>
              <a:ext cx="605031" cy="680887"/>
            </a:xfrm>
            <a:prstGeom prst="rect">
              <a:avLst/>
            </a:prstGeom>
          </p:spPr>
        </p:pic>
      </p:grpSp>
      <p:grpSp>
        <p:nvGrpSpPr>
          <p:cNvPr id="31" name="그룹 30"/>
          <p:cNvGrpSpPr/>
          <p:nvPr/>
        </p:nvGrpSpPr>
        <p:grpSpPr>
          <a:xfrm>
            <a:off x="4431804" y="1125886"/>
            <a:ext cx="1666460" cy="2512667"/>
            <a:chOff x="4355604" y="1125882"/>
            <a:chExt cx="1666460" cy="2512667"/>
          </a:xfrm>
        </p:grpSpPr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9708" y="1289050"/>
              <a:ext cx="1581786" cy="223837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33" name="모서리가 둥근 직사각형 32"/>
            <p:cNvSpPr/>
            <p:nvPr/>
          </p:nvSpPr>
          <p:spPr>
            <a:xfrm rot="10800000">
              <a:off x="4427612" y="1288302"/>
              <a:ext cx="1584326" cy="2350247"/>
            </a:xfrm>
            <a:prstGeom prst="roundRect">
              <a:avLst>
                <a:gd name="adj" fmla="val 0"/>
              </a:avLst>
            </a:prstGeom>
            <a:noFill/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418087" y="1986196"/>
              <a:ext cx="15458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ko-KR" altLang="en-US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실린더제조기술</a:t>
              </a:r>
              <a:endPara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436152" y="2587828"/>
              <a:ext cx="15859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Light" panose="02020603020101020101" pitchFamily="18" charset="-127"/>
                  <a:ea typeface="KoPub바탕체 Light" panose="02020603020101020101" pitchFamily="18" charset="-127"/>
                </a:rPr>
                <a:t>2010</a:t>
              </a: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4654221" y="2881025"/>
              <a:ext cx="1149775" cy="5837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456187" y="3029783"/>
              <a:ext cx="15458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rPr>
                <a:t>HITACHI GROUP</a:t>
              </a:r>
              <a:endPara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n-ea"/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5604" y="1125882"/>
              <a:ext cx="605031" cy="680887"/>
            </a:xfrm>
            <a:prstGeom prst="rect">
              <a:avLst/>
            </a:prstGeom>
          </p:spPr>
        </p:pic>
      </p:grpSp>
      <p:grpSp>
        <p:nvGrpSpPr>
          <p:cNvPr id="39" name="그룹 38"/>
          <p:cNvGrpSpPr/>
          <p:nvPr/>
        </p:nvGrpSpPr>
        <p:grpSpPr>
          <a:xfrm>
            <a:off x="6268008" y="1125886"/>
            <a:ext cx="1657920" cy="2512667"/>
            <a:chOff x="6191808" y="1125882"/>
            <a:chExt cx="1657920" cy="2512667"/>
          </a:xfrm>
        </p:grpSpPr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5912" y="1289050"/>
              <a:ext cx="1581786" cy="223837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41" name="모서리가 둥근 직사각형 40"/>
            <p:cNvSpPr/>
            <p:nvPr/>
          </p:nvSpPr>
          <p:spPr>
            <a:xfrm rot="10800000">
              <a:off x="6263816" y="1288302"/>
              <a:ext cx="1584326" cy="2350247"/>
            </a:xfrm>
            <a:prstGeom prst="roundRect">
              <a:avLst>
                <a:gd name="adj" fmla="val 0"/>
              </a:avLst>
            </a:prstGeom>
            <a:noFill/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263816" y="1856478"/>
              <a:ext cx="1545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ko-KR" altLang="en-US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최고</a:t>
              </a:r>
              <a:endPara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ko-KR" altLang="en-US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협력업체 지정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263816" y="2587828"/>
              <a:ext cx="15859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Light" panose="02020603020101020101" pitchFamily="18" charset="-127"/>
                  <a:ea typeface="KoPub바탕체 Light" panose="02020603020101020101" pitchFamily="18" charset="-127"/>
                </a:rPr>
                <a:t>2010</a:t>
              </a:r>
            </a:p>
          </p:txBody>
        </p:sp>
        <p:pic>
          <p:nvPicPr>
            <p:cNvPr id="44" name="그림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481885" y="2881025"/>
              <a:ext cx="1149775" cy="5837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6283851" y="3029783"/>
              <a:ext cx="15458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rPr>
                <a:t>ALTEC</a:t>
              </a:r>
              <a:endPara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n-ea"/>
              </a:endParaRPr>
            </a:p>
          </p:txBody>
        </p:sp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1808" y="1125882"/>
              <a:ext cx="605031" cy="680887"/>
            </a:xfrm>
            <a:prstGeom prst="rect">
              <a:avLst/>
            </a:prstGeom>
          </p:spPr>
        </p:pic>
      </p:grpSp>
      <p:grpSp>
        <p:nvGrpSpPr>
          <p:cNvPr id="47" name="그룹 46"/>
          <p:cNvGrpSpPr/>
          <p:nvPr/>
        </p:nvGrpSpPr>
        <p:grpSpPr>
          <a:xfrm>
            <a:off x="8068208" y="1125886"/>
            <a:ext cx="1696114" cy="2512667"/>
            <a:chOff x="7992008" y="1125882"/>
            <a:chExt cx="1696114" cy="2512667"/>
          </a:xfrm>
        </p:grpSpPr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116" y="1289050"/>
              <a:ext cx="1581786" cy="223837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49" name="모서리가 둥근 직사각형 48"/>
            <p:cNvSpPr/>
            <p:nvPr/>
          </p:nvSpPr>
          <p:spPr>
            <a:xfrm rot="10800000">
              <a:off x="8100020" y="1288302"/>
              <a:ext cx="1584326" cy="2350247"/>
            </a:xfrm>
            <a:prstGeom prst="roundRect">
              <a:avLst>
                <a:gd name="adj" fmla="val 0"/>
              </a:avLst>
            </a:prstGeom>
            <a:noFill/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092616" y="1679134"/>
              <a:ext cx="154584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ko-KR" altLang="en-US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실린더 </a:t>
              </a:r>
              <a:endPara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ko-KR" altLang="en-US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도장 공정 및 로드 도금 기술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102210" y="2587828"/>
              <a:ext cx="15859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Light" panose="02020603020101020101" pitchFamily="18" charset="-127"/>
                  <a:ea typeface="KoPub바탕체 Light" panose="02020603020101020101" pitchFamily="18" charset="-127"/>
                </a:rPr>
                <a:t>2011</a:t>
              </a:r>
            </a:p>
          </p:txBody>
        </p:sp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8320279" y="2881025"/>
              <a:ext cx="1149775" cy="58370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122245" y="3029783"/>
              <a:ext cx="15458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400" b="1" dirty="0" smtClean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rPr>
                <a:t>CATERPILLAR</a:t>
              </a:r>
              <a:endPara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n-ea"/>
              </a:endParaRPr>
            </a:p>
          </p:txBody>
        </p:sp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2008" y="1125882"/>
              <a:ext cx="605031" cy="680887"/>
            </a:xfrm>
            <a:prstGeom prst="rect">
              <a:avLst/>
            </a:prstGeom>
          </p:spPr>
        </p:pic>
      </p:grpSp>
      <p:pic>
        <p:nvPicPr>
          <p:cNvPr id="55" name="그림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4" y="6797136"/>
            <a:ext cx="2506197" cy="518603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549" y="6727977"/>
            <a:ext cx="2506197" cy="518603"/>
          </a:xfrm>
          <a:prstGeom prst="rect">
            <a:avLst/>
          </a:prstGeom>
        </p:spPr>
      </p:pic>
      <p:pic>
        <p:nvPicPr>
          <p:cNvPr id="57" name="그림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773" y="6727977"/>
            <a:ext cx="2506197" cy="518603"/>
          </a:xfrm>
          <a:prstGeom prst="rect">
            <a:avLst/>
          </a:prstGeom>
        </p:spPr>
      </p:pic>
      <p:pic>
        <p:nvPicPr>
          <p:cNvPr id="58" name="그림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972" y="6727977"/>
            <a:ext cx="2506197" cy="518603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873" y="6727977"/>
            <a:ext cx="2506197" cy="518603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932" y="6727973"/>
            <a:ext cx="2506197" cy="518603"/>
          </a:xfrm>
          <a:prstGeom prst="rect">
            <a:avLst/>
          </a:prstGeom>
        </p:spPr>
      </p:pic>
      <p:grpSp>
        <p:nvGrpSpPr>
          <p:cNvPr id="61" name="그룹 60"/>
          <p:cNvGrpSpPr/>
          <p:nvPr/>
        </p:nvGrpSpPr>
        <p:grpSpPr>
          <a:xfrm>
            <a:off x="309369" y="4618382"/>
            <a:ext cx="1631394" cy="2525690"/>
            <a:chOff x="156969" y="4618382"/>
            <a:chExt cx="1631394" cy="2525690"/>
          </a:xfrm>
        </p:grpSpPr>
        <p:pic>
          <p:nvPicPr>
            <p:cNvPr id="62" name="그림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101" y="4789810"/>
              <a:ext cx="1581786" cy="223837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63" name="TextBox 62"/>
            <p:cNvSpPr txBox="1"/>
            <p:nvPr/>
          </p:nvSpPr>
          <p:spPr>
            <a:xfrm>
              <a:off x="168275" y="5385843"/>
              <a:ext cx="1609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6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ISO9001 :2008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87325" y="6088588"/>
              <a:ext cx="15859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Light" panose="02020603020101020101" pitchFamily="18" charset="-127"/>
                  <a:ea typeface="KoPub바탕체 Light" panose="02020603020101020101" pitchFamily="18" charset="-127"/>
                </a:rPr>
                <a:t>2014</a:t>
              </a:r>
            </a:p>
          </p:txBody>
        </p:sp>
        <p:sp>
          <p:nvSpPr>
            <p:cNvPr id="65" name="모서리가 둥근 직사각형 64"/>
            <p:cNvSpPr/>
            <p:nvPr/>
          </p:nvSpPr>
          <p:spPr>
            <a:xfrm rot="10800000">
              <a:off x="191293" y="4793825"/>
              <a:ext cx="1584326" cy="2350247"/>
            </a:xfrm>
            <a:prstGeom prst="roundRect">
              <a:avLst>
                <a:gd name="adj" fmla="val 0"/>
              </a:avLst>
            </a:prstGeom>
            <a:noFill/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96850" y="6559118"/>
              <a:ext cx="159151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ko-KR" altLang="en-US" sz="11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rPr>
                <a:t>품질환경 시스템</a:t>
              </a:r>
            </a:p>
          </p:txBody>
        </p:sp>
        <p:pic>
          <p:nvPicPr>
            <p:cNvPr id="67" name="그림 6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411386" y="6381785"/>
              <a:ext cx="1149775" cy="58370"/>
            </a:xfrm>
            <a:prstGeom prst="rect">
              <a:avLst/>
            </a:prstGeom>
          </p:spPr>
        </p:pic>
        <p:pic>
          <p:nvPicPr>
            <p:cNvPr id="68" name="그림 6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969" y="4618382"/>
              <a:ext cx="605031" cy="680887"/>
            </a:xfrm>
            <a:prstGeom prst="rect">
              <a:avLst/>
            </a:prstGeom>
          </p:spPr>
        </p:pic>
      </p:grpSp>
      <p:grpSp>
        <p:nvGrpSpPr>
          <p:cNvPr id="69" name="그룹 68"/>
          <p:cNvGrpSpPr/>
          <p:nvPr/>
        </p:nvGrpSpPr>
        <p:grpSpPr>
          <a:xfrm>
            <a:off x="1997647" y="4618387"/>
            <a:ext cx="1621399" cy="2520927"/>
            <a:chOff x="1907332" y="4618382"/>
            <a:chExt cx="1621399" cy="2520927"/>
          </a:xfrm>
        </p:grpSpPr>
        <p:grpSp>
          <p:nvGrpSpPr>
            <p:cNvPr id="70" name="그룹 69"/>
            <p:cNvGrpSpPr/>
            <p:nvPr/>
          </p:nvGrpSpPr>
          <p:grpSpPr>
            <a:xfrm>
              <a:off x="1944405" y="4789062"/>
              <a:ext cx="1584326" cy="2350247"/>
              <a:chOff x="2627412" y="4457501"/>
              <a:chExt cx="1584326" cy="2350247"/>
            </a:xfrm>
          </p:grpSpPr>
          <p:pic>
            <p:nvPicPr>
              <p:cNvPr id="72" name="그림 7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9508" y="4458249"/>
                <a:ext cx="1581786" cy="2238376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8000"/>
                  </a:prstClr>
                </a:outerShdw>
              </a:effectLst>
            </p:spPr>
          </p:pic>
          <p:sp>
            <p:nvSpPr>
              <p:cNvPr id="73" name="모서리가 둥근 직사각형 72"/>
              <p:cNvSpPr/>
              <p:nvPr/>
            </p:nvSpPr>
            <p:spPr>
              <a:xfrm rot="10800000">
                <a:off x="2627412" y="4457501"/>
                <a:ext cx="1584326" cy="2350247"/>
              </a:xfrm>
              <a:prstGeom prst="roundRect">
                <a:avLst>
                  <a:gd name="adj" fmla="val 0"/>
                </a:avLst>
              </a:prstGeom>
              <a:noFill/>
              <a:ln w="3175">
                <a:gradFill flip="none" rotWithShape="1">
                  <a:gsLst>
                    <a:gs pos="0">
                      <a:srgbClr val="C81F1F"/>
                    </a:gs>
                    <a:gs pos="100000">
                      <a:srgbClr val="C00000">
                        <a:alpha val="0"/>
                      </a:srgbClr>
                    </a:gs>
                  </a:gsLst>
                  <a:lin ang="16200000" scaled="0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914426"/>
                <a:endParaRPr lang="ko-KR" altLang="en-US" sz="90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2631057" y="5054282"/>
                <a:ext cx="15686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en-US" altLang="ko-KR" sz="16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바탕체 Bold" panose="02020603020101020101" pitchFamily="18" charset="-127"/>
                    <a:ea typeface="KoPub바탕체 Bold" panose="02020603020101020101" pitchFamily="18" charset="-127"/>
                  </a:rPr>
                  <a:t>ISO14001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2627412" y="5757027"/>
                <a:ext cx="15458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en-US" altLang="ko-KR" sz="1200" b="1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바탕체 Light" panose="02020603020101020101" pitchFamily="18" charset="-127"/>
                    <a:ea typeface="KoPub바탕체 Light" panose="02020603020101020101" pitchFamily="18" charset="-127"/>
                  </a:rPr>
                  <a:t>2009</a:t>
                </a:r>
              </a:p>
            </p:txBody>
          </p:sp>
          <p:pic>
            <p:nvPicPr>
              <p:cNvPr id="76" name="그림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2843436" y="6050224"/>
                <a:ext cx="1149775" cy="58370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8000"/>
                  </a:prstClr>
                </a:outerShdw>
              </a:effectLst>
            </p:spPr>
          </p:pic>
          <p:sp>
            <p:nvSpPr>
              <p:cNvPr id="77" name="TextBox 76"/>
              <p:cNvSpPr txBox="1"/>
              <p:nvPr/>
            </p:nvSpPr>
            <p:spPr>
              <a:xfrm>
                <a:off x="2643870" y="6227557"/>
                <a:ext cx="154584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ko-KR" altLang="en-US" sz="11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n-ea"/>
                  </a:rPr>
                  <a:t>환경경영 시스템</a:t>
                </a:r>
              </a:p>
            </p:txBody>
          </p:sp>
        </p:grpSp>
        <p:pic>
          <p:nvPicPr>
            <p:cNvPr id="71" name="그림 7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7332" y="4618382"/>
              <a:ext cx="605031" cy="680887"/>
            </a:xfrm>
            <a:prstGeom prst="rect">
              <a:avLst/>
            </a:prstGeom>
          </p:spPr>
        </p:pic>
      </p:grpSp>
      <p:grpSp>
        <p:nvGrpSpPr>
          <p:cNvPr id="78" name="그룹 77"/>
          <p:cNvGrpSpPr/>
          <p:nvPr/>
        </p:nvGrpSpPr>
        <p:grpSpPr>
          <a:xfrm>
            <a:off x="3701325" y="4618387"/>
            <a:ext cx="1603977" cy="2520927"/>
            <a:chOff x="3595873" y="4618382"/>
            <a:chExt cx="1603977" cy="2520927"/>
          </a:xfrm>
        </p:grpSpPr>
        <p:grpSp>
          <p:nvGrpSpPr>
            <p:cNvPr id="79" name="그룹 78"/>
            <p:cNvGrpSpPr/>
            <p:nvPr/>
          </p:nvGrpSpPr>
          <p:grpSpPr>
            <a:xfrm>
              <a:off x="3595873" y="4789062"/>
              <a:ext cx="1603977" cy="2350247"/>
              <a:chOff x="4418087" y="4457501"/>
              <a:chExt cx="1603977" cy="2350247"/>
            </a:xfrm>
          </p:grpSpPr>
          <p:pic>
            <p:nvPicPr>
              <p:cNvPr id="81" name="그림 8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29708" y="4458249"/>
                <a:ext cx="1581786" cy="2238376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8000"/>
                  </a:prstClr>
                </a:outerShdw>
              </a:effectLst>
            </p:spPr>
          </p:pic>
          <p:sp>
            <p:nvSpPr>
              <p:cNvPr id="82" name="TextBox 81"/>
              <p:cNvSpPr txBox="1"/>
              <p:nvPr/>
            </p:nvSpPr>
            <p:spPr>
              <a:xfrm>
                <a:off x="4418087" y="4915783"/>
                <a:ext cx="154584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en-US" altLang="ko-KR" sz="17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바탕체 Bold" panose="02020603020101020101" pitchFamily="18" charset="-127"/>
                    <a:ea typeface="KoPub바탕체 Bold" panose="02020603020101020101" pitchFamily="18" charset="-127"/>
                  </a:rPr>
                  <a:t>Rotary Actuator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4436152" y="5757027"/>
                <a:ext cx="15859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en-US" altLang="ko-KR" sz="1200" b="1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바탕체 Light" panose="02020603020101020101" pitchFamily="18" charset="-127"/>
                    <a:ea typeface="KoPub바탕체 Light" panose="02020603020101020101" pitchFamily="18" charset="-127"/>
                  </a:rPr>
                  <a:t>2010</a:t>
                </a:r>
              </a:p>
            </p:txBody>
          </p:sp>
          <p:sp>
            <p:nvSpPr>
              <p:cNvPr id="84" name="모서리가 둥근 직사각형 83"/>
              <p:cNvSpPr/>
              <p:nvPr/>
            </p:nvSpPr>
            <p:spPr>
              <a:xfrm rot="10800000">
                <a:off x="4427612" y="4457501"/>
                <a:ext cx="1584326" cy="2350247"/>
              </a:xfrm>
              <a:prstGeom prst="roundRect">
                <a:avLst>
                  <a:gd name="adj" fmla="val 0"/>
                </a:avLst>
              </a:prstGeom>
              <a:noFill/>
              <a:ln w="3175">
                <a:gradFill flip="none" rotWithShape="1">
                  <a:gsLst>
                    <a:gs pos="0">
                      <a:srgbClr val="C81F1F"/>
                    </a:gs>
                    <a:gs pos="100000">
                      <a:srgbClr val="C00000">
                        <a:alpha val="0"/>
                      </a:srgbClr>
                    </a:gs>
                  </a:gsLst>
                  <a:lin ang="16200000" scaled="0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914426"/>
                <a:endParaRPr lang="ko-KR" altLang="en-US" sz="90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pic>
            <p:nvPicPr>
              <p:cNvPr id="85" name="그림 8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4654221" y="6050224"/>
                <a:ext cx="1149775" cy="58370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8000"/>
                  </a:prstClr>
                </a:outerShdw>
              </a:effectLst>
            </p:spPr>
          </p:pic>
          <p:sp>
            <p:nvSpPr>
              <p:cNvPr id="86" name="TextBox 85"/>
              <p:cNvSpPr txBox="1"/>
              <p:nvPr/>
            </p:nvSpPr>
            <p:spPr>
              <a:xfrm>
                <a:off x="4456187" y="6198982"/>
                <a:ext cx="154584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n-ea"/>
                  </a:rPr>
                  <a:t>INOBIZ</a:t>
                </a:r>
                <a:endParaRPr lang="ko-KR" altLang="en-US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endParaRPr>
              </a:p>
            </p:txBody>
          </p:sp>
        </p:grpSp>
        <p:pic>
          <p:nvPicPr>
            <p:cNvPr id="80" name="그림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9520" y="4618382"/>
              <a:ext cx="605031" cy="680887"/>
            </a:xfrm>
            <a:prstGeom prst="rect">
              <a:avLst/>
            </a:prstGeom>
          </p:spPr>
        </p:pic>
      </p:grpSp>
      <p:grpSp>
        <p:nvGrpSpPr>
          <p:cNvPr id="87" name="그룹 86"/>
          <p:cNvGrpSpPr/>
          <p:nvPr/>
        </p:nvGrpSpPr>
        <p:grpSpPr>
          <a:xfrm>
            <a:off x="5336777" y="4618387"/>
            <a:ext cx="1653222" cy="2520927"/>
            <a:chOff x="5230304" y="4618382"/>
            <a:chExt cx="1653222" cy="2520927"/>
          </a:xfrm>
        </p:grpSpPr>
        <p:grpSp>
          <p:nvGrpSpPr>
            <p:cNvPr id="88" name="그룹 87"/>
            <p:cNvGrpSpPr/>
            <p:nvPr/>
          </p:nvGrpSpPr>
          <p:grpSpPr>
            <a:xfrm>
              <a:off x="5279692" y="4789062"/>
              <a:ext cx="1603834" cy="2350247"/>
              <a:chOff x="6263816" y="4457501"/>
              <a:chExt cx="1603834" cy="2350247"/>
            </a:xfrm>
          </p:grpSpPr>
          <p:pic>
            <p:nvPicPr>
              <p:cNvPr id="90" name="그림 8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65912" y="4458249"/>
                <a:ext cx="1581786" cy="2238376"/>
              </a:xfrm>
              <a:prstGeom prst="rect">
                <a:avLst/>
              </a:prstGeom>
              <a:noFill/>
              <a:effectLst>
                <a:outerShdw blurRad="76200" dir="18900000" sy="23000" kx="-1200000" algn="bl" rotWithShape="0">
                  <a:prstClr val="black">
                    <a:alpha val="28000"/>
                  </a:prstClr>
                </a:outerShdw>
              </a:effectLst>
            </p:spPr>
          </p:pic>
          <p:sp>
            <p:nvSpPr>
              <p:cNvPr id="91" name="TextBox 90"/>
              <p:cNvSpPr txBox="1"/>
              <p:nvPr/>
            </p:nvSpPr>
            <p:spPr>
              <a:xfrm>
                <a:off x="6263816" y="4854227"/>
                <a:ext cx="160383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en-US" altLang="ko-KR" sz="14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바탕체 Bold" panose="02020603020101020101" pitchFamily="18" charset="-127"/>
                    <a:ea typeface="KoPub바탕체 Bold" panose="02020603020101020101" pitchFamily="18" charset="-127"/>
                  </a:rPr>
                  <a:t>120t</a:t>
                </a:r>
              </a:p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ko-KR" altLang="en-US" sz="14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바탕체 Bold" panose="02020603020101020101" pitchFamily="18" charset="-127"/>
                    <a:ea typeface="KoPub바탕체 Bold" panose="02020603020101020101" pitchFamily="18" charset="-127"/>
                  </a:rPr>
                  <a:t>초대형 굴삭기용 </a:t>
                </a:r>
                <a:endParaRPr lang="en-US" altLang="ko-KR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endParaRPr>
              </a:p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ko-KR" altLang="en-US" sz="1400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바탕체 Bold" panose="02020603020101020101" pitchFamily="18" charset="-127"/>
                    <a:ea typeface="KoPub바탕체 Bold" panose="02020603020101020101" pitchFamily="18" charset="-127"/>
                  </a:rPr>
                  <a:t>유압실린더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6263816" y="5757027"/>
                <a:ext cx="15859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en-US" altLang="ko-KR" sz="1200" b="1" spc="-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바탕체 Light" panose="02020603020101020101" pitchFamily="18" charset="-127"/>
                    <a:ea typeface="KoPub바탕체 Light" panose="02020603020101020101" pitchFamily="18" charset="-127"/>
                  </a:rPr>
                  <a:t>2010</a:t>
                </a:r>
              </a:p>
            </p:txBody>
          </p:sp>
          <p:sp>
            <p:nvSpPr>
              <p:cNvPr id="93" name="모서리가 둥근 직사각형 92"/>
              <p:cNvSpPr/>
              <p:nvPr/>
            </p:nvSpPr>
            <p:spPr>
              <a:xfrm rot="10800000">
                <a:off x="6263816" y="4457501"/>
                <a:ext cx="1584326" cy="2350247"/>
              </a:xfrm>
              <a:prstGeom prst="roundRect">
                <a:avLst>
                  <a:gd name="adj" fmla="val 0"/>
                </a:avLst>
              </a:prstGeom>
              <a:noFill/>
              <a:ln w="3175">
                <a:gradFill flip="none" rotWithShape="1">
                  <a:gsLst>
                    <a:gs pos="0">
                      <a:srgbClr val="C81F1F"/>
                    </a:gs>
                    <a:gs pos="100000">
                      <a:srgbClr val="C00000">
                        <a:alpha val="0"/>
                      </a:srgbClr>
                    </a:gs>
                  </a:gsLst>
                  <a:lin ang="16200000" scaled="0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914426"/>
                <a:endParaRPr lang="ko-KR" altLang="en-US" sz="900" spc="-15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accent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pic>
            <p:nvPicPr>
              <p:cNvPr id="94" name="그림 9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6481885" y="6050224"/>
                <a:ext cx="1149775" cy="58370"/>
              </a:xfrm>
              <a:prstGeom prst="rect">
                <a:avLst/>
              </a:prstGeom>
            </p:spPr>
          </p:pic>
          <p:sp>
            <p:nvSpPr>
              <p:cNvPr id="95" name="TextBox 94"/>
              <p:cNvSpPr txBox="1"/>
              <p:nvPr/>
            </p:nvSpPr>
            <p:spPr>
              <a:xfrm>
                <a:off x="6283851" y="6160882"/>
                <a:ext cx="154584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ko-KR" altLang="en-US" sz="11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n-ea"/>
                  </a:rPr>
                  <a:t>기업부설연구소 </a:t>
                </a:r>
              </a:p>
              <a:p>
                <a:pPr algn="ctr" fontAlgn="base">
                  <a:spcAft>
                    <a:spcPct val="0"/>
                  </a:spcAft>
                  <a:buClr>
                    <a:srgbClr val="800000"/>
                  </a:buClr>
                  <a:buSzPct val="100000"/>
                  <a:buFont typeface="굴림" pitchFamily="50" charset="-127"/>
                </a:pPr>
                <a:r>
                  <a:rPr lang="ko-KR" altLang="en-US" sz="11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n-ea"/>
                  </a:rPr>
                  <a:t>인증서</a:t>
                </a:r>
              </a:p>
            </p:txBody>
          </p:sp>
        </p:grpSp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0304" y="4618382"/>
              <a:ext cx="605031" cy="680887"/>
            </a:xfrm>
            <a:prstGeom prst="rect">
              <a:avLst/>
            </a:prstGeom>
          </p:spPr>
        </p:pic>
      </p:grpSp>
      <p:grpSp>
        <p:nvGrpSpPr>
          <p:cNvPr id="96" name="그룹 95"/>
          <p:cNvGrpSpPr/>
          <p:nvPr/>
        </p:nvGrpSpPr>
        <p:grpSpPr>
          <a:xfrm>
            <a:off x="7072281" y="4789067"/>
            <a:ext cx="1595507" cy="2350247"/>
            <a:chOff x="8092615" y="4457501"/>
            <a:chExt cx="1595507" cy="2350247"/>
          </a:xfrm>
        </p:grpSpPr>
        <p:pic>
          <p:nvPicPr>
            <p:cNvPr id="97" name="그림 9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116" y="4458249"/>
              <a:ext cx="1581786" cy="223837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98" name="TextBox 97"/>
            <p:cNvSpPr txBox="1"/>
            <p:nvPr/>
          </p:nvSpPr>
          <p:spPr>
            <a:xfrm>
              <a:off x="8092615" y="4900394"/>
              <a:ext cx="1594309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ko-KR" altLang="en-US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부산광역시</a:t>
              </a:r>
              <a:endPara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ko-KR" altLang="en-US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전략산업</a:t>
              </a:r>
              <a:endParaRPr lang="en-US" altLang="ko-KR" sz="14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1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(</a:t>
              </a:r>
              <a:r>
                <a:rPr lang="ko-KR" altLang="en-US" sz="11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선도기업인증</a:t>
              </a:r>
              <a:r>
                <a:rPr lang="en-US" altLang="ko-KR" sz="11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)</a:t>
              </a:r>
              <a:endParaRPr lang="ko-KR" altLang="en-US" sz="11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102210" y="5757027"/>
              <a:ext cx="15859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Light" panose="02020603020101020101" pitchFamily="18" charset="-127"/>
                  <a:ea typeface="KoPub바탕체 Light" panose="02020603020101020101" pitchFamily="18" charset="-127"/>
                </a:rPr>
                <a:t>2000</a:t>
              </a:r>
            </a:p>
          </p:txBody>
        </p:sp>
        <p:sp>
          <p:nvSpPr>
            <p:cNvPr id="100" name="모서리가 둥근 직사각형 99"/>
            <p:cNvSpPr/>
            <p:nvPr/>
          </p:nvSpPr>
          <p:spPr>
            <a:xfrm rot="10800000">
              <a:off x="8100020" y="4457501"/>
              <a:ext cx="1584326" cy="2350247"/>
            </a:xfrm>
            <a:prstGeom prst="roundRect">
              <a:avLst>
                <a:gd name="adj" fmla="val 0"/>
              </a:avLst>
            </a:prstGeom>
            <a:noFill/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pic>
          <p:nvPicPr>
            <p:cNvPr id="101" name="그림 10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8320279" y="6050224"/>
              <a:ext cx="1149775" cy="58370"/>
            </a:xfrm>
            <a:prstGeom prst="rect">
              <a:avLst/>
            </a:prstGeom>
          </p:spPr>
        </p:pic>
        <p:sp>
          <p:nvSpPr>
            <p:cNvPr id="102" name="TextBox 101"/>
            <p:cNvSpPr txBox="1"/>
            <p:nvPr/>
          </p:nvSpPr>
          <p:spPr>
            <a:xfrm>
              <a:off x="8122245" y="6198982"/>
              <a:ext cx="154584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ko-KR" altLang="en-US" sz="11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rPr>
                <a:t>선도기업 인증서</a:t>
              </a:r>
            </a:p>
          </p:txBody>
        </p:sp>
      </p:grpSp>
      <p:grpSp>
        <p:nvGrpSpPr>
          <p:cNvPr id="103" name="그룹 102"/>
          <p:cNvGrpSpPr/>
          <p:nvPr/>
        </p:nvGrpSpPr>
        <p:grpSpPr>
          <a:xfrm>
            <a:off x="8699264" y="4618387"/>
            <a:ext cx="1649258" cy="2520927"/>
            <a:chOff x="8546864" y="4618382"/>
            <a:chExt cx="1649258" cy="2520927"/>
          </a:xfrm>
        </p:grpSpPr>
        <p:pic>
          <p:nvPicPr>
            <p:cNvPr id="104" name="그림 1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0116" y="4789810"/>
              <a:ext cx="1581786" cy="223837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</p:pic>
        <p:sp>
          <p:nvSpPr>
            <p:cNvPr id="105" name="TextBox 104"/>
            <p:cNvSpPr txBox="1"/>
            <p:nvPr/>
          </p:nvSpPr>
          <p:spPr>
            <a:xfrm>
              <a:off x="8600615" y="5435155"/>
              <a:ext cx="1594309" cy="307777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ko-KR" altLang="en-US" sz="14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관세청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610210" y="6088588"/>
              <a:ext cx="1585912" cy="276999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8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Light" panose="02020603020101020101" pitchFamily="18" charset="-127"/>
                  <a:ea typeface="KoPub바탕체 Light" panose="02020603020101020101" pitchFamily="18" charset="-127"/>
                </a:rPr>
                <a:t>2016</a:t>
              </a:r>
            </a:p>
          </p:txBody>
        </p:sp>
        <p:sp>
          <p:nvSpPr>
            <p:cNvPr id="107" name="모서리가 둥근 직사각형 106"/>
            <p:cNvSpPr/>
            <p:nvPr/>
          </p:nvSpPr>
          <p:spPr>
            <a:xfrm rot="10800000">
              <a:off x="8608020" y="4789062"/>
              <a:ext cx="1584326" cy="2350247"/>
            </a:xfrm>
            <a:prstGeom prst="roundRect">
              <a:avLst>
                <a:gd name="adj" fmla="val 0"/>
              </a:avLst>
            </a:prstGeom>
            <a:noFill/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pic>
          <p:nvPicPr>
            <p:cNvPr id="108" name="그림 10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8828279" y="6381785"/>
              <a:ext cx="1149775" cy="58370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8630245" y="6530543"/>
              <a:ext cx="154584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1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rPr>
                <a:t>AEO </a:t>
              </a:r>
              <a:r>
                <a:rPr lang="ko-KR" altLang="en-US" sz="11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n-ea"/>
                </a:rPr>
                <a:t>종합우수인증</a:t>
              </a:r>
            </a:p>
          </p:txBody>
        </p:sp>
        <p:pic>
          <p:nvPicPr>
            <p:cNvPr id="110" name="그림 1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46864" y="4618382"/>
              <a:ext cx="605031" cy="680887"/>
            </a:xfrm>
            <a:prstGeom prst="rect">
              <a:avLst/>
            </a:prstGeom>
          </p:spPr>
        </p:pic>
      </p:grpSp>
      <p:sp>
        <p:nvSpPr>
          <p:cNvPr id="111" name="TextBox 110"/>
          <p:cNvSpPr txBox="1"/>
          <p:nvPr/>
        </p:nvSpPr>
        <p:spPr>
          <a:xfrm>
            <a:off x="988650" y="1156533"/>
            <a:ext cx="341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1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2766099" y="1156533"/>
            <a:ext cx="341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2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556775" y="1156533"/>
            <a:ext cx="341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3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392979" y="1156533"/>
            <a:ext cx="341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4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8202704" y="1156533"/>
            <a:ext cx="341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5</a:t>
            </a:r>
          </a:p>
        </p:txBody>
      </p:sp>
      <p:pic>
        <p:nvPicPr>
          <p:cNvPr id="116" name="그림 1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888" y="4618387"/>
            <a:ext cx="605031" cy="680887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375871" y="4661733"/>
            <a:ext cx="459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6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981870" y="4652208"/>
            <a:ext cx="615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7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686845" y="4652208"/>
            <a:ext cx="615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8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313871" y="4652208"/>
            <a:ext cx="615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9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980746" y="4652208"/>
            <a:ext cx="615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10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8685721" y="4652208"/>
            <a:ext cx="615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604900"/>
                </a:solidFill>
                <a:latin typeface="+mj-ea"/>
                <a:ea typeface="+mj-ea"/>
              </a:rPr>
              <a:t>11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Ⅵ.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1027476" y="525886"/>
            <a:ext cx="8554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517"/>
            <a:r>
              <a:rPr lang="ko-KR" altLang="en-US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지속적 개선을 통한 실린더 요소기술 인증</a:t>
            </a:r>
            <a:r>
              <a:rPr lang="en-US" altLang="ko-KR" sz="1600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KoPub돋움체 Bold"/>
                <a:ea typeface="KoPub돋움체 Bold"/>
              </a:rPr>
              <a:t>_ </a:t>
            </a:r>
            <a:r>
              <a:rPr lang="ko-KR" altLang="en-US" sz="1600" spc="-165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KoPub돋움체 Bold"/>
                <a:ea typeface="KoPub돋움체 Bold"/>
              </a:rPr>
              <a:t>인증서 총 </a:t>
            </a:r>
            <a:r>
              <a:rPr lang="en-US" altLang="ko-KR" sz="1600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KoPub돋움체 Bold"/>
                <a:ea typeface="KoPub돋움체 Bold"/>
              </a:rPr>
              <a:t>11</a:t>
            </a:r>
            <a:r>
              <a:rPr lang="ko-KR" altLang="en-US" sz="1600" spc="-165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KoPub돋움체 Bold"/>
                <a:ea typeface="KoPub돋움체 Bold"/>
              </a:rPr>
              <a:t>종</a:t>
            </a:r>
          </a:p>
          <a:p>
            <a:pPr defTabSz="1028517"/>
            <a:r>
              <a:rPr lang="ko-KR" altLang="en-US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 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R&amp;D </a:t>
            </a:r>
            <a:r>
              <a:rPr lang="ko-KR" altLang="en-US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인증현황</a:t>
            </a:r>
          </a:p>
        </p:txBody>
      </p:sp>
      <p:cxnSp>
        <p:nvCxnSpPr>
          <p:cNvPr id="123" name="직선 연결선 122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6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양쪽 모서리가 둥근 사각형 1"/>
          <p:cNvSpPr/>
          <p:nvPr/>
        </p:nvSpPr>
        <p:spPr>
          <a:xfrm flipV="1">
            <a:off x="-1" y="2533649"/>
            <a:ext cx="10691813" cy="4699549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AEAEA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7225580"/>
            <a:ext cx="10691813" cy="33409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679" y="1377950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5" name="모서리가 둥근 직사각형 4"/>
          <p:cNvSpPr/>
          <p:nvPr/>
        </p:nvSpPr>
        <p:spPr>
          <a:xfrm rot="10800000">
            <a:off x="1849872" y="1381970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7605" y="1765007"/>
            <a:ext cx="1545842" cy="7017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Cushion oil 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자동</a:t>
            </a:r>
          </a:p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ko-KR" altLang="en-US" sz="12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보충형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 유압실린더</a:t>
            </a:r>
            <a:endParaRPr lang="en-US" altLang="ko-KR" sz="12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10-13232556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45903" y="2598851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2013.10.23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069969" y="2512486"/>
            <a:ext cx="1149775" cy="58370"/>
          </a:xfrm>
          <a:prstGeom prst="rect">
            <a:avLst/>
          </a:prstGeom>
          <a:effectLst/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311" y="1377950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10" name="모서리가 둥근 직사각형 9"/>
          <p:cNvSpPr/>
          <p:nvPr/>
        </p:nvSpPr>
        <p:spPr>
          <a:xfrm rot="10800000">
            <a:off x="3673215" y="1377207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76861" y="1765007"/>
            <a:ext cx="1568676" cy="7017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Pipe </a:t>
            </a:r>
            <a:r>
              <a:rPr lang="en-US" altLang="ko-KR" sz="12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assy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 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고정용 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pipe clamp</a:t>
            </a:r>
          </a:p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10-1306684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3216" y="2598851"/>
            <a:ext cx="154584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2013.09.04</a:t>
            </a: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889244" y="2512486"/>
            <a:ext cx="1149775" cy="58370"/>
          </a:xfrm>
          <a:prstGeom prst="rect">
            <a:avLst/>
          </a:prstGeom>
          <a:effectLst/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986" y="1377950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15" name="모서리가 둥근 직사각형 14"/>
          <p:cNvSpPr/>
          <p:nvPr/>
        </p:nvSpPr>
        <p:spPr>
          <a:xfrm rot="10800000">
            <a:off x="5463890" y="1377207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54366" y="1755924"/>
            <a:ext cx="1545842" cy="7017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Pipe </a:t>
            </a:r>
            <a:r>
              <a:rPr lang="en-US" altLang="ko-KR" sz="1200" spc="-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assy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 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고정용 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pipe clamp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 디자인</a:t>
            </a:r>
            <a:endParaRPr lang="en-US" altLang="ko-KR" sz="12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30-0722419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190" y="1377950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18" name="모서리가 둥근 직사각형 17"/>
          <p:cNvSpPr/>
          <p:nvPr/>
        </p:nvSpPr>
        <p:spPr>
          <a:xfrm rot="10800000">
            <a:off x="7300095" y="1377207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00097" y="1824609"/>
            <a:ext cx="1598203" cy="4898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ROTARY ACTUATOR</a:t>
            </a:r>
          </a:p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10-1396127</a:t>
            </a:r>
            <a:endParaRPr lang="ko-KR" altLang="en-US" sz="12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20130" y="3118687"/>
            <a:ext cx="1545842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4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n-ea"/>
              </a:rPr>
              <a:t>Altec</a:t>
            </a:r>
            <a:endParaRPr lang="en-US" altLang="ko-KR" sz="14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40959" y="2598851"/>
            <a:ext cx="154584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2013.12.19</a:t>
            </a: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656987" y="2512486"/>
            <a:ext cx="1149775" cy="58370"/>
          </a:xfrm>
          <a:prstGeom prst="rect">
            <a:avLst/>
          </a:prstGeom>
          <a:effectLst/>
        </p:spPr>
      </p:pic>
      <p:sp>
        <p:nvSpPr>
          <p:cNvPr id="23" name="TextBox 22"/>
          <p:cNvSpPr txBox="1"/>
          <p:nvPr/>
        </p:nvSpPr>
        <p:spPr>
          <a:xfrm>
            <a:off x="7321792" y="2598851"/>
            <a:ext cx="154584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2014.05.12</a:t>
            </a: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537821" y="2512486"/>
            <a:ext cx="1149775" cy="58370"/>
          </a:xfrm>
          <a:prstGeom prst="rect">
            <a:avLst/>
          </a:prstGeom>
          <a:effectLst/>
        </p:spPr>
      </p:pic>
      <p:sp>
        <p:nvSpPr>
          <p:cNvPr id="25" name="직사각형 24"/>
          <p:cNvSpPr/>
          <p:nvPr/>
        </p:nvSpPr>
        <p:spPr>
          <a:xfrm>
            <a:off x="152400" y="2832104"/>
            <a:ext cx="10439400" cy="942975"/>
          </a:xfrm>
          <a:prstGeom prst="rect">
            <a:avLst/>
          </a:prstGeom>
          <a:gradFill>
            <a:gsLst>
              <a:gs pos="15000">
                <a:srgbClr val="EAEAEA"/>
              </a:gs>
              <a:gs pos="100000">
                <a:srgbClr val="EAEAEA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0" y="6750202"/>
            <a:ext cx="2506197" cy="518603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137" y="6740677"/>
            <a:ext cx="2506197" cy="518603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360" y="6740677"/>
            <a:ext cx="2506197" cy="518603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592" y="6740677"/>
            <a:ext cx="2506197" cy="518603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808" y="6740677"/>
            <a:ext cx="2506197" cy="518603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867" y="2965450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35" name="모서리가 둥근 직사각형 34"/>
          <p:cNvSpPr/>
          <p:nvPr/>
        </p:nvSpPr>
        <p:spPr>
          <a:xfrm rot="10800000">
            <a:off x="2535772" y="2964707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39417" y="3420380"/>
            <a:ext cx="1575384" cy="7017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BY-PASS 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회로로 제어되는 단동현 실린더</a:t>
            </a:r>
          </a:p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10-2011-131657</a:t>
            </a: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528" y="2965450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38" name="모서리가 둥근 직사각형 37"/>
          <p:cNvSpPr/>
          <p:nvPr/>
        </p:nvSpPr>
        <p:spPr>
          <a:xfrm rot="10800000">
            <a:off x="4569433" y="2964707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59908" y="3310175"/>
            <a:ext cx="154584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BASE CUSHION 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및 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CHECK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기능 일체화 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(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유압실린더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)</a:t>
            </a:r>
          </a:p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10-2014-0186630</a:t>
            </a:r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315" y="2965450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41" name="모서리가 둥근 직사각형 40"/>
          <p:cNvSpPr/>
          <p:nvPr/>
        </p:nvSpPr>
        <p:spPr>
          <a:xfrm rot="10800000">
            <a:off x="6613220" y="2964707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13220" y="3420379"/>
            <a:ext cx="1587806" cy="644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고강도 고출력 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ROTARY ACTUATOR</a:t>
            </a:r>
          </a:p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10-2014-0054794</a:t>
            </a: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560" y="2965450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44" name="모서리가 둥근 직사각형 43"/>
          <p:cNvSpPr/>
          <p:nvPr/>
        </p:nvSpPr>
        <p:spPr>
          <a:xfrm rot="10800000">
            <a:off x="8648465" y="2964707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648464" y="3420380"/>
            <a:ext cx="154584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BANJO TYPE </a:t>
            </a:r>
          </a:p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유압 </a:t>
            </a: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PIPE</a:t>
            </a:r>
          </a:p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10-2014-0186627</a:t>
            </a:r>
          </a:p>
        </p:txBody>
      </p:sp>
      <p:grpSp>
        <p:nvGrpSpPr>
          <p:cNvPr id="46" name="그룹 45"/>
          <p:cNvGrpSpPr/>
          <p:nvPr/>
        </p:nvGrpSpPr>
        <p:grpSpPr>
          <a:xfrm>
            <a:off x="495305" y="2965450"/>
            <a:ext cx="1597833" cy="2354262"/>
            <a:chOff x="342900" y="2952750"/>
            <a:chExt cx="1597833" cy="2354262"/>
          </a:xfrm>
        </p:grpSpPr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282" y="2952750"/>
              <a:ext cx="1581786" cy="2238376"/>
            </a:xfrm>
            <a:prstGeom prst="rect">
              <a:avLst/>
            </a:prstGeom>
            <a:noFill/>
            <a:effectLst>
              <a:outerShdw blurRad="50800" dist="38100" dir="16200000" rotWithShape="0">
                <a:prstClr val="black">
                  <a:alpha val="17000"/>
                </a:prstClr>
              </a:outerShdw>
            </a:effectLst>
          </p:spPr>
        </p:pic>
        <p:sp>
          <p:nvSpPr>
            <p:cNvPr id="48" name="모서리가 둥근 직사각형 47"/>
            <p:cNvSpPr/>
            <p:nvPr/>
          </p:nvSpPr>
          <p:spPr>
            <a:xfrm rot="10800000">
              <a:off x="345474" y="2956765"/>
              <a:ext cx="1584326" cy="2350247"/>
            </a:xfrm>
            <a:prstGeom prst="roundRect">
              <a:avLst>
                <a:gd name="adj" fmla="val 0"/>
              </a:avLst>
            </a:prstGeom>
            <a:noFill/>
            <a:ln w="3175">
              <a:gradFill flip="none" rotWithShape="1">
                <a:gsLst>
                  <a:gs pos="0">
                    <a:srgbClr val="C81F1F"/>
                  </a:gs>
                  <a:gs pos="100000">
                    <a:srgbClr val="C00000">
                      <a:alpha val="0"/>
                    </a:srgbClr>
                  </a:gs>
                </a:gsLst>
                <a:lin ang="16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26"/>
              <a:endParaRPr lang="ko-KR" altLang="en-US" sz="900" spc="-15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42900" y="3407675"/>
              <a:ext cx="1589281" cy="7017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11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ROTARY ACTUATOR </a:t>
              </a:r>
              <a:r>
                <a:rPr lang="ko-KR" altLang="en-US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제조공법</a:t>
              </a:r>
            </a:p>
            <a:p>
              <a:pPr algn="ctr" fontAlgn="base">
                <a:lnSpc>
                  <a:spcPct val="110000"/>
                </a:lnSpc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10-1396125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54821" y="4239547"/>
              <a:ext cx="1585912" cy="2616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1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바탕체 Light" panose="02020603020101020101" pitchFamily="18" charset="-127"/>
                  <a:ea typeface="KoPub바탕체 Light" panose="02020603020101020101" pitchFamily="18" charset="-127"/>
                </a:rPr>
                <a:t>2015.05.12</a:t>
              </a:r>
            </a:p>
          </p:txBody>
        </p:sp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578882" y="4153182"/>
              <a:ext cx="1149775" cy="58370"/>
            </a:xfrm>
            <a:prstGeom prst="rect">
              <a:avLst/>
            </a:prstGeom>
            <a:effectLst/>
          </p:spPr>
        </p:pic>
      </p:grpSp>
      <p:sp>
        <p:nvSpPr>
          <p:cNvPr id="52" name="TextBox 51"/>
          <p:cNvSpPr txBox="1"/>
          <p:nvPr/>
        </p:nvSpPr>
        <p:spPr>
          <a:xfrm>
            <a:off x="2538797" y="4252247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2011.12.09</a:t>
            </a: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62863" y="4165882"/>
            <a:ext cx="1149775" cy="58370"/>
          </a:xfrm>
          <a:prstGeom prst="rect">
            <a:avLst/>
          </a:prstGeom>
          <a:effectLst/>
        </p:spPr>
      </p:pic>
      <p:sp>
        <p:nvSpPr>
          <p:cNvPr id="54" name="TextBox 53"/>
          <p:cNvSpPr txBox="1"/>
          <p:nvPr/>
        </p:nvSpPr>
        <p:spPr>
          <a:xfrm>
            <a:off x="4571975" y="4252247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2014.12.23</a:t>
            </a: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796041" y="4165882"/>
            <a:ext cx="1149775" cy="58370"/>
          </a:xfrm>
          <a:prstGeom prst="rect">
            <a:avLst/>
          </a:prstGeom>
          <a:effectLst/>
        </p:spPr>
      </p:pic>
      <p:sp>
        <p:nvSpPr>
          <p:cNvPr id="56" name="TextBox 55"/>
          <p:cNvSpPr txBox="1"/>
          <p:nvPr/>
        </p:nvSpPr>
        <p:spPr>
          <a:xfrm>
            <a:off x="6624203" y="4252247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2014.05.08</a:t>
            </a:r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848269" y="4165882"/>
            <a:ext cx="1149775" cy="58370"/>
          </a:xfrm>
          <a:prstGeom prst="rect">
            <a:avLst/>
          </a:prstGeom>
          <a:effectLst/>
        </p:spPr>
      </p:pic>
      <p:sp>
        <p:nvSpPr>
          <p:cNvPr id="58" name="TextBox 57"/>
          <p:cNvSpPr txBox="1"/>
          <p:nvPr/>
        </p:nvSpPr>
        <p:spPr>
          <a:xfrm>
            <a:off x="8640427" y="4252247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2014.12.23</a:t>
            </a:r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864493" y="4165882"/>
            <a:ext cx="1149775" cy="58370"/>
          </a:xfrm>
          <a:prstGeom prst="rect">
            <a:avLst/>
          </a:prstGeom>
          <a:effectLst/>
        </p:spPr>
      </p:pic>
      <p:sp>
        <p:nvSpPr>
          <p:cNvPr id="60" name="직사각형 59"/>
          <p:cNvSpPr/>
          <p:nvPr/>
        </p:nvSpPr>
        <p:spPr>
          <a:xfrm>
            <a:off x="152400" y="4468978"/>
            <a:ext cx="10439400" cy="942975"/>
          </a:xfrm>
          <a:prstGeom prst="rect">
            <a:avLst/>
          </a:prstGeom>
          <a:gradFill>
            <a:gsLst>
              <a:gs pos="50000">
                <a:srgbClr val="EAEAEA"/>
              </a:gs>
              <a:gs pos="100000">
                <a:srgbClr val="EAEAEA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82" y="4790794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62" name="모서리가 둥근 직사각형 61"/>
          <p:cNvSpPr/>
          <p:nvPr/>
        </p:nvSpPr>
        <p:spPr>
          <a:xfrm rot="10800000">
            <a:off x="497875" y="4794813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95304" y="5457636"/>
            <a:ext cx="1589281" cy="4985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SRB TOOL</a:t>
            </a:r>
          </a:p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10-2014-0186628</a:t>
            </a:r>
          </a:p>
        </p:txBody>
      </p:sp>
      <p:pic>
        <p:nvPicPr>
          <p:cNvPr id="64" name="그림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867" y="4790794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65" name="모서리가 둥근 직사각형 64"/>
          <p:cNvSpPr/>
          <p:nvPr/>
        </p:nvSpPr>
        <p:spPr>
          <a:xfrm rot="10800000">
            <a:off x="2535772" y="4790050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539417" y="5245723"/>
            <a:ext cx="1575384" cy="7017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SRB TOOL </a:t>
            </a:r>
          </a:p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제조공법</a:t>
            </a:r>
          </a:p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10-2014-0186629</a:t>
            </a:r>
          </a:p>
        </p:txBody>
      </p:sp>
      <p:pic>
        <p:nvPicPr>
          <p:cNvPr id="67" name="그림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528" y="4790794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68" name="모서리가 둥근 직사각형 67"/>
          <p:cNvSpPr/>
          <p:nvPr/>
        </p:nvSpPr>
        <p:spPr>
          <a:xfrm rot="10800000">
            <a:off x="4569433" y="4790050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559908" y="5485789"/>
            <a:ext cx="15458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SRB TOOL 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디자인</a:t>
            </a:r>
          </a:p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30-2014-0062556</a:t>
            </a:r>
          </a:p>
        </p:txBody>
      </p:sp>
      <p:pic>
        <p:nvPicPr>
          <p:cNvPr id="70" name="그림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315" y="4790794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71" name="모서리가 둥근 직사각형 70"/>
          <p:cNvSpPr/>
          <p:nvPr/>
        </p:nvSpPr>
        <p:spPr>
          <a:xfrm rot="10800000">
            <a:off x="6613220" y="4790050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613220" y="5485789"/>
            <a:ext cx="158780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크롬 도금액</a:t>
            </a:r>
          </a:p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10-2014-0180066</a:t>
            </a:r>
          </a:p>
        </p:txBody>
      </p:sp>
      <p:pic>
        <p:nvPicPr>
          <p:cNvPr id="73" name="그림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560" y="4790794"/>
            <a:ext cx="1581786" cy="22383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17000"/>
              </a:prstClr>
            </a:outerShdw>
          </a:effectLst>
        </p:spPr>
      </p:pic>
      <p:sp>
        <p:nvSpPr>
          <p:cNvPr id="74" name="모서리가 둥근 직사각형 73"/>
          <p:cNvSpPr/>
          <p:nvPr/>
        </p:nvSpPr>
        <p:spPr>
          <a:xfrm rot="10800000">
            <a:off x="8648465" y="4790050"/>
            <a:ext cx="1584326" cy="2350247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648464" y="5485789"/>
            <a:ext cx="15458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크롬 도금액</a:t>
            </a:r>
          </a:p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10-2014-0190536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07221" y="6191890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2014.12.23</a:t>
            </a:r>
          </a:p>
        </p:txBody>
      </p:sp>
      <p:pic>
        <p:nvPicPr>
          <p:cNvPr id="77" name="그림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31287" y="6105526"/>
            <a:ext cx="1149775" cy="58370"/>
          </a:xfrm>
          <a:prstGeom prst="rect">
            <a:avLst/>
          </a:prstGeom>
          <a:effectLst/>
        </p:spPr>
      </p:pic>
      <p:sp>
        <p:nvSpPr>
          <p:cNvPr id="78" name="TextBox 77"/>
          <p:cNvSpPr txBox="1"/>
          <p:nvPr/>
        </p:nvSpPr>
        <p:spPr>
          <a:xfrm>
            <a:off x="2538797" y="6191890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2014.12.23</a:t>
            </a:r>
          </a:p>
        </p:txBody>
      </p:sp>
      <p:pic>
        <p:nvPicPr>
          <p:cNvPr id="79" name="그림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762863" y="6105526"/>
            <a:ext cx="1149775" cy="58370"/>
          </a:xfrm>
          <a:prstGeom prst="rect">
            <a:avLst/>
          </a:prstGeom>
          <a:effectLst/>
        </p:spPr>
      </p:pic>
      <p:sp>
        <p:nvSpPr>
          <p:cNvPr id="80" name="TextBox 79"/>
          <p:cNvSpPr txBox="1"/>
          <p:nvPr/>
        </p:nvSpPr>
        <p:spPr>
          <a:xfrm>
            <a:off x="4571975" y="6191890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2014.12.23</a:t>
            </a:r>
          </a:p>
        </p:txBody>
      </p:sp>
      <p:pic>
        <p:nvPicPr>
          <p:cNvPr id="81" name="그림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796041" y="6105526"/>
            <a:ext cx="1149775" cy="58370"/>
          </a:xfrm>
          <a:prstGeom prst="rect">
            <a:avLst/>
          </a:prstGeom>
          <a:effectLst/>
        </p:spPr>
      </p:pic>
      <p:sp>
        <p:nvSpPr>
          <p:cNvPr id="82" name="TextBox 81"/>
          <p:cNvSpPr txBox="1"/>
          <p:nvPr/>
        </p:nvSpPr>
        <p:spPr>
          <a:xfrm>
            <a:off x="6624203" y="6191890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2014.12.26</a:t>
            </a:r>
          </a:p>
        </p:txBody>
      </p:sp>
      <p:pic>
        <p:nvPicPr>
          <p:cNvPr id="83" name="그림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848269" y="6105526"/>
            <a:ext cx="1149775" cy="58370"/>
          </a:xfrm>
          <a:prstGeom prst="rect">
            <a:avLst/>
          </a:prstGeom>
          <a:effectLst/>
        </p:spPr>
      </p:pic>
      <p:sp>
        <p:nvSpPr>
          <p:cNvPr id="84" name="TextBox 83"/>
          <p:cNvSpPr txBox="1"/>
          <p:nvPr/>
        </p:nvSpPr>
        <p:spPr>
          <a:xfrm>
            <a:off x="8640427" y="6191890"/>
            <a:ext cx="15859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바탕체 Light" panose="02020603020101020101" pitchFamily="18" charset="-127"/>
                <a:ea typeface="KoPub바탕체 Light" panose="02020603020101020101" pitchFamily="18" charset="-127"/>
              </a:rPr>
              <a:t>2014.12.26</a:t>
            </a:r>
          </a:p>
        </p:txBody>
      </p:sp>
      <p:pic>
        <p:nvPicPr>
          <p:cNvPr id="85" name="그림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864493" y="6105526"/>
            <a:ext cx="1149775" cy="58370"/>
          </a:xfrm>
          <a:prstGeom prst="rect">
            <a:avLst/>
          </a:prstGeom>
          <a:effectLst/>
        </p:spPr>
      </p:pic>
      <p:grpSp>
        <p:nvGrpSpPr>
          <p:cNvPr id="86" name="그룹 85"/>
          <p:cNvGrpSpPr/>
          <p:nvPr/>
        </p:nvGrpSpPr>
        <p:grpSpPr>
          <a:xfrm>
            <a:off x="1000125" y="2742612"/>
            <a:ext cx="514350" cy="537970"/>
            <a:chOff x="847725" y="2742612"/>
            <a:chExt cx="514350" cy="537970"/>
          </a:xfrm>
        </p:grpSpPr>
        <p:pic>
          <p:nvPicPr>
            <p:cNvPr id="87" name="그림 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10" y="2742612"/>
              <a:ext cx="506265" cy="537970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847725" y="2753625"/>
              <a:ext cx="514349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 5.</a:t>
              </a: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ko-KR" altLang="en-US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등록</a:t>
              </a: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grpSp>
        <p:nvGrpSpPr>
          <p:cNvPr id="89" name="그룹 88"/>
          <p:cNvGrpSpPr/>
          <p:nvPr/>
        </p:nvGrpSpPr>
        <p:grpSpPr>
          <a:xfrm>
            <a:off x="3103848" y="2742612"/>
            <a:ext cx="514350" cy="537970"/>
            <a:chOff x="2951448" y="2742612"/>
            <a:chExt cx="514350" cy="537970"/>
          </a:xfrm>
        </p:grpSpPr>
        <p:pic>
          <p:nvPicPr>
            <p:cNvPr id="90" name="그림 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9533" y="2742612"/>
              <a:ext cx="506265" cy="537970"/>
            </a:xfrm>
            <a:prstGeom prst="rect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>
              <a:off x="2951448" y="2753625"/>
              <a:ext cx="514349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 6.</a:t>
              </a: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ko-KR" altLang="en-US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등록</a:t>
              </a: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grpSp>
        <p:nvGrpSpPr>
          <p:cNvPr id="92" name="그룹 91"/>
          <p:cNvGrpSpPr/>
          <p:nvPr/>
        </p:nvGrpSpPr>
        <p:grpSpPr>
          <a:xfrm>
            <a:off x="5085048" y="2742612"/>
            <a:ext cx="514350" cy="537970"/>
            <a:chOff x="2951448" y="2742612"/>
            <a:chExt cx="514350" cy="537970"/>
          </a:xfrm>
        </p:grpSpPr>
        <p:pic>
          <p:nvPicPr>
            <p:cNvPr id="93" name="그림 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9533" y="2742612"/>
              <a:ext cx="506265" cy="537970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2951448" y="2753625"/>
              <a:ext cx="514349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 7.</a:t>
              </a: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ko-KR" altLang="en-US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등록</a:t>
              </a: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grpSp>
        <p:nvGrpSpPr>
          <p:cNvPr id="95" name="그룹 94"/>
          <p:cNvGrpSpPr/>
          <p:nvPr/>
        </p:nvGrpSpPr>
        <p:grpSpPr>
          <a:xfrm>
            <a:off x="7132923" y="2742612"/>
            <a:ext cx="514350" cy="537970"/>
            <a:chOff x="2951448" y="2742612"/>
            <a:chExt cx="514350" cy="537970"/>
          </a:xfrm>
        </p:grpSpPr>
        <p:pic>
          <p:nvPicPr>
            <p:cNvPr id="96" name="그림 9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9533" y="2742612"/>
              <a:ext cx="506265" cy="537970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2951448" y="2763150"/>
              <a:ext cx="514349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 8.</a:t>
              </a: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ko-KR" altLang="en-US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등록</a:t>
              </a: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grpSp>
        <p:nvGrpSpPr>
          <p:cNvPr id="98" name="그룹 97"/>
          <p:cNvGrpSpPr/>
          <p:nvPr/>
        </p:nvGrpSpPr>
        <p:grpSpPr>
          <a:xfrm>
            <a:off x="9171273" y="2742612"/>
            <a:ext cx="514350" cy="537970"/>
            <a:chOff x="2951448" y="2742612"/>
            <a:chExt cx="514350" cy="537970"/>
          </a:xfrm>
        </p:grpSpPr>
        <p:pic>
          <p:nvPicPr>
            <p:cNvPr id="99" name="그림 9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9533" y="2742612"/>
              <a:ext cx="506265" cy="537970"/>
            </a:xfrm>
            <a:prstGeom prst="rect">
              <a:avLst/>
            </a:prstGeom>
          </p:spPr>
        </p:pic>
        <p:sp>
          <p:nvSpPr>
            <p:cNvPr id="100" name="TextBox 99"/>
            <p:cNvSpPr txBox="1"/>
            <p:nvPr/>
          </p:nvSpPr>
          <p:spPr>
            <a:xfrm>
              <a:off x="2951448" y="2763150"/>
              <a:ext cx="514349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 9.</a:t>
              </a: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ko-KR" altLang="en-US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등록</a:t>
              </a: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grpSp>
        <p:nvGrpSpPr>
          <p:cNvPr id="101" name="그룹 100"/>
          <p:cNvGrpSpPr/>
          <p:nvPr/>
        </p:nvGrpSpPr>
        <p:grpSpPr>
          <a:xfrm>
            <a:off x="1000125" y="4561887"/>
            <a:ext cx="514350" cy="537970"/>
            <a:chOff x="847725" y="2742612"/>
            <a:chExt cx="514350" cy="537970"/>
          </a:xfrm>
        </p:grpSpPr>
        <p:pic>
          <p:nvPicPr>
            <p:cNvPr id="102" name="그림 10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10" y="2742612"/>
              <a:ext cx="506265" cy="537970"/>
            </a:xfrm>
            <a:prstGeom prst="rect">
              <a:avLst/>
            </a:prstGeom>
          </p:spPr>
        </p:pic>
        <p:sp>
          <p:nvSpPr>
            <p:cNvPr id="103" name="TextBox 102"/>
            <p:cNvSpPr txBox="1"/>
            <p:nvPr/>
          </p:nvSpPr>
          <p:spPr>
            <a:xfrm>
              <a:off x="847725" y="2772675"/>
              <a:ext cx="514349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10.</a:t>
              </a:r>
              <a:r>
                <a:rPr lang="ko-KR" altLang="en-US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등록</a:t>
              </a: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grpSp>
        <p:nvGrpSpPr>
          <p:cNvPr id="104" name="그룹 103"/>
          <p:cNvGrpSpPr/>
          <p:nvPr/>
        </p:nvGrpSpPr>
        <p:grpSpPr>
          <a:xfrm>
            <a:off x="3103848" y="4561887"/>
            <a:ext cx="514350" cy="537970"/>
            <a:chOff x="2951448" y="2742612"/>
            <a:chExt cx="514350" cy="537970"/>
          </a:xfrm>
        </p:grpSpPr>
        <p:pic>
          <p:nvPicPr>
            <p:cNvPr id="105" name="그림 10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9533" y="2742612"/>
              <a:ext cx="506265" cy="537970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2951448" y="2782200"/>
              <a:ext cx="514349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 11.</a:t>
              </a:r>
              <a:r>
                <a:rPr lang="ko-KR" altLang="en-US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등록</a:t>
              </a: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grpSp>
        <p:nvGrpSpPr>
          <p:cNvPr id="107" name="그룹 106"/>
          <p:cNvGrpSpPr/>
          <p:nvPr/>
        </p:nvGrpSpPr>
        <p:grpSpPr>
          <a:xfrm>
            <a:off x="5085048" y="4561887"/>
            <a:ext cx="514350" cy="537970"/>
            <a:chOff x="2951448" y="2742612"/>
            <a:chExt cx="514350" cy="537970"/>
          </a:xfrm>
        </p:grpSpPr>
        <p:pic>
          <p:nvPicPr>
            <p:cNvPr id="108" name="그림 10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9533" y="2742612"/>
              <a:ext cx="506265" cy="537970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2951448" y="2763150"/>
              <a:ext cx="514349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12.</a:t>
              </a: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ko-KR" altLang="en-US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등록</a:t>
              </a: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grpSp>
        <p:nvGrpSpPr>
          <p:cNvPr id="110" name="그룹 109"/>
          <p:cNvGrpSpPr/>
          <p:nvPr/>
        </p:nvGrpSpPr>
        <p:grpSpPr>
          <a:xfrm>
            <a:off x="7132923" y="4561887"/>
            <a:ext cx="514350" cy="537970"/>
            <a:chOff x="2951448" y="2742612"/>
            <a:chExt cx="514350" cy="537970"/>
          </a:xfrm>
        </p:grpSpPr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9533" y="2742612"/>
              <a:ext cx="506265" cy="537970"/>
            </a:xfrm>
            <a:prstGeom prst="rect">
              <a:avLst/>
            </a:prstGeom>
          </p:spPr>
        </p:pic>
        <p:sp>
          <p:nvSpPr>
            <p:cNvPr id="112" name="TextBox 111"/>
            <p:cNvSpPr txBox="1"/>
            <p:nvPr/>
          </p:nvSpPr>
          <p:spPr>
            <a:xfrm>
              <a:off x="2951448" y="2753625"/>
              <a:ext cx="514349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13.</a:t>
              </a:r>
            </a:p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ko-KR" altLang="en-US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등록</a:t>
              </a: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grpSp>
        <p:nvGrpSpPr>
          <p:cNvPr id="113" name="그룹 112"/>
          <p:cNvGrpSpPr/>
          <p:nvPr/>
        </p:nvGrpSpPr>
        <p:grpSpPr>
          <a:xfrm>
            <a:off x="9171273" y="4561887"/>
            <a:ext cx="514350" cy="537970"/>
            <a:chOff x="2951448" y="2742612"/>
            <a:chExt cx="514350" cy="537970"/>
          </a:xfrm>
        </p:grpSpPr>
        <p:pic>
          <p:nvPicPr>
            <p:cNvPr id="114" name="그림 1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9533" y="2742612"/>
              <a:ext cx="506265" cy="537970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2951448" y="2782200"/>
              <a:ext cx="514349" cy="46166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fontAlgn="base">
                <a:spcAft>
                  <a:spcPct val="0"/>
                </a:spcAft>
                <a:buClr>
                  <a:srgbClr val="800000"/>
                </a:buClr>
                <a:buSzPct val="100000"/>
                <a:buFont typeface="굴림" pitchFamily="50" charset="-127"/>
              </a:pPr>
              <a:r>
                <a:rPr lang="en-US" altLang="ko-KR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14.</a:t>
              </a:r>
              <a:r>
                <a:rPr lang="ko-KR" altLang="en-US" sz="1200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등록</a:t>
              </a:r>
              <a:endPara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endParaRPr>
            </a:p>
          </p:txBody>
        </p:sp>
      </p:grpSp>
      <p:pic>
        <p:nvPicPr>
          <p:cNvPr id="116" name="그림 1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829" y="1099421"/>
            <a:ext cx="696683" cy="802035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303855" y="1348545"/>
            <a:ext cx="608998" cy="29546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83700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1.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83700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출원</a:t>
            </a:r>
            <a:endParaRPr lang="en-US" altLang="ko-KR" sz="12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83700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pic>
        <p:nvPicPr>
          <p:cNvPr id="118" name="그림 1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014" y="1094658"/>
            <a:ext cx="696683" cy="802035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4157925" y="1343782"/>
            <a:ext cx="609613" cy="29546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83700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2.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83700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출원</a:t>
            </a:r>
            <a:endParaRPr lang="en-US" altLang="ko-KR" sz="12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83700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pic>
        <p:nvPicPr>
          <p:cNvPr id="120" name="그림 1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165" y="1103284"/>
            <a:ext cx="696683" cy="802035"/>
          </a:xfrm>
          <a:prstGeom prst="rect">
            <a:avLst/>
          </a:prstGeom>
        </p:spPr>
      </p:pic>
      <p:sp>
        <p:nvSpPr>
          <p:cNvPr id="121" name="TextBox 120"/>
          <p:cNvSpPr txBox="1"/>
          <p:nvPr/>
        </p:nvSpPr>
        <p:spPr>
          <a:xfrm>
            <a:off x="5947696" y="1352407"/>
            <a:ext cx="605504" cy="29546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83700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3.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83700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출원</a:t>
            </a:r>
            <a:endParaRPr lang="en-US" altLang="ko-KR" sz="12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83700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pic>
        <p:nvPicPr>
          <p:cNvPr id="122" name="그림 1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994" y="1103284"/>
            <a:ext cx="696683" cy="802035"/>
          </a:xfrm>
          <a:prstGeom prst="rect">
            <a:avLst/>
          </a:prstGeom>
        </p:spPr>
      </p:pic>
      <p:sp>
        <p:nvSpPr>
          <p:cNvPr id="123" name="TextBox 122"/>
          <p:cNvSpPr txBox="1"/>
          <p:nvPr/>
        </p:nvSpPr>
        <p:spPr>
          <a:xfrm>
            <a:off x="7801152" y="1352407"/>
            <a:ext cx="589474" cy="29546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83700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4.</a:t>
            </a:r>
            <a:r>
              <a:rPr lang="ko-KR" altLang="en-US" sz="12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83700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출원</a:t>
            </a:r>
            <a:endParaRPr lang="en-US" altLang="ko-KR" sz="12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83700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Ⅵ.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1027476" y="525886"/>
            <a:ext cx="8592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517"/>
            <a:r>
              <a:rPr lang="ko-KR" altLang="en-US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직무발명 보상제도를 통한 지속적 특허 출원</a:t>
            </a:r>
            <a:r>
              <a:rPr lang="en-US" altLang="ko-KR" sz="1600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KoPub돋움체 Bold"/>
                <a:ea typeface="KoPub돋움체 Bold"/>
              </a:rPr>
              <a:t>_ </a:t>
            </a:r>
            <a:r>
              <a:rPr lang="ko-KR" altLang="en-US" sz="1600" spc="-165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KoPub돋움체 Bold"/>
                <a:ea typeface="KoPub돋움체 Bold"/>
              </a:rPr>
              <a:t>특허 총 </a:t>
            </a:r>
            <a:r>
              <a:rPr lang="en-US" altLang="ko-KR" sz="1600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KoPub돋움체 Bold"/>
                <a:ea typeface="KoPub돋움체 Bold"/>
              </a:rPr>
              <a:t>14</a:t>
            </a:r>
            <a:r>
              <a:rPr lang="ko-KR" altLang="en-US" sz="1600" spc="-165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prstClr val="black"/>
                </a:solidFill>
                <a:latin typeface="KoPub돋움체 Bold"/>
                <a:ea typeface="KoPub돋움체 Bold"/>
              </a:rPr>
              <a:t>종</a:t>
            </a:r>
          </a:p>
          <a:p>
            <a:pPr defTabSz="1028517"/>
            <a:r>
              <a:rPr lang="ko-KR" altLang="en-US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 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R&amp;D </a:t>
            </a:r>
            <a:r>
              <a:rPr lang="ko-KR" altLang="en-US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특허출원현황</a:t>
            </a:r>
          </a:p>
        </p:txBody>
      </p:sp>
      <p:cxnSp>
        <p:nvCxnSpPr>
          <p:cNvPr id="124" name="직선 연결선 123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32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800"/>
            <a:ext cx="10691812" cy="6619875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0" y="781050"/>
            <a:ext cx="10691813" cy="36099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/>
          <p:cNvSpPr/>
          <p:nvPr/>
        </p:nvSpPr>
        <p:spPr>
          <a:xfrm>
            <a:off x="446109" y="1863276"/>
            <a:ext cx="9837262" cy="4528457"/>
          </a:xfrm>
          <a:prstGeom prst="ellipse">
            <a:avLst/>
          </a:prstGeom>
          <a:gradFill flip="none" rotWithShape="1">
            <a:gsLst>
              <a:gs pos="42000">
                <a:schemeClr val="bg1">
                  <a:alpha val="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gradFill>
              <a:gsLst>
                <a:gs pos="49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rgbClr val="C00000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 dirty="0">
              <a:ln>
                <a:solidFill>
                  <a:schemeClr val="accent1"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grpSp>
        <p:nvGrpSpPr>
          <p:cNvPr id="96" name="그룹 95"/>
          <p:cNvGrpSpPr/>
          <p:nvPr/>
        </p:nvGrpSpPr>
        <p:grpSpPr>
          <a:xfrm>
            <a:off x="1259296" y="1839580"/>
            <a:ext cx="1626049" cy="1406385"/>
            <a:chOff x="1005291" y="2047047"/>
            <a:chExt cx="1665162" cy="1440214"/>
          </a:xfrm>
        </p:grpSpPr>
        <p:sp>
          <p:nvSpPr>
            <p:cNvPr id="97" name="타원 96"/>
            <p:cNvSpPr/>
            <p:nvPr/>
          </p:nvSpPr>
          <p:spPr>
            <a:xfrm>
              <a:off x="1123411" y="2047047"/>
              <a:ext cx="1409332" cy="1440214"/>
            </a:xfrm>
            <a:prstGeom prst="ellipse">
              <a:avLst/>
            </a:prstGeom>
            <a:solidFill>
              <a:srgbClr val="D42423"/>
            </a:solidFill>
            <a:ln w="3810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32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005291" y="2421091"/>
              <a:ext cx="1665162" cy="661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8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ECO</a:t>
              </a:r>
            </a:p>
            <a:p>
              <a:pPr algn="ctr">
                <a:buClr>
                  <a:srgbClr val="800000"/>
                </a:buClr>
              </a:pPr>
              <a:r>
                <a:rPr lang="en-US" altLang="ko-KR" sz="18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Friendly</a:t>
              </a:r>
            </a:p>
          </p:txBody>
        </p:sp>
      </p:grpSp>
      <p:grpSp>
        <p:nvGrpSpPr>
          <p:cNvPr id="99" name="그룹 98"/>
          <p:cNvGrpSpPr/>
          <p:nvPr/>
        </p:nvGrpSpPr>
        <p:grpSpPr>
          <a:xfrm>
            <a:off x="4485064" y="1177365"/>
            <a:ext cx="1747747" cy="1406385"/>
            <a:chOff x="4262669" y="1308633"/>
            <a:chExt cx="1789787" cy="1440214"/>
          </a:xfrm>
        </p:grpSpPr>
        <p:sp>
          <p:nvSpPr>
            <p:cNvPr id="100" name="타원 99"/>
            <p:cNvSpPr/>
            <p:nvPr/>
          </p:nvSpPr>
          <p:spPr>
            <a:xfrm>
              <a:off x="4429728" y="1308633"/>
              <a:ext cx="1409332" cy="1440214"/>
            </a:xfrm>
            <a:prstGeom prst="ellipse">
              <a:avLst/>
            </a:prstGeom>
            <a:solidFill>
              <a:srgbClr val="D42423"/>
            </a:solidFill>
            <a:ln w="3810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32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262669" y="1579946"/>
              <a:ext cx="1789787" cy="945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8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Extreme </a:t>
              </a:r>
              <a:r>
                <a:rPr lang="en-US" altLang="ko-KR" sz="1800" b="1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circum</a:t>
              </a:r>
              <a:r>
                <a:rPr lang="en-US" altLang="ko-KR" sz="18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-</a:t>
              </a:r>
            </a:p>
            <a:p>
              <a:pPr algn="ctr">
                <a:buClr>
                  <a:srgbClr val="800000"/>
                </a:buClr>
              </a:pPr>
              <a:r>
                <a:rPr lang="en-US" altLang="ko-KR" sz="18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stance</a:t>
              </a:r>
            </a:p>
          </p:txBody>
        </p:sp>
      </p:grpSp>
      <p:grpSp>
        <p:nvGrpSpPr>
          <p:cNvPr id="102" name="그룹 101"/>
          <p:cNvGrpSpPr/>
          <p:nvPr/>
        </p:nvGrpSpPr>
        <p:grpSpPr>
          <a:xfrm>
            <a:off x="7835456" y="1915779"/>
            <a:ext cx="1626049" cy="1406385"/>
            <a:chOff x="7581451" y="2235733"/>
            <a:chExt cx="1665162" cy="1440214"/>
          </a:xfrm>
        </p:grpSpPr>
        <p:sp>
          <p:nvSpPr>
            <p:cNvPr id="103" name="타원 102"/>
            <p:cNvSpPr/>
            <p:nvPr/>
          </p:nvSpPr>
          <p:spPr>
            <a:xfrm>
              <a:off x="7694316" y="2235733"/>
              <a:ext cx="1409332" cy="1440214"/>
            </a:xfrm>
            <a:prstGeom prst="ellipse">
              <a:avLst/>
            </a:prstGeom>
            <a:solidFill>
              <a:srgbClr val="D42423"/>
            </a:solidFill>
            <a:ln w="3810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32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581451" y="2660577"/>
              <a:ext cx="1665162" cy="661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8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Electronics</a:t>
              </a:r>
            </a:p>
            <a:p>
              <a:pPr algn="ctr">
                <a:buClr>
                  <a:srgbClr val="800000"/>
                </a:buClr>
              </a:pPr>
              <a:r>
                <a:rPr lang="en-US" altLang="ko-KR" sz="18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바탕체 Bold" panose="02020603020101020101" pitchFamily="18" charset="-127"/>
                  <a:ea typeface="KoPub바탕체 Bold" panose="02020603020101020101" pitchFamily="18" charset="-127"/>
                </a:rPr>
                <a:t>- smart</a:t>
              </a:r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711156" y="1101177"/>
            <a:ext cx="234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en-US" altLang="ko-KR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SH PAC </a:t>
            </a:r>
            <a:r>
              <a:rPr lang="ko-KR" altLang="en-US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연구소</a:t>
            </a:r>
          </a:p>
        </p:txBody>
      </p:sp>
      <p:grpSp>
        <p:nvGrpSpPr>
          <p:cNvPr id="109" name="그룹 108"/>
          <p:cNvGrpSpPr/>
          <p:nvPr/>
        </p:nvGrpSpPr>
        <p:grpSpPr>
          <a:xfrm>
            <a:off x="485775" y="1179893"/>
            <a:ext cx="277160" cy="213809"/>
            <a:chOff x="345109" y="1341813"/>
            <a:chExt cx="277160" cy="213809"/>
          </a:xfrm>
        </p:grpSpPr>
        <p:sp>
          <p:nvSpPr>
            <p:cNvPr id="110" name="갈매기형 수장 109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111" name="갈매기형 수장 110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Ⅵ.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3E Project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R&amp;D </a:t>
            </a:r>
            <a:r>
              <a:rPr lang="ko-KR" altLang="en-US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연구개발 방향 제시</a:t>
            </a:r>
          </a:p>
        </p:txBody>
      </p:sp>
      <p:sp>
        <p:nvSpPr>
          <p:cNvPr id="67" name="모서리가 둥근 직사각형 66"/>
          <p:cNvSpPr/>
          <p:nvPr/>
        </p:nvSpPr>
        <p:spPr>
          <a:xfrm rot="10800000">
            <a:off x="376468" y="4871161"/>
            <a:ext cx="1887759" cy="1166782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72" name="모서리가 둥근 직사각형 71"/>
          <p:cNvSpPr/>
          <p:nvPr/>
        </p:nvSpPr>
        <p:spPr>
          <a:xfrm rot="10800000">
            <a:off x="8330297" y="4871161"/>
            <a:ext cx="1887759" cy="1166782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412428" y="5107183"/>
            <a:ext cx="1867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ko-KR" altLang="en-US" sz="2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센서기술</a:t>
            </a:r>
            <a:r>
              <a:rPr lang="ko-KR" altLang="en-US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endParaRPr lang="en-US" altLang="ko-KR" sz="2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>
              <a:buClr>
                <a:srgbClr val="800000"/>
              </a:buClr>
              <a:buSzPct val="100000"/>
            </a:pP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CYL Function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445501" y="5107183"/>
            <a:ext cx="1657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ko-KR" altLang="en-US" sz="2000" b="1" spc="-165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고내식성</a:t>
            </a:r>
            <a:endParaRPr lang="en-US" altLang="ko-KR" sz="2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</a:endParaRPr>
          </a:p>
          <a:p>
            <a:pPr algn="ctr">
              <a:buClr>
                <a:srgbClr val="800000"/>
              </a:buClr>
              <a:buSzPct val="100000"/>
            </a:pP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Rod</a:t>
            </a:r>
          </a:p>
        </p:txBody>
      </p:sp>
      <p:grpSp>
        <p:nvGrpSpPr>
          <p:cNvPr id="161" name="그룹 160"/>
          <p:cNvGrpSpPr/>
          <p:nvPr/>
        </p:nvGrpSpPr>
        <p:grpSpPr>
          <a:xfrm rot="5400000">
            <a:off x="1188479" y="4724994"/>
            <a:ext cx="274743" cy="274743"/>
            <a:chOff x="2234195" y="2778821"/>
            <a:chExt cx="307004" cy="307004"/>
          </a:xfrm>
        </p:grpSpPr>
        <p:sp>
          <p:nvSpPr>
            <p:cNvPr id="170" name="타원 169"/>
            <p:cNvSpPr/>
            <p:nvPr/>
          </p:nvSpPr>
          <p:spPr>
            <a:xfrm flipH="1">
              <a:off x="2234195" y="2778821"/>
              <a:ext cx="307004" cy="307004"/>
            </a:xfrm>
            <a:prstGeom prst="ellipse">
              <a:avLst/>
            </a:prstGeom>
            <a:solidFill>
              <a:srgbClr val="D42423"/>
            </a:solidFill>
            <a:ln w="19050">
              <a:solidFill>
                <a:schemeClr val="bg1"/>
              </a:solidFill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grpSp>
          <p:nvGrpSpPr>
            <p:cNvPr id="171" name="그룹 170"/>
            <p:cNvGrpSpPr/>
            <p:nvPr/>
          </p:nvGrpSpPr>
          <p:grpSpPr>
            <a:xfrm>
              <a:off x="2317756" y="2871978"/>
              <a:ext cx="156450" cy="120690"/>
              <a:chOff x="318360" y="1211141"/>
              <a:chExt cx="229058" cy="176702"/>
            </a:xfrm>
          </p:grpSpPr>
          <p:sp>
            <p:nvSpPr>
              <p:cNvPr id="172" name="갈매기형 수장 171"/>
              <p:cNvSpPr/>
              <p:nvPr/>
            </p:nvSpPr>
            <p:spPr>
              <a:xfrm>
                <a:off x="318360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rgbClr val="D42423"/>
                  </a:solidFill>
                </a:endParaRPr>
              </a:p>
            </p:txBody>
          </p:sp>
          <p:sp>
            <p:nvSpPr>
              <p:cNvPr id="173" name="갈매기형 수장 172"/>
              <p:cNvSpPr/>
              <p:nvPr/>
            </p:nvSpPr>
            <p:spPr>
              <a:xfrm>
                <a:off x="416528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8" name="모서리가 둥근 직사각형 67"/>
          <p:cNvSpPr/>
          <p:nvPr/>
        </p:nvSpPr>
        <p:spPr>
          <a:xfrm rot="10800000">
            <a:off x="2097996" y="5870378"/>
            <a:ext cx="1887759" cy="1166782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70" name="모서리가 둥근 직사각형 69"/>
          <p:cNvSpPr/>
          <p:nvPr/>
        </p:nvSpPr>
        <p:spPr>
          <a:xfrm rot="10800000">
            <a:off x="4401233" y="5899407"/>
            <a:ext cx="1887759" cy="1166782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71" name="모서리가 둥근 직사각형 70"/>
          <p:cNvSpPr/>
          <p:nvPr/>
        </p:nvSpPr>
        <p:spPr>
          <a:xfrm rot="10800000">
            <a:off x="6620216" y="5870378"/>
            <a:ext cx="1887759" cy="1166782"/>
          </a:xfrm>
          <a:prstGeom prst="roundRect">
            <a:avLst>
              <a:gd name="adj" fmla="val 0"/>
            </a:avLst>
          </a:prstGeom>
          <a:gradFill flip="none" rotWithShape="1">
            <a:gsLst>
              <a:gs pos="12000">
                <a:srgbClr val="FFFFFF">
                  <a:alpha val="61000"/>
                </a:srgbClr>
              </a:gs>
              <a:gs pos="37000">
                <a:srgbClr val="FFFFFF"/>
              </a:gs>
              <a:gs pos="2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</a:gsLst>
            <a:lin ang="5400000" scaled="0"/>
            <a:tileRect/>
          </a:gradFill>
          <a:ln w="3175">
            <a:gradFill flip="none" rotWithShape="1">
              <a:gsLst>
                <a:gs pos="0">
                  <a:srgbClr val="C81F1F"/>
                </a:gs>
                <a:gs pos="100000">
                  <a:srgbClr val="C00000">
                    <a:alpha val="0"/>
                  </a:srgbClr>
                </a:gs>
              </a:gsLst>
              <a:lin ang="16200000" scaled="0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26"/>
            <a:endParaRPr lang="ko-KR" altLang="en-US" sz="900" spc="-15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620667" y="6072383"/>
            <a:ext cx="188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ko-KR" altLang="en-US" sz="20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친환경 표면처리</a:t>
            </a: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Rod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516437" y="6101412"/>
            <a:ext cx="1657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ko-KR" altLang="en-US" sz="2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경량화</a:t>
            </a:r>
            <a:endParaRPr lang="en-US" altLang="ko-KR" sz="2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</a:endParaRPr>
          </a:p>
          <a:p>
            <a:pPr algn="ctr">
              <a:buClr>
                <a:srgbClr val="800000"/>
              </a:buClr>
              <a:buSzPct val="100000"/>
            </a:pP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Tube/Rod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060472" y="6072383"/>
            <a:ext cx="1962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ko-KR" altLang="en-US" sz="2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고출력</a:t>
            </a:r>
            <a:endParaRPr lang="en-US" altLang="ko-KR" sz="2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</a:endParaRPr>
          </a:p>
          <a:p>
            <a:pPr algn="ctr">
              <a:buClr>
                <a:srgbClr val="800000"/>
              </a:buClr>
              <a:buSzPct val="100000"/>
            </a:pPr>
            <a:r>
              <a:rPr lang="en-US" altLang="ko-KR" sz="2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CYL Function</a:t>
            </a:r>
          </a:p>
        </p:txBody>
      </p:sp>
      <p:grpSp>
        <p:nvGrpSpPr>
          <p:cNvPr id="105" name="그룹 104"/>
          <p:cNvGrpSpPr/>
          <p:nvPr/>
        </p:nvGrpSpPr>
        <p:grpSpPr>
          <a:xfrm rot="5400000">
            <a:off x="2901454" y="5715594"/>
            <a:ext cx="274743" cy="274743"/>
            <a:chOff x="2234195" y="2778821"/>
            <a:chExt cx="307004" cy="307004"/>
          </a:xfrm>
        </p:grpSpPr>
        <p:sp>
          <p:nvSpPr>
            <p:cNvPr id="106" name="타원 105"/>
            <p:cNvSpPr/>
            <p:nvPr/>
          </p:nvSpPr>
          <p:spPr>
            <a:xfrm flipH="1">
              <a:off x="2234195" y="2778821"/>
              <a:ext cx="307004" cy="307004"/>
            </a:xfrm>
            <a:prstGeom prst="ellipse">
              <a:avLst/>
            </a:prstGeom>
            <a:solidFill>
              <a:srgbClr val="D42423"/>
            </a:solidFill>
            <a:ln w="19050">
              <a:solidFill>
                <a:schemeClr val="bg1"/>
              </a:solidFill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grpSp>
          <p:nvGrpSpPr>
            <p:cNvPr id="107" name="그룹 106"/>
            <p:cNvGrpSpPr/>
            <p:nvPr/>
          </p:nvGrpSpPr>
          <p:grpSpPr>
            <a:xfrm>
              <a:off x="2317756" y="2871978"/>
              <a:ext cx="156450" cy="120690"/>
              <a:chOff x="318360" y="1211141"/>
              <a:chExt cx="229058" cy="176702"/>
            </a:xfrm>
          </p:grpSpPr>
          <p:sp>
            <p:nvSpPr>
              <p:cNvPr id="115" name="갈매기형 수장 114"/>
              <p:cNvSpPr/>
              <p:nvPr/>
            </p:nvSpPr>
            <p:spPr>
              <a:xfrm>
                <a:off x="318360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rgbClr val="D42423"/>
                  </a:solidFill>
                </a:endParaRPr>
              </a:p>
            </p:txBody>
          </p:sp>
          <p:sp>
            <p:nvSpPr>
              <p:cNvPr id="116" name="갈매기형 수장 115"/>
              <p:cNvSpPr/>
              <p:nvPr/>
            </p:nvSpPr>
            <p:spPr>
              <a:xfrm>
                <a:off x="416528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7" name="그룹 116"/>
          <p:cNvGrpSpPr/>
          <p:nvPr/>
        </p:nvGrpSpPr>
        <p:grpSpPr>
          <a:xfrm rot="5400000">
            <a:off x="5230465" y="5715594"/>
            <a:ext cx="274743" cy="274743"/>
            <a:chOff x="2234195" y="2778821"/>
            <a:chExt cx="307004" cy="307004"/>
          </a:xfrm>
        </p:grpSpPr>
        <p:sp>
          <p:nvSpPr>
            <p:cNvPr id="118" name="타원 117"/>
            <p:cNvSpPr/>
            <p:nvPr/>
          </p:nvSpPr>
          <p:spPr>
            <a:xfrm flipH="1">
              <a:off x="2234195" y="2778821"/>
              <a:ext cx="307004" cy="307004"/>
            </a:xfrm>
            <a:prstGeom prst="ellipse">
              <a:avLst/>
            </a:prstGeom>
            <a:solidFill>
              <a:srgbClr val="D42423"/>
            </a:solidFill>
            <a:ln w="19050">
              <a:solidFill>
                <a:schemeClr val="bg1"/>
              </a:solidFill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grpSp>
          <p:nvGrpSpPr>
            <p:cNvPr id="119" name="그룹 118"/>
            <p:cNvGrpSpPr/>
            <p:nvPr/>
          </p:nvGrpSpPr>
          <p:grpSpPr>
            <a:xfrm>
              <a:off x="2317756" y="2871978"/>
              <a:ext cx="156450" cy="120690"/>
              <a:chOff x="318360" y="1211141"/>
              <a:chExt cx="229058" cy="176702"/>
            </a:xfrm>
          </p:grpSpPr>
          <p:sp>
            <p:nvSpPr>
              <p:cNvPr id="120" name="갈매기형 수장 119"/>
              <p:cNvSpPr/>
              <p:nvPr/>
            </p:nvSpPr>
            <p:spPr>
              <a:xfrm>
                <a:off x="318360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rgbClr val="D42423"/>
                  </a:solidFill>
                </a:endParaRPr>
              </a:p>
            </p:txBody>
          </p:sp>
          <p:sp>
            <p:nvSpPr>
              <p:cNvPr id="121" name="갈매기형 수장 120"/>
              <p:cNvSpPr/>
              <p:nvPr/>
            </p:nvSpPr>
            <p:spPr>
              <a:xfrm>
                <a:off x="416528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2" name="그룹 121"/>
          <p:cNvGrpSpPr/>
          <p:nvPr/>
        </p:nvGrpSpPr>
        <p:grpSpPr>
          <a:xfrm rot="5400000">
            <a:off x="7392640" y="5715594"/>
            <a:ext cx="274743" cy="274743"/>
            <a:chOff x="2234195" y="2778821"/>
            <a:chExt cx="307004" cy="307004"/>
          </a:xfrm>
        </p:grpSpPr>
        <p:sp>
          <p:nvSpPr>
            <p:cNvPr id="123" name="타원 122"/>
            <p:cNvSpPr/>
            <p:nvPr/>
          </p:nvSpPr>
          <p:spPr>
            <a:xfrm flipH="1">
              <a:off x="2234195" y="2778821"/>
              <a:ext cx="307004" cy="307004"/>
            </a:xfrm>
            <a:prstGeom prst="ellipse">
              <a:avLst/>
            </a:prstGeom>
            <a:solidFill>
              <a:srgbClr val="D42423"/>
            </a:solidFill>
            <a:ln w="19050">
              <a:solidFill>
                <a:schemeClr val="bg1"/>
              </a:solidFill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grpSp>
          <p:nvGrpSpPr>
            <p:cNvPr id="124" name="그룹 123"/>
            <p:cNvGrpSpPr/>
            <p:nvPr/>
          </p:nvGrpSpPr>
          <p:grpSpPr>
            <a:xfrm>
              <a:off x="2317756" y="2871978"/>
              <a:ext cx="156450" cy="120690"/>
              <a:chOff x="318360" y="1211141"/>
              <a:chExt cx="229058" cy="176702"/>
            </a:xfrm>
          </p:grpSpPr>
          <p:sp>
            <p:nvSpPr>
              <p:cNvPr id="125" name="갈매기형 수장 124"/>
              <p:cNvSpPr/>
              <p:nvPr/>
            </p:nvSpPr>
            <p:spPr>
              <a:xfrm>
                <a:off x="318360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rgbClr val="D42423"/>
                  </a:solidFill>
                </a:endParaRPr>
              </a:p>
            </p:txBody>
          </p:sp>
          <p:sp>
            <p:nvSpPr>
              <p:cNvPr id="126" name="갈매기형 수장 125"/>
              <p:cNvSpPr/>
              <p:nvPr/>
            </p:nvSpPr>
            <p:spPr>
              <a:xfrm>
                <a:off x="416528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7" name="그룹 126"/>
          <p:cNvGrpSpPr/>
          <p:nvPr/>
        </p:nvGrpSpPr>
        <p:grpSpPr>
          <a:xfrm rot="5400000">
            <a:off x="9151379" y="4724994"/>
            <a:ext cx="274743" cy="274743"/>
            <a:chOff x="2234195" y="2778821"/>
            <a:chExt cx="307004" cy="307004"/>
          </a:xfrm>
        </p:grpSpPr>
        <p:sp>
          <p:nvSpPr>
            <p:cNvPr id="128" name="타원 127"/>
            <p:cNvSpPr/>
            <p:nvPr/>
          </p:nvSpPr>
          <p:spPr>
            <a:xfrm flipH="1">
              <a:off x="2234195" y="2778821"/>
              <a:ext cx="307004" cy="307004"/>
            </a:xfrm>
            <a:prstGeom prst="ellipse">
              <a:avLst/>
            </a:prstGeom>
            <a:solidFill>
              <a:srgbClr val="D42423"/>
            </a:solidFill>
            <a:ln w="19050">
              <a:solidFill>
                <a:schemeClr val="bg1"/>
              </a:solidFill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grpSp>
          <p:nvGrpSpPr>
            <p:cNvPr id="129" name="그룹 128"/>
            <p:cNvGrpSpPr/>
            <p:nvPr/>
          </p:nvGrpSpPr>
          <p:grpSpPr>
            <a:xfrm>
              <a:off x="2317756" y="2871978"/>
              <a:ext cx="156450" cy="120690"/>
              <a:chOff x="318360" y="1211141"/>
              <a:chExt cx="229058" cy="176702"/>
            </a:xfrm>
          </p:grpSpPr>
          <p:sp>
            <p:nvSpPr>
              <p:cNvPr id="130" name="갈매기형 수장 129"/>
              <p:cNvSpPr/>
              <p:nvPr/>
            </p:nvSpPr>
            <p:spPr>
              <a:xfrm>
                <a:off x="318360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rgbClr val="D42423"/>
                  </a:solidFill>
                </a:endParaRPr>
              </a:p>
            </p:txBody>
          </p:sp>
          <p:sp>
            <p:nvSpPr>
              <p:cNvPr id="131" name="갈매기형 수장 130"/>
              <p:cNvSpPr/>
              <p:nvPr/>
            </p:nvSpPr>
            <p:spPr>
              <a:xfrm>
                <a:off x="416528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360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7" name="그림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885" y="2681172"/>
            <a:ext cx="5913690" cy="3212849"/>
          </a:xfrm>
          <a:prstGeom prst="rect">
            <a:avLst/>
          </a:prstGeom>
        </p:spPr>
      </p:pic>
      <p:cxnSp>
        <p:nvCxnSpPr>
          <p:cNvPr id="58" name="직선 연결선 57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43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2701"/>
            <a:ext cx="5344172" cy="1196974"/>
          </a:xfrm>
          <a:prstGeom prst="rect">
            <a:avLst/>
          </a:prstGeom>
        </p:spPr>
      </p:pic>
      <p:sp>
        <p:nvSpPr>
          <p:cNvPr id="5" name="육각형 4"/>
          <p:cNvSpPr/>
          <p:nvPr/>
        </p:nvSpPr>
        <p:spPr>
          <a:xfrm rot="5400000">
            <a:off x="655056" y="2288143"/>
            <a:ext cx="4289624" cy="3697958"/>
          </a:xfrm>
          <a:prstGeom prst="hexagon">
            <a:avLst>
              <a:gd name="adj" fmla="val 29562"/>
              <a:gd name="vf" fmla="val 115470"/>
            </a:avLst>
          </a:pr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</a:schemeClr>
              </a:gs>
            </a:gsLst>
            <a:lin ang="108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427276" y="2556350"/>
            <a:ext cx="2745184" cy="3184409"/>
            <a:chOff x="1222694" y="2609850"/>
            <a:chExt cx="3019702" cy="3502850"/>
          </a:xfrm>
        </p:grpSpPr>
        <p:sp>
          <p:nvSpPr>
            <p:cNvPr id="11" name="육각형 10"/>
            <p:cNvSpPr/>
            <p:nvPr/>
          </p:nvSpPr>
          <p:spPr>
            <a:xfrm rot="5400000">
              <a:off x="981120" y="2851424"/>
              <a:ext cx="3502850" cy="3019702"/>
            </a:xfrm>
            <a:prstGeom prst="hexagon">
              <a:avLst>
                <a:gd name="adj" fmla="val 29562"/>
                <a:gd name="vf" fmla="val 115470"/>
              </a:avLst>
            </a:prstGeom>
            <a:solidFill>
              <a:schemeClr val="bg1"/>
            </a:solidFill>
            <a:ln w="2540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32" dirty="0"/>
            </a:p>
          </p:txBody>
        </p:sp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2936" y="2689637"/>
              <a:ext cx="2899218" cy="3343274"/>
            </a:xfrm>
            <a:prstGeom prst="rect">
              <a:avLst/>
            </a:prstGeom>
          </p:spPr>
        </p:pic>
      </p:grpSp>
      <p:grpSp>
        <p:nvGrpSpPr>
          <p:cNvPr id="13" name="그룹 12"/>
          <p:cNvGrpSpPr/>
          <p:nvPr/>
        </p:nvGrpSpPr>
        <p:grpSpPr>
          <a:xfrm>
            <a:off x="4206515" y="2105112"/>
            <a:ext cx="1401187" cy="509260"/>
            <a:chOff x="4062988" y="2460711"/>
            <a:chExt cx="1401187" cy="509260"/>
          </a:xfrm>
        </p:grpSpPr>
        <p:sp>
          <p:nvSpPr>
            <p:cNvPr id="14" name="TextBox 13"/>
            <p:cNvSpPr txBox="1"/>
            <p:nvPr/>
          </p:nvSpPr>
          <p:spPr>
            <a:xfrm>
              <a:off x="4062988" y="2460711"/>
              <a:ext cx="1039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sz="14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도금설비</a:t>
              </a:r>
              <a:endParaRPr lang="en-US" altLang="ko-KR" sz="14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62988" y="2708361"/>
              <a:ext cx="14011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sz="1100" spc="-12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지그</a:t>
              </a:r>
              <a:r>
                <a:rPr lang="ko-KR" altLang="en-US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설계</a:t>
              </a:r>
              <a:r>
                <a:rPr lang="en-US" altLang="ko-KR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, </a:t>
              </a:r>
              <a:r>
                <a:rPr lang="ko-KR" altLang="en-US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액 순환</a:t>
              </a: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50862" y="2105111"/>
            <a:ext cx="1401187" cy="513428"/>
            <a:chOff x="-83137" y="2460711"/>
            <a:chExt cx="1401187" cy="503084"/>
          </a:xfrm>
        </p:grpSpPr>
        <p:sp>
          <p:nvSpPr>
            <p:cNvPr id="17" name="TextBox 16"/>
            <p:cNvSpPr txBox="1"/>
            <p:nvPr/>
          </p:nvSpPr>
          <p:spPr>
            <a:xfrm>
              <a:off x="278813" y="2460711"/>
              <a:ext cx="1039237" cy="300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>
                  <a:srgbClr val="800000"/>
                </a:buClr>
              </a:pPr>
              <a:r>
                <a:rPr lang="ko-KR" altLang="en-US" sz="14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도금조건</a:t>
              </a:r>
              <a:endParaRPr lang="en-US" altLang="ko-KR" sz="14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83137" y="2708361"/>
              <a:ext cx="1401187" cy="255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>
                  <a:srgbClr val="800000"/>
                </a:buClr>
              </a:pPr>
              <a:r>
                <a:rPr lang="ko-KR" altLang="en-US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전류부하</a:t>
              </a:r>
              <a:r>
                <a:rPr lang="en-US" altLang="ko-KR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, </a:t>
              </a:r>
              <a:r>
                <a:rPr lang="ko-KR" altLang="en-US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온도</a:t>
              </a:r>
              <a:r>
                <a:rPr lang="en-US" altLang="ko-KR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, </a:t>
              </a:r>
              <a:r>
                <a:rPr lang="ko-KR" altLang="en-US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시간</a:t>
              </a:r>
            </a:p>
          </p:txBody>
        </p:sp>
      </p:grpSp>
      <p:grpSp>
        <p:nvGrpSpPr>
          <p:cNvPr id="19" name="그룹 18"/>
          <p:cNvGrpSpPr/>
          <p:nvPr/>
        </p:nvGrpSpPr>
        <p:grpSpPr>
          <a:xfrm flipH="1">
            <a:off x="1371165" y="4075524"/>
            <a:ext cx="146054" cy="146054"/>
            <a:chOff x="4464844" y="2586037"/>
            <a:chExt cx="114300" cy="114300"/>
          </a:xfrm>
        </p:grpSpPr>
        <p:sp>
          <p:nvSpPr>
            <p:cNvPr id="20" name="타원 19"/>
            <p:cNvSpPr/>
            <p:nvPr/>
          </p:nvSpPr>
          <p:spPr>
            <a:xfrm>
              <a:off x="4464844" y="2586037"/>
              <a:ext cx="114300" cy="1143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타원 20"/>
            <p:cNvSpPr/>
            <p:nvPr/>
          </p:nvSpPr>
          <p:spPr>
            <a:xfrm>
              <a:off x="4495800" y="2616993"/>
              <a:ext cx="52388" cy="52388"/>
            </a:xfrm>
            <a:prstGeom prst="ellipse">
              <a:avLst/>
            </a:prstGeom>
            <a:solidFill>
              <a:srgbClr val="D4242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-38100" y="3981536"/>
            <a:ext cx="1401187" cy="513428"/>
            <a:chOff x="-216487" y="4337136"/>
            <a:chExt cx="1401187" cy="503084"/>
          </a:xfrm>
        </p:grpSpPr>
        <p:sp>
          <p:nvSpPr>
            <p:cNvPr id="23" name="TextBox 22"/>
            <p:cNvSpPr txBox="1"/>
            <p:nvPr/>
          </p:nvSpPr>
          <p:spPr>
            <a:xfrm>
              <a:off x="-66675" y="4337136"/>
              <a:ext cx="1251375" cy="300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>
                  <a:srgbClr val="800000"/>
                </a:buClr>
              </a:pPr>
              <a:r>
                <a:rPr lang="ko-KR" altLang="en-US" sz="14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도금용액 조성</a:t>
              </a:r>
              <a:endParaRPr lang="en-US" altLang="ko-KR" sz="14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216487" y="4584786"/>
              <a:ext cx="1401187" cy="255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>
                  <a:srgbClr val="800000"/>
                </a:buClr>
              </a:pPr>
              <a:r>
                <a:rPr lang="en-US" altLang="ko-KR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(</a:t>
              </a:r>
              <a:r>
                <a:rPr lang="ko-KR" altLang="en-US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성분</a:t>
              </a:r>
              <a:r>
                <a:rPr lang="en-US" altLang="ko-KR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, </a:t>
              </a:r>
              <a:r>
                <a:rPr lang="ko-KR" altLang="en-US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농도</a:t>
              </a:r>
              <a:r>
                <a:rPr lang="en-US" altLang="ko-KR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, pH)</a:t>
              </a:r>
              <a:endParaRPr lang="ko-KR" altLang="en-US" sz="11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4244452" y="3981537"/>
            <a:ext cx="1401187" cy="509260"/>
            <a:chOff x="4145963" y="4337136"/>
            <a:chExt cx="1401187" cy="509260"/>
          </a:xfrm>
        </p:grpSpPr>
        <p:sp>
          <p:nvSpPr>
            <p:cNvPr id="26" name="TextBox 25"/>
            <p:cNvSpPr txBox="1"/>
            <p:nvPr/>
          </p:nvSpPr>
          <p:spPr>
            <a:xfrm>
              <a:off x="4145963" y="4337136"/>
              <a:ext cx="12513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sz="14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도금피막물성</a:t>
              </a:r>
              <a:endParaRPr lang="en-US" altLang="ko-KR" sz="14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45963" y="4584786"/>
              <a:ext cx="14011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합금조성 등</a:t>
              </a: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4206515" y="5877012"/>
            <a:ext cx="1401187" cy="509260"/>
            <a:chOff x="3948688" y="6232611"/>
            <a:chExt cx="1401187" cy="509260"/>
          </a:xfrm>
        </p:grpSpPr>
        <p:sp>
          <p:nvSpPr>
            <p:cNvPr id="29" name="TextBox 28"/>
            <p:cNvSpPr txBox="1"/>
            <p:nvPr/>
          </p:nvSpPr>
          <p:spPr>
            <a:xfrm>
              <a:off x="3948688" y="6232611"/>
              <a:ext cx="10392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sz="14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양극 설계</a:t>
              </a:r>
              <a:endParaRPr lang="en-US" altLang="ko-KR" sz="14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48688" y="6480261"/>
              <a:ext cx="14011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재질</a:t>
              </a:r>
              <a:r>
                <a:rPr lang="en-US" altLang="ko-KR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, </a:t>
              </a:r>
              <a:r>
                <a:rPr lang="ko-KR" altLang="en-US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배치</a:t>
              </a:r>
              <a:r>
                <a:rPr lang="en-US" altLang="ko-KR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, </a:t>
              </a:r>
              <a:r>
                <a:rPr lang="ko-KR" altLang="en-US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밀도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12815" y="5877015"/>
            <a:ext cx="1039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800000"/>
              </a:buClr>
            </a:pPr>
            <a:r>
              <a:rPr lang="ko-KR" altLang="en-US" sz="14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도금 전처리</a:t>
            </a:r>
            <a:endParaRPr lang="en-US" altLang="ko-KR" sz="14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862" y="6124661"/>
            <a:ext cx="1401187" cy="265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800000"/>
              </a:buClr>
            </a:pPr>
            <a:r>
              <a:rPr lang="ko-KR" altLang="en-US" sz="11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탈지</a:t>
            </a:r>
            <a:r>
              <a:rPr lang="en-US" altLang="ko-KR" sz="11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1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산세</a:t>
            </a:r>
            <a:r>
              <a:rPr lang="en-US" altLang="ko-KR" sz="11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100" spc="-1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에칭</a:t>
            </a:r>
            <a:endParaRPr lang="ko-KR" altLang="en-US" sz="11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46" name="그룹 45"/>
          <p:cNvGrpSpPr/>
          <p:nvPr/>
        </p:nvGrpSpPr>
        <p:grpSpPr>
          <a:xfrm>
            <a:off x="1438921" y="2311405"/>
            <a:ext cx="2753742" cy="761653"/>
            <a:chOff x="1304924" y="2667000"/>
            <a:chExt cx="2753742" cy="761653"/>
          </a:xfrm>
        </p:grpSpPr>
        <p:grpSp>
          <p:nvGrpSpPr>
            <p:cNvPr id="47" name="그룹 46"/>
            <p:cNvGrpSpPr/>
            <p:nvPr/>
          </p:nvGrpSpPr>
          <p:grpSpPr>
            <a:xfrm>
              <a:off x="1304924" y="2667000"/>
              <a:ext cx="743967" cy="761653"/>
              <a:chOff x="1724024" y="3086100"/>
              <a:chExt cx="743967" cy="761653"/>
            </a:xfrm>
          </p:grpSpPr>
          <p:sp>
            <p:nvSpPr>
              <p:cNvPr id="53" name="자유형 52"/>
              <p:cNvSpPr/>
              <p:nvPr/>
            </p:nvSpPr>
            <p:spPr>
              <a:xfrm flipH="1">
                <a:off x="1724024" y="3086100"/>
                <a:ext cx="665869" cy="691670"/>
              </a:xfrm>
              <a:custGeom>
                <a:avLst/>
                <a:gdLst>
                  <a:gd name="connsiteX0" fmla="*/ 0 w 1143000"/>
                  <a:gd name="connsiteY0" fmla="*/ 704850 h 704850"/>
                  <a:gd name="connsiteX1" fmla="*/ 504825 w 1143000"/>
                  <a:gd name="connsiteY1" fmla="*/ 0 h 704850"/>
                  <a:gd name="connsiteX2" fmla="*/ 1143000 w 1143000"/>
                  <a:gd name="connsiteY2" fmla="*/ 0 h 704850"/>
                  <a:gd name="connsiteX0" fmla="*/ 0 w 856407"/>
                  <a:gd name="connsiteY0" fmla="*/ 709122 h 709122"/>
                  <a:gd name="connsiteX1" fmla="*/ 504825 w 856407"/>
                  <a:gd name="connsiteY1" fmla="*/ 4272 h 709122"/>
                  <a:gd name="connsiteX2" fmla="*/ 856407 w 856407"/>
                  <a:gd name="connsiteY2" fmla="*/ 0 h 709122"/>
                  <a:gd name="connsiteX0" fmla="*/ 0 w 856407"/>
                  <a:gd name="connsiteY0" fmla="*/ 706986 h 706986"/>
                  <a:gd name="connsiteX1" fmla="*/ 504825 w 856407"/>
                  <a:gd name="connsiteY1" fmla="*/ 2136 h 706986"/>
                  <a:gd name="connsiteX2" fmla="*/ 856407 w 856407"/>
                  <a:gd name="connsiteY2" fmla="*/ 0 h 706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6407" h="706986">
                    <a:moveTo>
                      <a:pt x="0" y="706986"/>
                    </a:moveTo>
                    <a:lnTo>
                      <a:pt x="504825" y="2136"/>
                    </a:lnTo>
                    <a:lnTo>
                      <a:pt x="856407" y="0"/>
                    </a:lnTo>
                  </a:path>
                </a:pathLst>
              </a:custGeom>
              <a:noFill/>
              <a:ln w="19050">
                <a:solidFill>
                  <a:srgbClr val="D42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54" name="그룹 53"/>
              <p:cNvGrpSpPr/>
              <p:nvPr/>
            </p:nvGrpSpPr>
            <p:grpSpPr>
              <a:xfrm flipH="1">
                <a:off x="2321937" y="3701699"/>
                <a:ext cx="146054" cy="146054"/>
                <a:chOff x="4464844" y="2586037"/>
                <a:chExt cx="114300" cy="114300"/>
              </a:xfrm>
            </p:grpSpPr>
            <p:sp>
              <p:nvSpPr>
                <p:cNvPr id="55" name="타원 54"/>
                <p:cNvSpPr/>
                <p:nvPr/>
              </p:nvSpPr>
              <p:spPr>
                <a:xfrm>
                  <a:off x="4464844" y="2586037"/>
                  <a:ext cx="114300" cy="1143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D4242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>
                  <a:off x="4495800" y="2616993"/>
                  <a:ext cx="52388" cy="52388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48" name="그룹 47"/>
            <p:cNvGrpSpPr/>
            <p:nvPr/>
          </p:nvGrpSpPr>
          <p:grpSpPr>
            <a:xfrm flipH="1">
              <a:off x="3314699" y="2667000"/>
              <a:ext cx="743967" cy="761653"/>
              <a:chOff x="1724024" y="3086100"/>
              <a:chExt cx="743967" cy="761653"/>
            </a:xfrm>
          </p:grpSpPr>
          <p:sp>
            <p:nvSpPr>
              <p:cNvPr id="49" name="자유형 48"/>
              <p:cNvSpPr/>
              <p:nvPr/>
            </p:nvSpPr>
            <p:spPr>
              <a:xfrm flipH="1">
                <a:off x="1724024" y="3086100"/>
                <a:ext cx="665869" cy="691670"/>
              </a:xfrm>
              <a:custGeom>
                <a:avLst/>
                <a:gdLst>
                  <a:gd name="connsiteX0" fmla="*/ 0 w 1143000"/>
                  <a:gd name="connsiteY0" fmla="*/ 704850 h 704850"/>
                  <a:gd name="connsiteX1" fmla="*/ 504825 w 1143000"/>
                  <a:gd name="connsiteY1" fmla="*/ 0 h 704850"/>
                  <a:gd name="connsiteX2" fmla="*/ 1143000 w 1143000"/>
                  <a:gd name="connsiteY2" fmla="*/ 0 h 704850"/>
                  <a:gd name="connsiteX0" fmla="*/ 0 w 856407"/>
                  <a:gd name="connsiteY0" fmla="*/ 709122 h 709122"/>
                  <a:gd name="connsiteX1" fmla="*/ 504825 w 856407"/>
                  <a:gd name="connsiteY1" fmla="*/ 4272 h 709122"/>
                  <a:gd name="connsiteX2" fmla="*/ 856407 w 856407"/>
                  <a:gd name="connsiteY2" fmla="*/ 0 h 709122"/>
                  <a:gd name="connsiteX0" fmla="*/ 0 w 856407"/>
                  <a:gd name="connsiteY0" fmla="*/ 706986 h 706986"/>
                  <a:gd name="connsiteX1" fmla="*/ 504825 w 856407"/>
                  <a:gd name="connsiteY1" fmla="*/ 2136 h 706986"/>
                  <a:gd name="connsiteX2" fmla="*/ 856407 w 856407"/>
                  <a:gd name="connsiteY2" fmla="*/ 0 h 706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6407" h="706986">
                    <a:moveTo>
                      <a:pt x="0" y="706986"/>
                    </a:moveTo>
                    <a:lnTo>
                      <a:pt x="504825" y="2136"/>
                    </a:lnTo>
                    <a:lnTo>
                      <a:pt x="856407" y="0"/>
                    </a:lnTo>
                  </a:path>
                </a:pathLst>
              </a:custGeom>
              <a:noFill/>
              <a:ln w="19050">
                <a:solidFill>
                  <a:srgbClr val="D42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50" name="그룹 49"/>
              <p:cNvGrpSpPr/>
              <p:nvPr/>
            </p:nvGrpSpPr>
            <p:grpSpPr>
              <a:xfrm flipH="1">
                <a:off x="2321937" y="3701699"/>
                <a:ext cx="146054" cy="146054"/>
                <a:chOff x="4464844" y="2586037"/>
                <a:chExt cx="114300" cy="114300"/>
              </a:xfrm>
            </p:grpSpPr>
            <p:sp>
              <p:nvSpPr>
                <p:cNvPr id="51" name="타원 50"/>
                <p:cNvSpPr/>
                <p:nvPr/>
              </p:nvSpPr>
              <p:spPr>
                <a:xfrm>
                  <a:off x="4464844" y="2586037"/>
                  <a:ext cx="114300" cy="1143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D4242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" name="타원 51"/>
                <p:cNvSpPr/>
                <p:nvPr/>
              </p:nvSpPr>
              <p:spPr>
                <a:xfrm>
                  <a:off x="4495800" y="2616993"/>
                  <a:ext cx="52388" cy="52388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</p:grpSp>
      <p:grpSp>
        <p:nvGrpSpPr>
          <p:cNvPr id="57" name="그룹 56"/>
          <p:cNvGrpSpPr/>
          <p:nvPr/>
        </p:nvGrpSpPr>
        <p:grpSpPr>
          <a:xfrm flipV="1">
            <a:off x="1438921" y="5264155"/>
            <a:ext cx="2753742" cy="761653"/>
            <a:chOff x="1304924" y="2667000"/>
            <a:chExt cx="2753742" cy="761653"/>
          </a:xfrm>
        </p:grpSpPr>
        <p:grpSp>
          <p:nvGrpSpPr>
            <p:cNvPr id="58" name="그룹 57"/>
            <p:cNvGrpSpPr/>
            <p:nvPr/>
          </p:nvGrpSpPr>
          <p:grpSpPr>
            <a:xfrm>
              <a:off x="1304924" y="2667000"/>
              <a:ext cx="743967" cy="761653"/>
              <a:chOff x="1724024" y="3086100"/>
              <a:chExt cx="743967" cy="761653"/>
            </a:xfrm>
          </p:grpSpPr>
          <p:sp>
            <p:nvSpPr>
              <p:cNvPr id="64" name="자유형 63"/>
              <p:cNvSpPr/>
              <p:nvPr/>
            </p:nvSpPr>
            <p:spPr>
              <a:xfrm flipH="1">
                <a:off x="1724024" y="3086100"/>
                <a:ext cx="665869" cy="691670"/>
              </a:xfrm>
              <a:custGeom>
                <a:avLst/>
                <a:gdLst>
                  <a:gd name="connsiteX0" fmla="*/ 0 w 1143000"/>
                  <a:gd name="connsiteY0" fmla="*/ 704850 h 704850"/>
                  <a:gd name="connsiteX1" fmla="*/ 504825 w 1143000"/>
                  <a:gd name="connsiteY1" fmla="*/ 0 h 704850"/>
                  <a:gd name="connsiteX2" fmla="*/ 1143000 w 1143000"/>
                  <a:gd name="connsiteY2" fmla="*/ 0 h 704850"/>
                  <a:gd name="connsiteX0" fmla="*/ 0 w 856407"/>
                  <a:gd name="connsiteY0" fmla="*/ 709122 h 709122"/>
                  <a:gd name="connsiteX1" fmla="*/ 504825 w 856407"/>
                  <a:gd name="connsiteY1" fmla="*/ 4272 h 709122"/>
                  <a:gd name="connsiteX2" fmla="*/ 856407 w 856407"/>
                  <a:gd name="connsiteY2" fmla="*/ 0 h 709122"/>
                  <a:gd name="connsiteX0" fmla="*/ 0 w 856407"/>
                  <a:gd name="connsiteY0" fmla="*/ 706986 h 706986"/>
                  <a:gd name="connsiteX1" fmla="*/ 504825 w 856407"/>
                  <a:gd name="connsiteY1" fmla="*/ 2136 h 706986"/>
                  <a:gd name="connsiteX2" fmla="*/ 856407 w 856407"/>
                  <a:gd name="connsiteY2" fmla="*/ 0 h 706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6407" h="706986">
                    <a:moveTo>
                      <a:pt x="0" y="706986"/>
                    </a:moveTo>
                    <a:lnTo>
                      <a:pt x="504825" y="2136"/>
                    </a:lnTo>
                    <a:lnTo>
                      <a:pt x="856407" y="0"/>
                    </a:lnTo>
                  </a:path>
                </a:pathLst>
              </a:custGeom>
              <a:noFill/>
              <a:ln w="19050">
                <a:solidFill>
                  <a:srgbClr val="D42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65" name="그룹 64"/>
              <p:cNvGrpSpPr/>
              <p:nvPr/>
            </p:nvGrpSpPr>
            <p:grpSpPr>
              <a:xfrm flipH="1">
                <a:off x="2321937" y="3701699"/>
                <a:ext cx="146054" cy="146054"/>
                <a:chOff x="4464844" y="2586037"/>
                <a:chExt cx="114300" cy="114300"/>
              </a:xfrm>
            </p:grpSpPr>
            <p:sp>
              <p:nvSpPr>
                <p:cNvPr id="66" name="타원 65"/>
                <p:cNvSpPr/>
                <p:nvPr/>
              </p:nvSpPr>
              <p:spPr>
                <a:xfrm>
                  <a:off x="4464844" y="2586037"/>
                  <a:ext cx="114300" cy="1143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D4242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7" name="타원 66"/>
                <p:cNvSpPr/>
                <p:nvPr/>
              </p:nvSpPr>
              <p:spPr>
                <a:xfrm>
                  <a:off x="4495800" y="2616993"/>
                  <a:ext cx="52388" cy="52388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59" name="그룹 58"/>
            <p:cNvGrpSpPr/>
            <p:nvPr/>
          </p:nvGrpSpPr>
          <p:grpSpPr>
            <a:xfrm flipH="1">
              <a:off x="3314699" y="2667000"/>
              <a:ext cx="743967" cy="761653"/>
              <a:chOff x="1724024" y="3086100"/>
              <a:chExt cx="743967" cy="761653"/>
            </a:xfrm>
          </p:grpSpPr>
          <p:sp>
            <p:nvSpPr>
              <p:cNvPr id="60" name="자유형 59"/>
              <p:cNvSpPr/>
              <p:nvPr/>
            </p:nvSpPr>
            <p:spPr>
              <a:xfrm flipH="1">
                <a:off x="1724024" y="3086100"/>
                <a:ext cx="665869" cy="691670"/>
              </a:xfrm>
              <a:custGeom>
                <a:avLst/>
                <a:gdLst>
                  <a:gd name="connsiteX0" fmla="*/ 0 w 1143000"/>
                  <a:gd name="connsiteY0" fmla="*/ 704850 h 704850"/>
                  <a:gd name="connsiteX1" fmla="*/ 504825 w 1143000"/>
                  <a:gd name="connsiteY1" fmla="*/ 0 h 704850"/>
                  <a:gd name="connsiteX2" fmla="*/ 1143000 w 1143000"/>
                  <a:gd name="connsiteY2" fmla="*/ 0 h 704850"/>
                  <a:gd name="connsiteX0" fmla="*/ 0 w 856407"/>
                  <a:gd name="connsiteY0" fmla="*/ 709122 h 709122"/>
                  <a:gd name="connsiteX1" fmla="*/ 504825 w 856407"/>
                  <a:gd name="connsiteY1" fmla="*/ 4272 h 709122"/>
                  <a:gd name="connsiteX2" fmla="*/ 856407 w 856407"/>
                  <a:gd name="connsiteY2" fmla="*/ 0 h 709122"/>
                  <a:gd name="connsiteX0" fmla="*/ 0 w 856407"/>
                  <a:gd name="connsiteY0" fmla="*/ 706986 h 706986"/>
                  <a:gd name="connsiteX1" fmla="*/ 504825 w 856407"/>
                  <a:gd name="connsiteY1" fmla="*/ 2136 h 706986"/>
                  <a:gd name="connsiteX2" fmla="*/ 856407 w 856407"/>
                  <a:gd name="connsiteY2" fmla="*/ 0 h 706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6407" h="706986">
                    <a:moveTo>
                      <a:pt x="0" y="706986"/>
                    </a:moveTo>
                    <a:lnTo>
                      <a:pt x="504825" y="2136"/>
                    </a:lnTo>
                    <a:lnTo>
                      <a:pt x="856407" y="0"/>
                    </a:lnTo>
                  </a:path>
                </a:pathLst>
              </a:custGeom>
              <a:noFill/>
              <a:ln w="19050">
                <a:solidFill>
                  <a:srgbClr val="D42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61" name="그룹 60"/>
              <p:cNvGrpSpPr/>
              <p:nvPr/>
            </p:nvGrpSpPr>
            <p:grpSpPr>
              <a:xfrm flipH="1">
                <a:off x="2321937" y="3701699"/>
                <a:ext cx="146054" cy="146054"/>
                <a:chOff x="4464844" y="2586037"/>
                <a:chExt cx="114300" cy="114300"/>
              </a:xfrm>
            </p:grpSpPr>
            <p:sp>
              <p:nvSpPr>
                <p:cNvPr id="62" name="타원 61"/>
                <p:cNvSpPr/>
                <p:nvPr/>
              </p:nvSpPr>
              <p:spPr>
                <a:xfrm>
                  <a:off x="4464844" y="2586037"/>
                  <a:ext cx="114300" cy="114300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D4242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>
                  <a:off x="4495800" y="2616993"/>
                  <a:ext cx="52388" cy="52388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</p:grpSp>
      <p:grpSp>
        <p:nvGrpSpPr>
          <p:cNvPr id="88" name="그룹 87"/>
          <p:cNvGrpSpPr/>
          <p:nvPr/>
        </p:nvGrpSpPr>
        <p:grpSpPr>
          <a:xfrm>
            <a:off x="4120087" y="4075524"/>
            <a:ext cx="146054" cy="146054"/>
            <a:chOff x="4464844" y="2586037"/>
            <a:chExt cx="114300" cy="114300"/>
          </a:xfrm>
        </p:grpSpPr>
        <p:sp>
          <p:nvSpPr>
            <p:cNvPr id="89" name="타원 88"/>
            <p:cNvSpPr/>
            <p:nvPr/>
          </p:nvSpPr>
          <p:spPr>
            <a:xfrm>
              <a:off x="4464844" y="2586037"/>
              <a:ext cx="114300" cy="1143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" name="타원 89"/>
            <p:cNvSpPr/>
            <p:nvPr/>
          </p:nvSpPr>
          <p:spPr>
            <a:xfrm>
              <a:off x="4495800" y="2616993"/>
              <a:ext cx="52388" cy="52388"/>
            </a:xfrm>
            <a:prstGeom prst="ellipse">
              <a:avLst/>
            </a:prstGeom>
            <a:solidFill>
              <a:srgbClr val="D4242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9" name="타원 98"/>
          <p:cNvSpPr/>
          <p:nvPr/>
        </p:nvSpPr>
        <p:spPr>
          <a:xfrm>
            <a:off x="2124774" y="3473457"/>
            <a:ext cx="1350186" cy="1350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D4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232"/>
          </a:p>
        </p:txBody>
      </p:sp>
      <p:sp>
        <p:nvSpPr>
          <p:cNvPr id="100" name="TextBox 99"/>
          <p:cNvSpPr txBox="1"/>
          <p:nvPr/>
        </p:nvSpPr>
        <p:spPr>
          <a:xfrm>
            <a:off x="2169544" y="3825389"/>
            <a:ext cx="1260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ko-KR" altLang="en-US" sz="16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친환경</a:t>
            </a:r>
            <a:endParaRPr lang="en-US" altLang="ko-KR" sz="16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</a:endParaRPr>
          </a:p>
          <a:p>
            <a:pPr algn="ctr">
              <a:buClr>
                <a:srgbClr val="800000"/>
              </a:buClr>
            </a:pPr>
            <a:r>
              <a:rPr lang="ko-KR" altLang="en-US" sz="16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표면 처리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711156" y="1101177"/>
            <a:ext cx="234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en-US" altLang="ko-KR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SH PAC </a:t>
            </a:r>
            <a:r>
              <a:rPr lang="ko-KR" altLang="en-US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연구소</a:t>
            </a:r>
          </a:p>
        </p:txBody>
      </p:sp>
      <p:grpSp>
        <p:nvGrpSpPr>
          <p:cNvPr id="110" name="그룹 109"/>
          <p:cNvGrpSpPr/>
          <p:nvPr/>
        </p:nvGrpSpPr>
        <p:grpSpPr>
          <a:xfrm>
            <a:off x="485775" y="1179893"/>
            <a:ext cx="277160" cy="213809"/>
            <a:chOff x="345109" y="1341813"/>
            <a:chExt cx="277160" cy="213809"/>
          </a:xfrm>
        </p:grpSpPr>
        <p:sp>
          <p:nvSpPr>
            <p:cNvPr id="111" name="갈매기형 수장 110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112" name="갈매기형 수장 111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Ⅵ.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친환경 </a:t>
            </a:r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ROD </a:t>
            </a:r>
            <a:r>
              <a:rPr lang="ko-KR" altLang="en-US" sz="2400" b="1" spc="-165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표면 처리 기술 개발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기술개발</a:t>
            </a:r>
          </a:p>
        </p:txBody>
      </p:sp>
      <p:sp>
        <p:nvSpPr>
          <p:cNvPr id="103" name="육각형 102"/>
          <p:cNvSpPr/>
          <p:nvPr/>
        </p:nvSpPr>
        <p:spPr>
          <a:xfrm rot="5400000">
            <a:off x="5836656" y="2288143"/>
            <a:ext cx="4289624" cy="3697958"/>
          </a:xfrm>
          <a:prstGeom prst="hexagon">
            <a:avLst>
              <a:gd name="adj" fmla="val 29562"/>
              <a:gd name="vf" fmla="val 115470"/>
            </a:avLst>
          </a:pr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</a:schemeClr>
              </a:gs>
            </a:gsLst>
            <a:lin ang="108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grpSp>
        <p:nvGrpSpPr>
          <p:cNvPr id="104" name="그룹 103"/>
          <p:cNvGrpSpPr/>
          <p:nvPr/>
        </p:nvGrpSpPr>
        <p:grpSpPr>
          <a:xfrm>
            <a:off x="6608876" y="2556350"/>
            <a:ext cx="2745184" cy="3184409"/>
            <a:chOff x="1222694" y="2609850"/>
            <a:chExt cx="3019702" cy="3502850"/>
          </a:xfrm>
        </p:grpSpPr>
        <p:sp>
          <p:nvSpPr>
            <p:cNvPr id="108" name="육각형 107"/>
            <p:cNvSpPr/>
            <p:nvPr/>
          </p:nvSpPr>
          <p:spPr>
            <a:xfrm rot="5400000">
              <a:off x="981120" y="2851424"/>
              <a:ext cx="3502850" cy="3019702"/>
            </a:xfrm>
            <a:prstGeom prst="hexagon">
              <a:avLst>
                <a:gd name="adj" fmla="val 29562"/>
                <a:gd name="vf" fmla="val 115470"/>
              </a:avLst>
            </a:prstGeom>
            <a:solidFill>
              <a:schemeClr val="bg1"/>
            </a:solidFill>
            <a:ln w="2540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232" dirty="0"/>
            </a:p>
          </p:txBody>
        </p:sp>
        <p:pic>
          <p:nvPicPr>
            <p:cNvPr id="113" name="그림 1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935" y="2689881"/>
              <a:ext cx="2899218" cy="3342788"/>
            </a:xfrm>
            <a:prstGeom prst="rect">
              <a:avLst/>
            </a:prstGeom>
          </p:spPr>
        </p:pic>
      </p:grpSp>
      <p:sp>
        <p:nvSpPr>
          <p:cNvPr id="114" name="TextBox 113"/>
          <p:cNvSpPr txBox="1"/>
          <p:nvPr/>
        </p:nvSpPr>
        <p:spPr>
          <a:xfrm>
            <a:off x="9330965" y="2105115"/>
            <a:ext cx="1039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ko-KR" altLang="en-US" sz="14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소재선정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9330964" y="2352761"/>
            <a:ext cx="1401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ko-KR" altLang="en-US" sz="11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합금조성</a:t>
            </a:r>
            <a:r>
              <a:rPr lang="en-US" altLang="ko-KR" sz="11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1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성분</a:t>
            </a:r>
            <a:r>
              <a:rPr lang="en-US" altLang="ko-KR" sz="11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1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재질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594415" y="2105111"/>
            <a:ext cx="1039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800000"/>
              </a:buClr>
            </a:pPr>
            <a:r>
              <a:rPr lang="ko-KR" altLang="en-US" sz="14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접합기술</a:t>
            </a:r>
          </a:p>
          <a:p>
            <a:pPr algn="r">
              <a:buClr>
                <a:srgbClr val="800000"/>
              </a:buClr>
            </a:pPr>
            <a:r>
              <a:rPr lang="ko-KR" altLang="en-US" sz="14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내압기술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5284438" y="4010116"/>
            <a:ext cx="1251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800000"/>
              </a:buClr>
            </a:pPr>
            <a:r>
              <a:rPr lang="ko-KR" altLang="en-US" sz="14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내구성 평가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9417177" y="3981536"/>
            <a:ext cx="1251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ko-KR" altLang="en-US" sz="14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부품설계</a:t>
            </a:r>
          </a:p>
          <a:p>
            <a:pPr>
              <a:buClr>
                <a:srgbClr val="800000"/>
              </a:buClr>
            </a:pPr>
            <a:r>
              <a:rPr lang="ko-KR" altLang="en-US" sz="14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가공기술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9330965" y="5877011"/>
            <a:ext cx="1039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ko-KR" altLang="en-US" sz="14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소재전처리</a:t>
            </a:r>
          </a:p>
          <a:p>
            <a:pPr>
              <a:buClr>
                <a:srgbClr val="800000"/>
              </a:buClr>
            </a:pPr>
            <a:r>
              <a:rPr lang="ko-KR" altLang="en-US" sz="1400" b="1" spc="-1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후가공기술</a:t>
            </a:r>
            <a:endParaRPr lang="ko-KR" altLang="en-US" sz="1400" b="1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594415" y="5877011"/>
            <a:ext cx="1039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800000"/>
              </a:buClr>
            </a:pPr>
            <a:r>
              <a:rPr lang="ko-KR" altLang="en-US" sz="14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수치해석</a:t>
            </a:r>
          </a:p>
          <a:p>
            <a:pPr algn="r">
              <a:buClr>
                <a:srgbClr val="800000"/>
              </a:buClr>
            </a:pPr>
            <a:r>
              <a:rPr lang="ko-KR" altLang="en-US" sz="14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시뮬레이션</a:t>
            </a:r>
          </a:p>
        </p:txBody>
      </p:sp>
      <p:pic>
        <p:nvPicPr>
          <p:cNvPr id="121" name="그림 120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63221" y="6362701"/>
            <a:ext cx="5328591" cy="1196974"/>
          </a:xfrm>
          <a:prstGeom prst="rect">
            <a:avLst/>
          </a:prstGeom>
        </p:spPr>
      </p:pic>
      <p:grpSp>
        <p:nvGrpSpPr>
          <p:cNvPr id="122" name="그룹 121"/>
          <p:cNvGrpSpPr/>
          <p:nvPr/>
        </p:nvGrpSpPr>
        <p:grpSpPr>
          <a:xfrm>
            <a:off x="6582426" y="2311405"/>
            <a:ext cx="743967" cy="761653"/>
            <a:chOff x="1724024" y="3086100"/>
            <a:chExt cx="743967" cy="761653"/>
          </a:xfrm>
        </p:grpSpPr>
        <p:sp>
          <p:nvSpPr>
            <p:cNvPr id="123" name="자유형 122"/>
            <p:cNvSpPr/>
            <p:nvPr/>
          </p:nvSpPr>
          <p:spPr>
            <a:xfrm flipH="1">
              <a:off x="1724024" y="3086100"/>
              <a:ext cx="665869" cy="691670"/>
            </a:xfrm>
            <a:custGeom>
              <a:avLst/>
              <a:gdLst>
                <a:gd name="connsiteX0" fmla="*/ 0 w 1143000"/>
                <a:gd name="connsiteY0" fmla="*/ 704850 h 704850"/>
                <a:gd name="connsiteX1" fmla="*/ 504825 w 1143000"/>
                <a:gd name="connsiteY1" fmla="*/ 0 h 704850"/>
                <a:gd name="connsiteX2" fmla="*/ 1143000 w 1143000"/>
                <a:gd name="connsiteY2" fmla="*/ 0 h 704850"/>
                <a:gd name="connsiteX0" fmla="*/ 0 w 856407"/>
                <a:gd name="connsiteY0" fmla="*/ 709122 h 709122"/>
                <a:gd name="connsiteX1" fmla="*/ 504825 w 856407"/>
                <a:gd name="connsiteY1" fmla="*/ 4272 h 709122"/>
                <a:gd name="connsiteX2" fmla="*/ 856407 w 856407"/>
                <a:gd name="connsiteY2" fmla="*/ 0 h 709122"/>
                <a:gd name="connsiteX0" fmla="*/ 0 w 856407"/>
                <a:gd name="connsiteY0" fmla="*/ 706986 h 706986"/>
                <a:gd name="connsiteX1" fmla="*/ 504825 w 856407"/>
                <a:gd name="connsiteY1" fmla="*/ 2136 h 706986"/>
                <a:gd name="connsiteX2" fmla="*/ 856407 w 856407"/>
                <a:gd name="connsiteY2" fmla="*/ 0 h 70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407" h="706986">
                  <a:moveTo>
                    <a:pt x="0" y="706986"/>
                  </a:moveTo>
                  <a:lnTo>
                    <a:pt x="504825" y="2136"/>
                  </a:lnTo>
                  <a:lnTo>
                    <a:pt x="856407" y="0"/>
                  </a:lnTo>
                </a:path>
              </a:pathLst>
            </a:custGeom>
            <a:noFill/>
            <a:ln w="1905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24" name="그룹 123"/>
            <p:cNvGrpSpPr/>
            <p:nvPr/>
          </p:nvGrpSpPr>
          <p:grpSpPr>
            <a:xfrm flipH="1">
              <a:off x="2321937" y="3701699"/>
              <a:ext cx="146054" cy="146054"/>
              <a:chOff x="4464844" y="2586037"/>
              <a:chExt cx="114300" cy="114300"/>
            </a:xfrm>
          </p:grpSpPr>
          <p:sp>
            <p:nvSpPr>
              <p:cNvPr id="125" name="타원 124"/>
              <p:cNvSpPr/>
              <p:nvPr/>
            </p:nvSpPr>
            <p:spPr>
              <a:xfrm>
                <a:off x="4464844" y="2586037"/>
                <a:ext cx="114300" cy="1143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D42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6" name="타원 125"/>
              <p:cNvSpPr/>
              <p:nvPr/>
            </p:nvSpPr>
            <p:spPr>
              <a:xfrm>
                <a:off x="4495800" y="2616993"/>
                <a:ext cx="52388" cy="52388"/>
              </a:xfrm>
              <a:prstGeom prst="ellipse">
                <a:avLst/>
              </a:prstGeom>
              <a:solidFill>
                <a:srgbClr val="D4242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27" name="그룹 126"/>
          <p:cNvGrpSpPr/>
          <p:nvPr/>
        </p:nvGrpSpPr>
        <p:grpSpPr>
          <a:xfrm flipH="1">
            <a:off x="8611251" y="2311405"/>
            <a:ext cx="743967" cy="761653"/>
            <a:chOff x="1724024" y="3086100"/>
            <a:chExt cx="743967" cy="761653"/>
          </a:xfrm>
        </p:grpSpPr>
        <p:sp>
          <p:nvSpPr>
            <p:cNvPr id="128" name="자유형 127"/>
            <p:cNvSpPr/>
            <p:nvPr/>
          </p:nvSpPr>
          <p:spPr>
            <a:xfrm flipH="1">
              <a:off x="1724024" y="3086100"/>
              <a:ext cx="665869" cy="691670"/>
            </a:xfrm>
            <a:custGeom>
              <a:avLst/>
              <a:gdLst>
                <a:gd name="connsiteX0" fmla="*/ 0 w 1143000"/>
                <a:gd name="connsiteY0" fmla="*/ 704850 h 704850"/>
                <a:gd name="connsiteX1" fmla="*/ 504825 w 1143000"/>
                <a:gd name="connsiteY1" fmla="*/ 0 h 704850"/>
                <a:gd name="connsiteX2" fmla="*/ 1143000 w 1143000"/>
                <a:gd name="connsiteY2" fmla="*/ 0 h 704850"/>
                <a:gd name="connsiteX0" fmla="*/ 0 w 856407"/>
                <a:gd name="connsiteY0" fmla="*/ 709122 h 709122"/>
                <a:gd name="connsiteX1" fmla="*/ 504825 w 856407"/>
                <a:gd name="connsiteY1" fmla="*/ 4272 h 709122"/>
                <a:gd name="connsiteX2" fmla="*/ 856407 w 856407"/>
                <a:gd name="connsiteY2" fmla="*/ 0 h 709122"/>
                <a:gd name="connsiteX0" fmla="*/ 0 w 856407"/>
                <a:gd name="connsiteY0" fmla="*/ 706986 h 706986"/>
                <a:gd name="connsiteX1" fmla="*/ 504825 w 856407"/>
                <a:gd name="connsiteY1" fmla="*/ 2136 h 706986"/>
                <a:gd name="connsiteX2" fmla="*/ 856407 w 856407"/>
                <a:gd name="connsiteY2" fmla="*/ 0 h 70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407" h="706986">
                  <a:moveTo>
                    <a:pt x="0" y="706986"/>
                  </a:moveTo>
                  <a:lnTo>
                    <a:pt x="504825" y="2136"/>
                  </a:lnTo>
                  <a:lnTo>
                    <a:pt x="856407" y="0"/>
                  </a:lnTo>
                </a:path>
              </a:pathLst>
            </a:custGeom>
            <a:noFill/>
            <a:ln w="1905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29" name="그룹 128"/>
            <p:cNvGrpSpPr/>
            <p:nvPr/>
          </p:nvGrpSpPr>
          <p:grpSpPr>
            <a:xfrm flipH="1">
              <a:off x="2321937" y="3701699"/>
              <a:ext cx="146054" cy="146054"/>
              <a:chOff x="4464844" y="2586037"/>
              <a:chExt cx="114300" cy="114300"/>
            </a:xfrm>
          </p:grpSpPr>
          <p:sp>
            <p:nvSpPr>
              <p:cNvPr id="130" name="타원 129"/>
              <p:cNvSpPr/>
              <p:nvPr/>
            </p:nvSpPr>
            <p:spPr>
              <a:xfrm>
                <a:off x="4464844" y="2586037"/>
                <a:ext cx="114300" cy="1143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D42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1" name="타원 130"/>
              <p:cNvSpPr/>
              <p:nvPr/>
            </p:nvSpPr>
            <p:spPr>
              <a:xfrm>
                <a:off x="4495800" y="2616993"/>
                <a:ext cx="52388" cy="52388"/>
              </a:xfrm>
              <a:prstGeom prst="ellipse">
                <a:avLst/>
              </a:prstGeom>
              <a:solidFill>
                <a:srgbClr val="D4242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32" name="그룹 131"/>
          <p:cNvGrpSpPr/>
          <p:nvPr/>
        </p:nvGrpSpPr>
        <p:grpSpPr>
          <a:xfrm flipV="1">
            <a:off x="6582426" y="5264155"/>
            <a:ext cx="743967" cy="761653"/>
            <a:chOff x="1724024" y="3086100"/>
            <a:chExt cx="743967" cy="761653"/>
          </a:xfrm>
        </p:grpSpPr>
        <p:sp>
          <p:nvSpPr>
            <p:cNvPr id="133" name="자유형 132"/>
            <p:cNvSpPr/>
            <p:nvPr/>
          </p:nvSpPr>
          <p:spPr>
            <a:xfrm flipH="1">
              <a:off x="1724024" y="3086100"/>
              <a:ext cx="665869" cy="691670"/>
            </a:xfrm>
            <a:custGeom>
              <a:avLst/>
              <a:gdLst>
                <a:gd name="connsiteX0" fmla="*/ 0 w 1143000"/>
                <a:gd name="connsiteY0" fmla="*/ 704850 h 704850"/>
                <a:gd name="connsiteX1" fmla="*/ 504825 w 1143000"/>
                <a:gd name="connsiteY1" fmla="*/ 0 h 704850"/>
                <a:gd name="connsiteX2" fmla="*/ 1143000 w 1143000"/>
                <a:gd name="connsiteY2" fmla="*/ 0 h 704850"/>
                <a:gd name="connsiteX0" fmla="*/ 0 w 856407"/>
                <a:gd name="connsiteY0" fmla="*/ 709122 h 709122"/>
                <a:gd name="connsiteX1" fmla="*/ 504825 w 856407"/>
                <a:gd name="connsiteY1" fmla="*/ 4272 h 709122"/>
                <a:gd name="connsiteX2" fmla="*/ 856407 w 856407"/>
                <a:gd name="connsiteY2" fmla="*/ 0 h 709122"/>
                <a:gd name="connsiteX0" fmla="*/ 0 w 856407"/>
                <a:gd name="connsiteY0" fmla="*/ 706986 h 706986"/>
                <a:gd name="connsiteX1" fmla="*/ 504825 w 856407"/>
                <a:gd name="connsiteY1" fmla="*/ 2136 h 706986"/>
                <a:gd name="connsiteX2" fmla="*/ 856407 w 856407"/>
                <a:gd name="connsiteY2" fmla="*/ 0 h 70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407" h="706986">
                  <a:moveTo>
                    <a:pt x="0" y="706986"/>
                  </a:moveTo>
                  <a:lnTo>
                    <a:pt x="504825" y="2136"/>
                  </a:lnTo>
                  <a:lnTo>
                    <a:pt x="856407" y="0"/>
                  </a:lnTo>
                </a:path>
              </a:pathLst>
            </a:custGeom>
            <a:noFill/>
            <a:ln w="1905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4" name="그룹 133"/>
            <p:cNvGrpSpPr/>
            <p:nvPr/>
          </p:nvGrpSpPr>
          <p:grpSpPr>
            <a:xfrm flipH="1">
              <a:off x="2321937" y="3701699"/>
              <a:ext cx="146054" cy="146054"/>
              <a:chOff x="4464844" y="2586037"/>
              <a:chExt cx="114300" cy="114300"/>
            </a:xfrm>
          </p:grpSpPr>
          <p:sp>
            <p:nvSpPr>
              <p:cNvPr id="135" name="타원 134"/>
              <p:cNvSpPr/>
              <p:nvPr/>
            </p:nvSpPr>
            <p:spPr>
              <a:xfrm>
                <a:off x="4464844" y="2586037"/>
                <a:ext cx="114300" cy="1143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D42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6" name="타원 135"/>
              <p:cNvSpPr/>
              <p:nvPr/>
            </p:nvSpPr>
            <p:spPr>
              <a:xfrm>
                <a:off x="4495800" y="2616993"/>
                <a:ext cx="52388" cy="52388"/>
              </a:xfrm>
              <a:prstGeom prst="ellipse">
                <a:avLst/>
              </a:prstGeom>
              <a:solidFill>
                <a:srgbClr val="D4242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37" name="그룹 136"/>
          <p:cNvGrpSpPr/>
          <p:nvPr/>
        </p:nvGrpSpPr>
        <p:grpSpPr>
          <a:xfrm flipH="1" flipV="1">
            <a:off x="8611251" y="5264155"/>
            <a:ext cx="743967" cy="761653"/>
            <a:chOff x="1724024" y="3086100"/>
            <a:chExt cx="743967" cy="761653"/>
          </a:xfrm>
        </p:grpSpPr>
        <p:sp>
          <p:nvSpPr>
            <p:cNvPr id="138" name="자유형 137"/>
            <p:cNvSpPr/>
            <p:nvPr/>
          </p:nvSpPr>
          <p:spPr>
            <a:xfrm flipH="1">
              <a:off x="1724024" y="3086100"/>
              <a:ext cx="665869" cy="691670"/>
            </a:xfrm>
            <a:custGeom>
              <a:avLst/>
              <a:gdLst>
                <a:gd name="connsiteX0" fmla="*/ 0 w 1143000"/>
                <a:gd name="connsiteY0" fmla="*/ 704850 h 704850"/>
                <a:gd name="connsiteX1" fmla="*/ 504825 w 1143000"/>
                <a:gd name="connsiteY1" fmla="*/ 0 h 704850"/>
                <a:gd name="connsiteX2" fmla="*/ 1143000 w 1143000"/>
                <a:gd name="connsiteY2" fmla="*/ 0 h 704850"/>
                <a:gd name="connsiteX0" fmla="*/ 0 w 856407"/>
                <a:gd name="connsiteY0" fmla="*/ 709122 h 709122"/>
                <a:gd name="connsiteX1" fmla="*/ 504825 w 856407"/>
                <a:gd name="connsiteY1" fmla="*/ 4272 h 709122"/>
                <a:gd name="connsiteX2" fmla="*/ 856407 w 856407"/>
                <a:gd name="connsiteY2" fmla="*/ 0 h 709122"/>
                <a:gd name="connsiteX0" fmla="*/ 0 w 856407"/>
                <a:gd name="connsiteY0" fmla="*/ 706986 h 706986"/>
                <a:gd name="connsiteX1" fmla="*/ 504825 w 856407"/>
                <a:gd name="connsiteY1" fmla="*/ 2136 h 706986"/>
                <a:gd name="connsiteX2" fmla="*/ 856407 w 856407"/>
                <a:gd name="connsiteY2" fmla="*/ 0 h 70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6407" h="706986">
                  <a:moveTo>
                    <a:pt x="0" y="706986"/>
                  </a:moveTo>
                  <a:lnTo>
                    <a:pt x="504825" y="2136"/>
                  </a:lnTo>
                  <a:lnTo>
                    <a:pt x="856407" y="0"/>
                  </a:lnTo>
                </a:path>
              </a:pathLst>
            </a:custGeom>
            <a:noFill/>
            <a:ln w="1905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9" name="그룹 138"/>
            <p:cNvGrpSpPr/>
            <p:nvPr/>
          </p:nvGrpSpPr>
          <p:grpSpPr>
            <a:xfrm flipH="1">
              <a:off x="2321937" y="3701699"/>
              <a:ext cx="146054" cy="146054"/>
              <a:chOff x="4464844" y="2586037"/>
              <a:chExt cx="114300" cy="114300"/>
            </a:xfrm>
          </p:grpSpPr>
          <p:sp>
            <p:nvSpPr>
              <p:cNvPr id="140" name="타원 139"/>
              <p:cNvSpPr/>
              <p:nvPr/>
            </p:nvSpPr>
            <p:spPr>
              <a:xfrm>
                <a:off x="4464844" y="2586037"/>
                <a:ext cx="114300" cy="1143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D42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1" name="타원 140"/>
              <p:cNvSpPr/>
              <p:nvPr/>
            </p:nvSpPr>
            <p:spPr>
              <a:xfrm>
                <a:off x="4495800" y="2616993"/>
                <a:ext cx="52388" cy="52388"/>
              </a:xfrm>
              <a:prstGeom prst="ellipse">
                <a:avLst/>
              </a:prstGeom>
              <a:solidFill>
                <a:srgbClr val="D4242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42" name="그룹 141"/>
          <p:cNvGrpSpPr/>
          <p:nvPr/>
        </p:nvGrpSpPr>
        <p:grpSpPr>
          <a:xfrm flipH="1">
            <a:off x="6546847" y="4075524"/>
            <a:ext cx="146054" cy="146054"/>
            <a:chOff x="4464844" y="2586037"/>
            <a:chExt cx="114300" cy="114300"/>
          </a:xfrm>
        </p:grpSpPr>
        <p:sp>
          <p:nvSpPr>
            <p:cNvPr id="143" name="타원 142"/>
            <p:cNvSpPr/>
            <p:nvPr/>
          </p:nvSpPr>
          <p:spPr>
            <a:xfrm>
              <a:off x="4464844" y="2586037"/>
              <a:ext cx="114300" cy="1143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4" name="타원 143"/>
            <p:cNvSpPr/>
            <p:nvPr/>
          </p:nvSpPr>
          <p:spPr>
            <a:xfrm>
              <a:off x="4495800" y="2616993"/>
              <a:ext cx="52388" cy="52388"/>
            </a:xfrm>
            <a:prstGeom prst="ellipse">
              <a:avLst/>
            </a:prstGeom>
            <a:solidFill>
              <a:srgbClr val="D4242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5" name="그룹 144"/>
          <p:cNvGrpSpPr/>
          <p:nvPr/>
        </p:nvGrpSpPr>
        <p:grpSpPr>
          <a:xfrm>
            <a:off x="9295769" y="4075524"/>
            <a:ext cx="146054" cy="146054"/>
            <a:chOff x="4464844" y="2586037"/>
            <a:chExt cx="114300" cy="114300"/>
          </a:xfrm>
        </p:grpSpPr>
        <p:sp>
          <p:nvSpPr>
            <p:cNvPr id="146" name="타원 145"/>
            <p:cNvSpPr/>
            <p:nvPr/>
          </p:nvSpPr>
          <p:spPr>
            <a:xfrm>
              <a:off x="4464844" y="2586037"/>
              <a:ext cx="114300" cy="1143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7" name="타원 146"/>
            <p:cNvSpPr/>
            <p:nvPr/>
          </p:nvSpPr>
          <p:spPr>
            <a:xfrm>
              <a:off x="4495800" y="2616993"/>
              <a:ext cx="52388" cy="52388"/>
            </a:xfrm>
            <a:prstGeom prst="ellipse">
              <a:avLst/>
            </a:prstGeom>
            <a:solidFill>
              <a:srgbClr val="D4242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8" name="타원 147"/>
          <p:cNvSpPr/>
          <p:nvPr/>
        </p:nvSpPr>
        <p:spPr>
          <a:xfrm>
            <a:off x="7306374" y="3473457"/>
            <a:ext cx="1350186" cy="13501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D4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232"/>
          </a:p>
        </p:txBody>
      </p:sp>
      <p:sp>
        <p:nvSpPr>
          <p:cNvPr id="149" name="TextBox 148"/>
          <p:cNvSpPr txBox="1"/>
          <p:nvPr/>
        </p:nvSpPr>
        <p:spPr>
          <a:xfrm>
            <a:off x="7351144" y="3825389"/>
            <a:ext cx="1260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ko-KR" altLang="en-US" sz="16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신소재적용</a:t>
            </a:r>
          </a:p>
          <a:p>
            <a:pPr algn="ctr">
              <a:buClr>
                <a:srgbClr val="800000"/>
              </a:buClr>
            </a:pPr>
            <a:r>
              <a:rPr lang="ko-KR" altLang="en-US" sz="16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고효율</a:t>
            </a:r>
            <a:r>
              <a:rPr lang="en-US" altLang="ko-KR" sz="16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/</a:t>
            </a:r>
            <a:r>
              <a:rPr lang="ko-KR" altLang="en-US" sz="16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경량화</a:t>
            </a:r>
          </a:p>
        </p:txBody>
      </p:sp>
      <p:cxnSp>
        <p:nvCxnSpPr>
          <p:cNvPr id="150" name="직선 연결선 149"/>
          <p:cNvCxnSpPr/>
          <p:nvPr/>
        </p:nvCxnSpPr>
        <p:spPr>
          <a:xfrm flipV="1">
            <a:off x="5353697" y="1679931"/>
            <a:ext cx="0" cy="5879747"/>
          </a:xfrm>
          <a:prstGeom prst="line">
            <a:avLst/>
          </a:prstGeom>
          <a:ln>
            <a:gradFill>
              <a:gsLst>
                <a:gs pos="100000">
                  <a:schemeClr val="bg1">
                    <a:lumMod val="75000"/>
                    <a:alpha val="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직선 연결선 101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33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그림 1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948766"/>
            <a:ext cx="10691813" cy="4610910"/>
          </a:xfrm>
          <a:prstGeom prst="rect">
            <a:avLst/>
          </a:prstGeom>
        </p:spPr>
      </p:pic>
      <p:pic>
        <p:nvPicPr>
          <p:cNvPr id="84" name="그림 8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414" r="-6902" b="-940"/>
          <a:stretch/>
        </p:blipFill>
        <p:spPr>
          <a:xfrm>
            <a:off x="-283029" y="479425"/>
            <a:ext cx="11450350" cy="48659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9648" y="2369196"/>
            <a:ext cx="9110715" cy="2622462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4249720" y="1901054"/>
            <a:ext cx="704045" cy="1050734"/>
            <a:chOff x="4249720" y="1901054"/>
            <a:chExt cx="704045" cy="1050734"/>
          </a:xfrm>
        </p:grpSpPr>
        <p:grpSp>
          <p:nvGrpSpPr>
            <p:cNvPr id="106" name="Group 4"/>
            <p:cNvGrpSpPr>
              <a:grpSpLocks noChangeAspect="1"/>
            </p:cNvGrpSpPr>
            <p:nvPr/>
          </p:nvGrpSpPr>
          <p:grpSpPr bwMode="auto">
            <a:xfrm>
              <a:off x="4249720" y="1901054"/>
              <a:ext cx="704045" cy="1050734"/>
              <a:chOff x="2120" y="1700"/>
              <a:chExt cx="264" cy="394"/>
            </a:xfrm>
          </p:grpSpPr>
          <p:sp>
            <p:nvSpPr>
              <p:cNvPr id="10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121" y="1701"/>
                <a:ext cx="263" cy="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" name="Freeform 5"/>
              <p:cNvSpPr>
                <a:spLocks/>
              </p:cNvSpPr>
              <p:nvPr/>
            </p:nvSpPr>
            <p:spPr bwMode="auto">
              <a:xfrm>
                <a:off x="2238" y="1950"/>
                <a:ext cx="26" cy="143"/>
              </a:xfrm>
              <a:custGeom>
                <a:avLst/>
                <a:gdLst>
                  <a:gd name="T0" fmla="*/ 13 w 26"/>
                  <a:gd name="T1" fmla="*/ 143 h 143"/>
                  <a:gd name="T2" fmla="*/ 26 w 26"/>
                  <a:gd name="T3" fmla="*/ 0 h 143"/>
                  <a:gd name="T4" fmla="*/ 0 w 26"/>
                  <a:gd name="T5" fmla="*/ 0 h 143"/>
                  <a:gd name="T6" fmla="*/ 13 w 26"/>
                  <a:gd name="T7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43">
                    <a:moveTo>
                      <a:pt x="13" y="143"/>
                    </a:moveTo>
                    <a:lnTo>
                      <a:pt x="26" y="0"/>
                    </a:lnTo>
                    <a:lnTo>
                      <a:pt x="0" y="0"/>
                    </a:lnTo>
                    <a:lnTo>
                      <a:pt x="13" y="143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" name="Oval 6"/>
              <p:cNvSpPr>
                <a:spLocks noChangeArrowheads="1"/>
              </p:cNvSpPr>
              <p:nvPr/>
            </p:nvSpPr>
            <p:spPr bwMode="auto">
              <a:xfrm>
                <a:off x="2120" y="1700"/>
                <a:ext cx="263" cy="26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" name="Oval 7"/>
              <p:cNvSpPr>
                <a:spLocks noChangeArrowheads="1"/>
              </p:cNvSpPr>
              <p:nvPr/>
            </p:nvSpPr>
            <p:spPr bwMode="auto">
              <a:xfrm>
                <a:off x="2159" y="1739"/>
                <a:ext cx="184" cy="18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pic>
          <p:nvPicPr>
            <p:cNvPr id="111" name="그림 110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8666" y="2133310"/>
              <a:ext cx="553864" cy="183967"/>
            </a:xfrm>
            <a:prstGeom prst="rect">
              <a:avLst/>
            </a:prstGeom>
          </p:spPr>
        </p:pic>
      </p:grpSp>
      <p:sp>
        <p:nvSpPr>
          <p:cNvPr id="115" name="Freeform 5"/>
          <p:cNvSpPr>
            <a:spLocks/>
          </p:cNvSpPr>
          <p:nvPr/>
        </p:nvSpPr>
        <p:spPr bwMode="auto">
          <a:xfrm rot="18726959" flipV="1">
            <a:off x="4809147" y="1927445"/>
            <a:ext cx="2169503" cy="1761715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50000"/>
                  <a:lumOff val="50000"/>
                  <a:alpha val="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6" name="Freeform 5"/>
          <p:cNvSpPr>
            <a:spLocks/>
          </p:cNvSpPr>
          <p:nvPr/>
        </p:nvSpPr>
        <p:spPr bwMode="auto">
          <a:xfrm rot="20261968" flipV="1">
            <a:off x="4793494" y="2264817"/>
            <a:ext cx="2528299" cy="2053070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50000"/>
                  <a:lumOff val="50000"/>
                  <a:alpha val="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7" name="Freeform 9"/>
          <p:cNvSpPr>
            <a:spLocks/>
          </p:cNvSpPr>
          <p:nvPr/>
        </p:nvSpPr>
        <p:spPr bwMode="auto">
          <a:xfrm rot="7200000" flipH="1">
            <a:off x="4688009" y="2460730"/>
            <a:ext cx="358191" cy="1316972"/>
          </a:xfrm>
          <a:custGeom>
            <a:avLst/>
            <a:gdLst>
              <a:gd name="T0" fmla="*/ 95 w 95"/>
              <a:gd name="T1" fmla="*/ 281 h 358"/>
              <a:gd name="T2" fmla="*/ 94 w 95"/>
              <a:gd name="T3" fmla="*/ 252 h 358"/>
              <a:gd name="T4" fmla="*/ 92 w 95"/>
              <a:gd name="T5" fmla="*/ 237 h 358"/>
              <a:gd name="T6" fmla="*/ 90 w 95"/>
              <a:gd name="T7" fmla="*/ 222 h 358"/>
              <a:gd name="T8" fmla="*/ 89 w 95"/>
              <a:gd name="T9" fmla="*/ 214 h 358"/>
              <a:gd name="T10" fmla="*/ 88 w 95"/>
              <a:gd name="T11" fmla="*/ 207 h 358"/>
              <a:gd name="T12" fmla="*/ 85 w 95"/>
              <a:gd name="T13" fmla="*/ 191 h 358"/>
              <a:gd name="T14" fmla="*/ 78 w 95"/>
              <a:gd name="T15" fmla="*/ 161 h 358"/>
              <a:gd name="T16" fmla="*/ 69 w 95"/>
              <a:gd name="T17" fmla="*/ 131 h 358"/>
              <a:gd name="T18" fmla="*/ 60 w 95"/>
              <a:gd name="T19" fmla="*/ 105 h 358"/>
              <a:gd name="T20" fmla="*/ 57 w 95"/>
              <a:gd name="T21" fmla="*/ 98 h 358"/>
              <a:gd name="T22" fmla="*/ 55 w 95"/>
              <a:gd name="T23" fmla="*/ 92 h 358"/>
              <a:gd name="T24" fmla="*/ 50 w 95"/>
              <a:gd name="T25" fmla="*/ 81 h 358"/>
              <a:gd name="T26" fmla="*/ 41 w 95"/>
              <a:gd name="T27" fmla="*/ 61 h 358"/>
              <a:gd name="T28" fmla="*/ 33 w 95"/>
              <a:gd name="T29" fmla="*/ 47 h 358"/>
              <a:gd name="T30" fmla="*/ 29 w 95"/>
              <a:gd name="T31" fmla="*/ 39 h 358"/>
              <a:gd name="T32" fmla="*/ 52 w 95"/>
              <a:gd name="T33" fmla="*/ 39 h 358"/>
              <a:gd name="T34" fmla="*/ 0 w 95"/>
              <a:gd name="T35" fmla="*/ 0 h 358"/>
              <a:gd name="T36" fmla="*/ 10 w 95"/>
              <a:gd name="T37" fmla="*/ 64 h 358"/>
              <a:gd name="T38" fmla="*/ 20 w 95"/>
              <a:gd name="T39" fmla="*/ 45 h 358"/>
              <a:gd name="T40" fmla="*/ 24 w 95"/>
              <a:gd name="T41" fmla="*/ 51 h 358"/>
              <a:gd name="T42" fmla="*/ 32 w 95"/>
              <a:gd name="T43" fmla="*/ 66 h 358"/>
              <a:gd name="T44" fmla="*/ 42 w 95"/>
              <a:gd name="T45" fmla="*/ 85 h 358"/>
              <a:gd name="T46" fmla="*/ 47 w 95"/>
              <a:gd name="T47" fmla="*/ 96 h 358"/>
              <a:gd name="T48" fmla="*/ 50 w 95"/>
              <a:gd name="T49" fmla="*/ 102 h 358"/>
              <a:gd name="T50" fmla="*/ 52 w 95"/>
              <a:gd name="T51" fmla="*/ 108 h 358"/>
              <a:gd name="T52" fmla="*/ 62 w 95"/>
              <a:gd name="T53" fmla="*/ 134 h 358"/>
              <a:gd name="T54" fmla="*/ 72 w 95"/>
              <a:gd name="T55" fmla="*/ 162 h 358"/>
              <a:gd name="T56" fmla="*/ 80 w 95"/>
              <a:gd name="T57" fmla="*/ 192 h 358"/>
              <a:gd name="T58" fmla="*/ 83 w 95"/>
              <a:gd name="T59" fmla="*/ 208 h 358"/>
              <a:gd name="T60" fmla="*/ 85 w 95"/>
              <a:gd name="T61" fmla="*/ 215 h 358"/>
              <a:gd name="T62" fmla="*/ 86 w 95"/>
              <a:gd name="T63" fmla="*/ 223 h 358"/>
              <a:gd name="T64" fmla="*/ 88 w 95"/>
              <a:gd name="T65" fmla="*/ 238 h 358"/>
              <a:gd name="T66" fmla="*/ 90 w 95"/>
              <a:gd name="T67" fmla="*/ 253 h 358"/>
              <a:gd name="T68" fmla="*/ 92 w 95"/>
              <a:gd name="T69" fmla="*/ 281 h 358"/>
              <a:gd name="T70" fmla="*/ 93 w 95"/>
              <a:gd name="T71" fmla="*/ 294 h 358"/>
              <a:gd name="T72" fmla="*/ 93 w 95"/>
              <a:gd name="T73" fmla="*/ 306 h 358"/>
              <a:gd name="T74" fmla="*/ 93 w 95"/>
              <a:gd name="T75" fmla="*/ 317 h 358"/>
              <a:gd name="T76" fmla="*/ 92 w 95"/>
              <a:gd name="T77" fmla="*/ 328 h 358"/>
              <a:gd name="T78" fmla="*/ 91 w 95"/>
              <a:gd name="T79" fmla="*/ 344 h 358"/>
              <a:gd name="T80" fmla="*/ 88 w 95"/>
              <a:gd name="T81" fmla="*/ 358 h 358"/>
              <a:gd name="T82" fmla="*/ 91 w 95"/>
              <a:gd name="T83" fmla="*/ 344 h 358"/>
              <a:gd name="T84" fmla="*/ 93 w 95"/>
              <a:gd name="T85" fmla="*/ 328 h 358"/>
              <a:gd name="T86" fmla="*/ 94 w 95"/>
              <a:gd name="T87" fmla="*/ 317 h 358"/>
              <a:gd name="T88" fmla="*/ 95 w 95"/>
              <a:gd name="T89" fmla="*/ 306 h 358"/>
              <a:gd name="T90" fmla="*/ 95 w 95"/>
              <a:gd name="T91" fmla="*/ 294 h 358"/>
              <a:gd name="T92" fmla="*/ 95 w 95"/>
              <a:gd name="T93" fmla="*/ 281 h 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95" h="358">
                <a:moveTo>
                  <a:pt x="95" y="281"/>
                </a:moveTo>
                <a:cubicBezTo>
                  <a:pt x="95" y="272"/>
                  <a:pt x="94" y="262"/>
                  <a:pt x="94" y="252"/>
                </a:cubicBezTo>
                <a:cubicBezTo>
                  <a:pt x="93" y="248"/>
                  <a:pt x="93" y="242"/>
                  <a:pt x="92" y="237"/>
                </a:cubicBezTo>
                <a:cubicBezTo>
                  <a:pt x="92" y="232"/>
                  <a:pt x="91" y="227"/>
                  <a:pt x="90" y="222"/>
                </a:cubicBezTo>
                <a:cubicBezTo>
                  <a:pt x="90" y="220"/>
                  <a:pt x="90" y="217"/>
                  <a:pt x="89" y="214"/>
                </a:cubicBezTo>
                <a:cubicBezTo>
                  <a:pt x="89" y="212"/>
                  <a:pt x="88" y="209"/>
                  <a:pt x="88" y="207"/>
                </a:cubicBezTo>
                <a:cubicBezTo>
                  <a:pt x="87" y="202"/>
                  <a:pt x="86" y="196"/>
                  <a:pt x="85" y="191"/>
                </a:cubicBezTo>
                <a:cubicBezTo>
                  <a:pt x="83" y="181"/>
                  <a:pt x="80" y="171"/>
                  <a:pt x="78" y="161"/>
                </a:cubicBezTo>
                <a:cubicBezTo>
                  <a:pt x="75" y="151"/>
                  <a:pt x="72" y="141"/>
                  <a:pt x="69" y="131"/>
                </a:cubicBezTo>
                <a:cubicBezTo>
                  <a:pt x="66" y="122"/>
                  <a:pt x="63" y="113"/>
                  <a:pt x="60" y="105"/>
                </a:cubicBezTo>
                <a:cubicBezTo>
                  <a:pt x="59" y="103"/>
                  <a:pt x="58" y="100"/>
                  <a:pt x="57" y="98"/>
                </a:cubicBezTo>
                <a:cubicBezTo>
                  <a:pt x="56" y="96"/>
                  <a:pt x="56" y="94"/>
                  <a:pt x="55" y="92"/>
                </a:cubicBezTo>
                <a:cubicBezTo>
                  <a:pt x="53" y="88"/>
                  <a:pt x="51" y="85"/>
                  <a:pt x="50" y="81"/>
                </a:cubicBezTo>
                <a:cubicBezTo>
                  <a:pt x="47" y="74"/>
                  <a:pt x="44" y="67"/>
                  <a:pt x="41" y="61"/>
                </a:cubicBezTo>
                <a:cubicBezTo>
                  <a:pt x="38" y="56"/>
                  <a:pt x="35" y="51"/>
                  <a:pt x="33" y="47"/>
                </a:cubicBezTo>
                <a:cubicBezTo>
                  <a:pt x="32" y="44"/>
                  <a:pt x="30" y="41"/>
                  <a:pt x="29" y="39"/>
                </a:cubicBezTo>
                <a:cubicBezTo>
                  <a:pt x="52" y="39"/>
                  <a:pt x="52" y="39"/>
                  <a:pt x="52" y="39"/>
                </a:cubicBezTo>
                <a:cubicBezTo>
                  <a:pt x="0" y="0"/>
                  <a:pt x="0" y="0"/>
                  <a:pt x="0" y="0"/>
                </a:cubicBezTo>
                <a:cubicBezTo>
                  <a:pt x="10" y="64"/>
                  <a:pt x="10" y="64"/>
                  <a:pt x="10" y="64"/>
                </a:cubicBezTo>
                <a:cubicBezTo>
                  <a:pt x="20" y="45"/>
                  <a:pt x="20" y="45"/>
                  <a:pt x="20" y="45"/>
                </a:cubicBezTo>
                <a:cubicBezTo>
                  <a:pt x="21" y="46"/>
                  <a:pt x="23" y="49"/>
                  <a:pt x="24" y="51"/>
                </a:cubicBezTo>
                <a:cubicBezTo>
                  <a:pt x="26" y="55"/>
                  <a:pt x="29" y="60"/>
                  <a:pt x="32" y="66"/>
                </a:cubicBezTo>
                <a:cubicBezTo>
                  <a:pt x="35" y="71"/>
                  <a:pt x="38" y="78"/>
                  <a:pt x="42" y="85"/>
                </a:cubicBezTo>
                <a:cubicBezTo>
                  <a:pt x="43" y="88"/>
                  <a:pt x="45" y="92"/>
                  <a:pt x="47" y="96"/>
                </a:cubicBezTo>
                <a:cubicBezTo>
                  <a:pt x="48" y="98"/>
                  <a:pt x="49" y="100"/>
                  <a:pt x="50" y="102"/>
                </a:cubicBezTo>
                <a:cubicBezTo>
                  <a:pt x="50" y="104"/>
                  <a:pt x="51" y="106"/>
                  <a:pt x="52" y="108"/>
                </a:cubicBezTo>
                <a:cubicBezTo>
                  <a:pt x="55" y="116"/>
                  <a:pt x="59" y="125"/>
                  <a:pt x="62" y="134"/>
                </a:cubicBezTo>
                <a:cubicBezTo>
                  <a:pt x="65" y="143"/>
                  <a:pt x="69" y="153"/>
                  <a:pt x="72" y="162"/>
                </a:cubicBezTo>
                <a:cubicBezTo>
                  <a:pt x="74" y="172"/>
                  <a:pt x="77" y="182"/>
                  <a:pt x="80" y="192"/>
                </a:cubicBezTo>
                <a:cubicBezTo>
                  <a:pt x="81" y="197"/>
                  <a:pt x="82" y="203"/>
                  <a:pt x="83" y="208"/>
                </a:cubicBezTo>
                <a:cubicBezTo>
                  <a:pt x="85" y="215"/>
                  <a:pt x="85" y="215"/>
                  <a:pt x="85" y="215"/>
                </a:cubicBezTo>
                <a:cubicBezTo>
                  <a:pt x="85" y="218"/>
                  <a:pt x="86" y="220"/>
                  <a:pt x="86" y="223"/>
                </a:cubicBezTo>
                <a:cubicBezTo>
                  <a:pt x="87" y="228"/>
                  <a:pt x="88" y="233"/>
                  <a:pt x="88" y="238"/>
                </a:cubicBezTo>
                <a:cubicBezTo>
                  <a:pt x="89" y="243"/>
                  <a:pt x="90" y="248"/>
                  <a:pt x="90" y="253"/>
                </a:cubicBezTo>
                <a:cubicBezTo>
                  <a:pt x="91" y="262"/>
                  <a:pt x="92" y="272"/>
                  <a:pt x="92" y="281"/>
                </a:cubicBezTo>
                <a:cubicBezTo>
                  <a:pt x="93" y="285"/>
                  <a:pt x="93" y="290"/>
                  <a:pt x="93" y="294"/>
                </a:cubicBezTo>
                <a:cubicBezTo>
                  <a:pt x="93" y="298"/>
                  <a:pt x="93" y="302"/>
                  <a:pt x="93" y="306"/>
                </a:cubicBezTo>
                <a:cubicBezTo>
                  <a:pt x="93" y="310"/>
                  <a:pt x="93" y="314"/>
                  <a:pt x="93" y="317"/>
                </a:cubicBezTo>
                <a:cubicBezTo>
                  <a:pt x="93" y="321"/>
                  <a:pt x="92" y="324"/>
                  <a:pt x="92" y="328"/>
                </a:cubicBezTo>
                <a:cubicBezTo>
                  <a:pt x="92" y="334"/>
                  <a:pt x="91" y="339"/>
                  <a:pt x="91" y="344"/>
                </a:cubicBezTo>
                <a:cubicBezTo>
                  <a:pt x="89" y="353"/>
                  <a:pt x="88" y="358"/>
                  <a:pt x="88" y="358"/>
                </a:cubicBezTo>
                <a:cubicBezTo>
                  <a:pt x="88" y="358"/>
                  <a:pt x="90" y="353"/>
                  <a:pt x="91" y="344"/>
                </a:cubicBezTo>
                <a:cubicBezTo>
                  <a:pt x="92" y="339"/>
                  <a:pt x="93" y="334"/>
                  <a:pt x="93" y="328"/>
                </a:cubicBezTo>
                <a:cubicBezTo>
                  <a:pt x="93" y="324"/>
                  <a:pt x="94" y="321"/>
                  <a:pt x="94" y="317"/>
                </a:cubicBezTo>
                <a:cubicBezTo>
                  <a:pt x="94" y="314"/>
                  <a:pt x="94" y="310"/>
                  <a:pt x="95" y="306"/>
                </a:cubicBezTo>
                <a:cubicBezTo>
                  <a:pt x="95" y="302"/>
                  <a:pt x="95" y="298"/>
                  <a:pt x="95" y="294"/>
                </a:cubicBezTo>
                <a:cubicBezTo>
                  <a:pt x="95" y="290"/>
                  <a:pt x="95" y="285"/>
                  <a:pt x="95" y="281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50000"/>
                  <a:lumOff val="50000"/>
                  <a:alpha val="0"/>
                </a:schemeClr>
              </a:gs>
              <a:gs pos="64000">
                <a:schemeClr val="tx1">
                  <a:lumMod val="75000"/>
                  <a:lumOff val="25000"/>
                </a:schemeClr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30" name="Freeform 5"/>
          <p:cNvSpPr>
            <a:spLocks/>
          </p:cNvSpPr>
          <p:nvPr/>
        </p:nvSpPr>
        <p:spPr bwMode="auto">
          <a:xfrm rot="4984921" flipH="1" flipV="1">
            <a:off x="3498388" y="2030007"/>
            <a:ext cx="1203278" cy="1355066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52000">
                <a:schemeClr val="tx1">
                  <a:lumMod val="50000"/>
                  <a:lumOff val="50000"/>
                  <a:alpha val="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25" name="그룹 24"/>
          <p:cNvGrpSpPr/>
          <p:nvPr/>
        </p:nvGrpSpPr>
        <p:grpSpPr>
          <a:xfrm>
            <a:off x="7558414" y="3462998"/>
            <a:ext cx="1308198" cy="813860"/>
            <a:chOff x="7326344" y="3687629"/>
            <a:chExt cx="1227106" cy="763411"/>
          </a:xfrm>
        </p:grpSpPr>
        <p:pic>
          <p:nvPicPr>
            <p:cNvPr id="91" name="그림 9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6344" y="3687629"/>
              <a:ext cx="703232" cy="714474"/>
            </a:xfrm>
            <a:prstGeom prst="rect">
              <a:avLst/>
            </a:prstGeom>
          </p:spPr>
        </p:pic>
        <p:sp>
          <p:nvSpPr>
            <p:cNvPr id="133" name="TextBox 132"/>
            <p:cNvSpPr txBox="1"/>
            <p:nvPr/>
          </p:nvSpPr>
          <p:spPr>
            <a:xfrm>
              <a:off x="7543799" y="4081708"/>
              <a:ext cx="10096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도미니카공화국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(2015</a:t>
              </a: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년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)</a:t>
              </a: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7442245" y="2794639"/>
            <a:ext cx="1542099" cy="683493"/>
            <a:chOff x="7217376" y="3060700"/>
            <a:chExt cx="1446508" cy="641125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7376" y="3060700"/>
              <a:ext cx="666770" cy="641125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7772399" y="3195883"/>
              <a:ext cx="8914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미국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(2010</a:t>
              </a: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년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)</a:t>
              </a: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7233876" y="2960548"/>
            <a:ext cx="1297639" cy="654872"/>
            <a:chOff x="7021923" y="3216325"/>
            <a:chExt cx="1217202" cy="614278"/>
          </a:xfrm>
        </p:grpSpPr>
        <p:pic>
          <p:nvPicPr>
            <p:cNvPr id="132" name="그림 1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1923" y="3216325"/>
              <a:ext cx="664752" cy="614278"/>
            </a:xfrm>
            <a:prstGeom prst="rect">
              <a:avLst/>
            </a:prstGeom>
          </p:spPr>
        </p:pic>
        <p:sp>
          <p:nvSpPr>
            <p:cNvPr id="134" name="TextBox 133"/>
            <p:cNvSpPr txBox="1"/>
            <p:nvPr/>
          </p:nvSpPr>
          <p:spPr>
            <a:xfrm>
              <a:off x="7229474" y="3557833"/>
              <a:ext cx="100965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멕시코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(2014</a:t>
              </a: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년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)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7121773" y="2478991"/>
            <a:ext cx="1694067" cy="699788"/>
            <a:chOff x="6916769" y="2764618"/>
            <a:chExt cx="1589056" cy="656410"/>
          </a:xfrm>
        </p:grpSpPr>
        <p:pic>
          <p:nvPicPr>
            <p:cNvPr id="97" name="그림 9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6769" y="2764618"/>
              <a:ext cx="646082" cy="656410"/>
            </a:xfrm>
            <a:prstGeom prst="rect">
              <a:avLst/>
            </a:prstGeom>
          </p:spPr>
        </p:pic>
        <p:sp>
          <p:nvSpPr>
            <p:cNvPr id="135" name="TextBox 134"/>
            <p:cNvSpPr txBox="1"/>
            <p:nvPr/>
          </p:nvSpPr>
          <p:spPr>
            <a:xfrm>
              <a:off x="7496174" y="2891083"/>
              <a:ext cx="100965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캐나다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(2010</a:t>
              </a: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년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)</a:t>
              </a: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017223" y="3504054"/>
            <a:ext cx="1309925" cy="664581"/>
            <a:chOff x="1190624" y="3726140"/>
            <a:chExt cx="1228726" cy="623385"/>
          </a:xfrm>
        </p:grpSpPr>
        <p:pic>
          <p:nvPicPr>
            <p:cNvPr id="85" name="그림 8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6696" y="3726140"/>
              <a:ext cx="642654" cy="623385"/>
            </a:xfrm>
            <a:prstGeom prst="rect">
              <a:avLst/>
            </a:prstGeom>
          </p:spPr>
        </p:pic>
        <p:sp>
          <p:nvSpPr>
            <p:cNvPr id="136" name="TextBox 135"/>
            <p:cNvSpPr txBox="1"/>
            <p:nvPr/>
          </p:nvSpPr>
          <p:spPr>
            <a:xfrm>
              <a:off x="1190624" y="4005508"/>
              <a:ext cx="80010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터키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(2014</a:t>
              </a: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년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)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971741" y="3337661"/>
            <a:ext cx="1167763" cy="771236"/>
            <a:chOff x="2085974" y="3570061"/>
            <a:chExt cx="1095376" cy="723429"/>
          </a:xfrm>
        </p:grpSpPr>
        <p:pic>
          <p:nvPicPr>
            <p:cNvPr id="86" name="그림 8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9805" y="3570061"/>
              <a:ext cx="636589" cy="636589"/>
            </a:xfrm>
            <a:prstGeom prst="rect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2085974" y="4062658"/>
              <a:ext cx="109537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이스라엘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(2015</a:t>
              </a: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년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)</a:t>
              </a: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3024419" y="3066972"/>
            <a:ext cx="1167763" cy="777909"/>
            <a:chOff x="3073399" y="3316152"/>
            <a:chExt cx="1095376" cy="729688"/>
          </a:xfrm>
        </p:grpSpPr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8776" y="3316152"/>
              <a:ext cx="688374" cy="661898"/>
            </a:xfrm>
            <a:prstGeom prst="rect">
              <a:avLst/>
            </a:prstGeom>
          </p:spPr>
        </p:pic>
        <p:sp>
          <p:nvSpPr>
            <p:cNvPr id="138" name="TextBox 137"/>
            <p:cNvSpPr txBox="1"/>
            <p:nvPr/>
          </p:nvSpPr>
          <p:spPr>
            <a:xfrm>
              <a:off x="3073399" y="3815008"/>
              <a:ext cx="109537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인도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(2015</a:t>
              </a: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년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)</a:t>
              </a: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3241047" y="2478225"/>
            <a:ext cx="1247580" cy="658348"/>
            <a:chOff x="3276599" y="2763900"/>
            <a:chExt cx="1170246" cy="617539"/>
          </a:xfrm>
        </p:grpSpPr>
        <p:sp>
          <p:nvSpPr>
            <p:cNvPr id="140" name="TextBox 139"/>
            <p:cNvSpPr txBox="1"/>
            <p:nvPr/>
          </p:nvSpPr>
          <p:spPr>
            <a:xfrm>
              <a:off x="3276599" y="2833933"/>
              <a:ext cx="79057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중국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(2013</a:t>
              </a: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년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)</a:t>
              </a:r>
            </a:p>
          </p:txBody>
        </p:sp>
        <p:pic>
          <p:nvPicPr>
            <p:cNvPr id="88" name="그림 8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4815" y="2763900"/>
              <a:ext cx="622030" cy="617539"/>
            </a:xfrm>
            <a:prstGeom prst="rect">
              <a:avLst/>
            </a:prstGeom>
          </p:spPr>
        </p:pic>
      </p:grpSp>
      <p:grpSp>
        <p:nvGrpSpPr>
          <p:cNvPr id="18" name="그룹 17"/>
          <p:cNvGrpSpPr/>
          <p:nvPr/>
        </p:nvGrpSpPr>
        <p:grpSpPr>
          <a:xfrm>
            <a:off x="3373054" y="2840386"/>
            <a:ext cx="1198228" cy="639642"/>
            <a:chOff x="3400423" y="3116311"/>
            <a:chExt cx="1123953" cy="599992"/>
          </a:xfrm>
        </p:grpSpPr>
        <p:pic>
          <p:nvPicPr>
            <p:cNvPr id="94" name="그림 9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3825" y="3116311"/>
              <a:ext cx="590551" cy="599992"/>
            </a:xfrm>
            <a:prstGeom prst="rect">
              <a:avLst/>
            </a:prstGeom>
          </p:spPr>
        </p:pic>
        <p:sp>
          <p:nvSpPr>
            <p:cNvPr id="142" name="TextBox 141"/>
            <p:cNvSpPr txBox="1"/>
            <p:nvPr/>
          </p:nvSpPr>
          <p:spPr>
            <a:xfrm>
              <a:off x="3400423" y="3195883"/>
              <a:ext cx="89535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홍콩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(2014</a:t>
              </a: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년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)</a:t>
              </a: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3830004" y="3141140"/>
            <a:ext cx="1056065" cy="693587"/>
            <a:chOff x="3829048" y="3385722"/>
            <a:chExt cx="990602" cy="650593"/>
          </a:xfrm>
        </p:grpSpPr>
        <p:pic>
          <p:nvPicPr>
            <p:cNvPr id="93" name="그림 9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0668" y="3385722"/>
              <a:ext cx="522257" cy="530606"/>
            </a:xfrm>
            <a:prstGeom prst="rect">
              <a:avLst/>
            </a:prstGeom>
          </p:spPr>
        </p:pic>
        <p:sp>
          <p:nvSpPr>
            <p:cNvPr id="143" name="TextBox 142"/>
            <p:cNvSpPr txBox="1"/>
            <p:nvPr/>
          </p:nvSpPr>
          <p:spPr>
            <a:xfrm>
              <a:off x="3829048" y="3805483"/>
              <a:ext cx="9906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싱가포르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(2010</a:t>
              </a: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년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)</a:t>
              </a:r>
            </a:p>
          </p:txBody>
        </p:sp>
      </p:grpSp>
      <p:pic>
        <p:nvPicPr>
          <p:cNvPr id="87" name="그림 8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568" y="2780012"/>
            <a:ext cx="667657" cy="667657"/>
          </a:xfrm>
          <a:prstGeom prst="rect">
            <a:avLst/>
          </a:prstGeom>
        </p:spPr>
      </p:pic>
      <p:sp>
        <p:nvSpPr>
          <p:cNvPr id="144" name="TextBox 143"/>
          <p:cNvSpPr txBox="1"/>
          <p:nvPr/>
        </p:nvSpPr>
        <p:spPr>
          <a:xfrm>
            <a:off x="4347881" y="3243389"/>
            <a:ext cx="1056065" cy="24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대만</a:t>
            </a:r>
            <a:r>
              <a: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(2015</a:t>
            </a:r>
            <a:r>
              <a:rPr lang="ko-KR" altLang="en-US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년</a:t>
            </a:r>
            <a:r>
              <a: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</p:txBody>
      </p:sp>
      <p:grpSp>
        <p:nvGrpSpPr>
          <p:cNvPr id="21" name="그룹 20"/>
          <p:cNvGrpSpPr/>
          <p:nvPr/>
        </p:nvGrpSpPr>
        <p:grpSpPr>
          <a:xfrm>
            <a:off x="4946993" y="3422543"/>
            <a:ext cx="1056065" cy="869133"/>
            <a:chOff x="4876798" y="3649682"/>
            <a:chExt cx="990602" cy="815258"/>
          </a:xfrm>
        </p:grpSpPr>
        <p:pic>
          <p:nvPicPr>
            <p:cNvPr id="96" name="그림 9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393" y="3649682"/>
              <a:ext cx="693707" cy="704796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4876798" y="4234108"/>
              <a:ext cx="9906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뉴질랜드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(2011</a:t>
              </a:r>
              <a:r>
                <a:rPr lang="ko-KR" altLang="en-US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년</a:t>
              </a:r>
              <a:r>
                <a:rPr lang="en-US" altLang="ko-KR" sz="9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)</a:t>
              </a:r>
            </a:p>
          </p:txBody>
        </p:sp>
      </p:grpSp>
      <p:pic>
        <p:nvPicPr>
          <p:cNvPr id="27" name="그림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228" y="2566281"/>
            <a:ext cx="652629" cy="627527"/>
          </a:xfrm>
          <a:prstGeom prst="rect">
            <a:avLst/>
          </a:prstGeom>
        </p:spPr>
      </p:pic>
      <p:sp>
        <p:nvSpPr>
          <p:cNvPr id="146" name="TextBox 145"/>
          <p:cNvSpPr txBox="1"/>
          <p:nvPr/>
        </p:nvSpPr>
        <p:spPr>
          <a:xfrm>
            <a:off x="4993116" y="2684895"/>
            <a:ext cx="1056065" cy="246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일본</a:t>
            </a:r>
            <a:r>
              <a: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(2011</a:t>
            </a:r>
            <a:r>
              <a:rPr lang="ko-KR" altLang="en-US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년</a:t>
            </a:r>
            <a:r>
              <a: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</p:txBody>
      </p:sp>
      <p:sp>
        <p:nvSpPr>
          <p:cNvPr id="47" name="모서리가 둥근 직사각형 46"/>
          <p:cNvSpPr/>
          <p:nvPr/>
        </p:nvSpPr>
        <p:spPr>
          <a:xfrm>
            <a:off x="603250" y="6101041"/>
            <a:ext cx="9493250" cy="1264963"/>
          </a:xfrm>
          <a:prstGeom prst="roundRect">
            <a:avLst>
              <a:gd name="adj" fmla="val 0"/>
            </a:avLst>
          </a:prstGeom>
          <a:noFill/>
          <a:ln w="9525">
            <a:gradFill>
              <a:gsLst>
                <a:gs pos="0">
                  <a:srgbClr val="D42423"/>
                </a:gs>
                <a:gs pos="68000">
                  <a:srgbClr val="D42423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accent1">
                    <a:alpha val="0"/>
                  </a:schemeClr>
                </a:solidFill>
              </a:ln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822325" y="6206291"/>
            <a:ext cx="9048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현재 </a:t>
            </a:r>
            <a:r>
              <a:rPr lang="en-US" altLang="ko-KR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AEO* </a:t>
            </a:r>
            <a:r>
              <a:rPr lang="ko-KR" altLang="en-US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상호인정약정</a:t>
            </a:r>
            <a:r>
              <a:rPr lang="en-US" altLang="ko-KR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(MRA)</a:t>
            </a:r>
            <a:r>
              <a:rPr lang="ko-KR" altLang="en-US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을 맺은 </a:t>
            </a:r>
            <a:r>
              <a:rPr lang="en-US" altLang="ko-KR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13</a:t>
            </a:r>
            <a:r>
              <a:rPr lang="ko-KR" altLang="en-US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개 국가와 거래 시 </a:t>
            </a:r>
          </a:p>
          <a:p>
            <a:pPr algn="ctr">
              <a:lnSpc>
                <a:spcPct val="120000"/>
              </a:lnSpc>
            </a:pPr>
            <a:r>
              <a:rPr lang="ko-KR" altLang="en-US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수출입 통관 혜택 제공으로 양사 시너지 효과 기대</a:t>
            </a:r>
            <a:r>
              <a:rPr lang="en-US" altLang="ko-KR" sz="20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!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596900" y="5054600"/>
            <a:ext cx="9461500" cy="10287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93000" y="5137050"/>
            <a:ext cx="1741257" cy="28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ko-KR" altLang="en-US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신속통관</a:t>
            </a:r>
            <a:endParaRPr lang="en-US" altLang="ko-KR" sz="11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03375" y="5403750"/>
            <a:ext cx="260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ko-KR" altLang="en-US" sz="11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물품 검사비율 축소 및 서류제출 생략을 통한 물류 흐름 원활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95900" y="5137050"/>
            <a:ext cx="1741257" cy="28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ko-KR" altLang="en-US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경영안전</a:t>
            </a:r>
            <a:endParaRPr lang="en-US" altLang="ko-KR" sz="11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06275" y="5403750"/>
            <a:ext cx="21109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ko-KR" altLang="en-US" sz="11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각종 관세조사 원칙적 면제</a:t>
            </a:r>
            <a:r>
              <a:rPr lang="en-US" altLang="ko-KR" sz="11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1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담보생략으로 인한 자금부담 완화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182074" y="5137050"/>
            <a:ext cx="1741257" cy="28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ko-KR" altLang="en-US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상호인정</a:t>
            </a: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 </a:t>
            </a:r>
            <a:r>
              <a:rPr lang="ko-KR" altLang="en-US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혜택</a:t>
            </a:r>
            <a:endParaRPr lang="en-US" altLang="ko-KR" sz="11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82074" y="5403750"/>
            <a:ext cx="3101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AEO </a:t>
            </a:r>
            <a:r>
              <a:rPr lang="ko-KR" altLang="en-US" sz="11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제도 시행국가들과의 상호인정 약 </a:t>
            </a:r>
            <a:r>
              <a:rPr lang="en-US" altLang="ko-KR" sz="11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(MRA)</a:t>
            </a:r>
            <a:r>
              <a:rPr lang="ko-KR" altLang="en-US" sz="11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를 통한 상대국 수입 통관 시 검사생략</a:t>
            </a:r>
            <a:r>
              <a:rPr lang="en-US" altLang="ko-KR" sz="11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</a:t>
            </a:r>
            <a:r>
              <a:rPr lang="ko-KR" altLang="en-US" sz="11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우선검사 등의 혜택 부여</a:t>
            </a:r>
          </a:p>
        </p:txBody>
      </p:sp>
      <p:cxnSp>
        <p:nvCxnSpPr>
          <p:cNvPr id="50" name="직선 연결선 49"/>
          <p:cNvCxnSpPr/>
          <p:nvPr/>
        </p:nvCxnSpPr>
        <p:spPr bwMode="auto">
          <a:xfrm flipV="1">
            <a:off x="5260912" y="5067300"/>
            <a:ext cx="0" cy="762656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>
                    <a:alpha val="0"/>
                  </a:schemeClr>
                </a:gs>
                <a:gs pos="54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직선 연결선 50"/>
          <p:cNvCxnSpPr/>
          <p:nvPr/>
        </p:nvCxnSpPr>
        <p:spPr bwMode="auto">
          <a:xfrm flipV="1">
            <a:off x="7458012" y="5067300"/>
            <a:ext cx="0" cy="762656"/>
          </a:xfrm>
          <a:prstGeom prst="lin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>
                    <a:alpha val="0"/>
                  </a:schemeClr>
                </a:gs>
                <a:gs pos="54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  <a:effectLst>
            <a:innerShdw blurRad="254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48" name="그림 1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76" y="5479819"/>
            <a:ext cx="975706" cy="32408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TextBox 148"/>
          <p:cNvSpPr txBox="1"/>
          <p:nvPr/>
        </p:nvSpPr>
        <p:spPr>
          <a:xfrm>
            <a:off x="732853" y="1803959"/>
            <a:ext cx="2549737" cy="2700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buClr>
                <a:srgbClr val="800000"/>
              </a:buClr>
            </a:pPr>
            <a:r>
              <a:rPr lang="en-US" altLang="ko-KR" sz="105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*MRA(</a:t>
            </a:r>
            <a:r>
              <a:rPr lang="ko-KR" altLang="en-US" sz="105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상호인정약정</a:t>
            </a:r>
            <a:r>
              <a:rPr lang="en-US" altLang="ko-KR" sz="105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) </a:t>
            </a:r>
            <a:r>
              <a:rPr lang="ko-KR" altLang="en-US" sz="105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체결 국가</a:t>
            </a:r>
            <a:r>
              <a:rPr lang="en-US" altLang="ko-KR" sz="105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 (2015.12 </a:t>
            </a:r>
            <a:r>
              <a:rPr lang="ko-KR" altLang="en-US" sz="105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기준</a:t>
            </a:r>
            <a:r>
              <a:rPr lang="en-US" altLang="ko-KR" sz="105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)</a:t>
            </a:r>
            <a:endParaRPr lang="ko-KR" altLang="en-US" sz="1050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1188563" y="1171873"/>
            <a:ext cx="47000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en-US" altLang="ko-KR" sz="105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C00000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(Authorized Economic Operator)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723856" y="1470323"/>
            <a:ext cx="5157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ko-KR" altLang="en-US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국제적으로 수출입 업무</a:t>
            </a:r>
            <a:r>
              <a:rPr lang="en-US" altLang="ko-KR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 </a:t>
            </a:r>
            <a:r>
              <a:rPr lang="ko-KR" altLang="en-US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안전성 및 신뢰성 공인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723856" y="1101177"/>
            <a:ext cx="812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00"/>
              </a:buClr>
            </a:pPr>
            <a:r>
              <a:rPr lang="en-US" altLang="ko-KR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AEO</a:t>
            </a:r>
            <a:endParaRPr lang="ko-KR" altLang="en-US" sz="18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  <a:ea typeface="+mj-ea"/>
            </a:endParaRPr>
          </a:p>
        </p:txBody>
      </p:sp>
      <p:grpSp>
        <p:nvGrpSpPr>
          <p:cNvPr id="153" name="그룹 152"/>
          <p:cNvGrpSpPr/>
          <p:nvPr/>
        </p:nvGrpSpPr>
        <p:grpSpPr>
          <a:xfrm>
            <a:off x="485775" y="1179893"/>
            <a:ext cx="277160" cy="213809"/>
            <a:chOff x="345109" y="1341813"/>
            <a:chExt cx="277160" cy="213809"/>
          </a:xfrm>
        </p:grpSpPr>
        <p:sp>
          <p:nvSpPr>
            <p:cNvPr id="154" name="갈매기형 수장 153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155" name="갈매기형 수장 154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grpSp>
        <p:nvGrpSpPr>
          <p:cNvPr id="156" name="그룹 155"/>
          <p:cNvGrpSpPr/>
          <p:nvPr/>
        </p:nvGrpSpPr>
        <p:grpSpPr>
          <a:xfrm>
            <a:off x="485775" y="1560289"/>
            <a:ext cx="277160" cy="213809"/>
            <a:chOff x="345109" y="1341813"/>
            <a:chExt cx="277160" cy="213809"/>
          </a:xfrm>
        </p:grpSpPr>
        <p:sp>
          <p:nvSpPr>
            <p:cNvPr id="157" name="갈매기형 수장 156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158" name="갈매기형 수장 157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787400" y="5137050"/>
            <a:ext cx="1741257" cy="28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C00000"/>
                </a:solidFill>
                <a:latin typeface="+mj-ea"/>
                <a:ea typeface="+mj-ea"/>
              </a:rPr>
              <a:t>AEO </a:t>
            </a:r>
            <a:r>
              <a:rPr lang="ko-KR" altLang="en-US" sz="11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C00000"/>
                </a:solidFill>
                <a:latin typeface="+mj-ea"/>
                <a:ea typeface="+mj-ea"/>
              </a:rPr>
              <a:t>공인의 혜택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Ⅵ.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MRA</a:t>
            </a:r>
            <a:r>
              <a:rPr lang="ko-KR" altLang="en-US" sz="2400" b="1" spc="-165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체결을 통한 국제적 위상 제고 </a:t>
            </a:r>
            <a:endParaRPr lang="ko-KR" altLang="en-US" sz="24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+mj-ea"/>
              <a:ea typeface="+mj-ea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AEO </a:t>
            </a:r>
            <a:r>
              <a:rPr lang="ko-KR" altLang="en-US" sz="1100" spc="-7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우수업체 인증 취득</a:t>
            </a:r>
            <a:endParaRPr lang="ko-KR" altLang="en-US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0" name="Freeform 5"/>
          <p:cNvSpPr>
            <a:spLocks/>
          </p:cNvSpPr>
          <p:nvPr/>
        </p:nvSpPr>
        <p:spPr bwMode="auto">
          <a:xfrm rot="1728836" flipH="1" flipV="1">
            <a:off x="2137004" y="2001945"/>
            <a:ext cx="2062823" cy="1840707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50000"/>
                  <a:lumOff val="50000"/>
                  <a:alpha val="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5" name="Freeform 5"/>
          <p:cNvSpPr>
            <a:spLocks/>
          </p:cNvSpPr>
          <p:nvPr/>
        </p:nvSpPr>
        <p:spPr bwMode="auto">
          <a:xfrm rot="1728836" flipH="1" flipV="1">
            <a:off x="2967532" y="2513665"/>
            <a:ext cx="1419063" cy="1290840"/>
          </a:xfrm>
          <a:custGeom>
            <a:avLst/>
            <a:gdLst>
              <a:gd name="T0" fmla="*/ 486 w 494"/>
              <a:gd name="T1" fmla="*/ 0 h 371"/>
              <a:gd name="T2" fmla="*/ 468 w 494"/>
              <a:gd name="T3" fmla="*/ 46 h 371"/>
              <a:gd name="T4" fmla="*/ 450 w 494"/>
              <a:gd name="T5" fmla="*/ 92 h 371"/>
              <a:gd name="T6" fmla="*/ 438 w 494"/>
              <a:gd name="T7" fmla="*/ 118 h 371"/>
              <a:gd name="T8" fmla="*/ 427 w 494"/>
              <a:gd name="T9" fmla="*/ 136 h 371"/>
              <a:gd name="T10" fmla="*/ 408 w 494"/>
              <a:gd name="T11" fmla="*/ 165 h 371"/>
              <a:gd name="T12" fmla="*/ 375 w 494"/>
              <a:gd name="T13" fmla="*/ 205 h 371"/>
              <a:gd name="T14" fmla="*/ 355 w 494"/>
              <a:gd name="T15" fmla="*/ 224 h 371"/>
              <a:gd name="T16" fmla="*/ 340 w 494"/>
              <a:gd name="T17" fmla="*/ 238 h 371"/>
              <a:gd name="T18" fmla="*/ 323 w 494"/>
              <a:gd name="T19" fmla="*/ 251 h 371"/>
              <a:gd name="T20" fmla="*/ 300 w 494"/>
              <a:gd name="T21" fmla="*/ 267 h 371"/>
              <a:gd name="T22" fmla="*/ 282 w 494"/>
              <a:gd name="T23" fmla="*/ 279 h 371"/>
              <a:gd name="T24" fmla="*/ 264 w 494"/>
              <a:gd name="T25" fmla="*/ 290 h 371"/>
              <a:gd name="T26" fmla="*/ 213 w 494"/>
              <a:gd name="T27" fmla="*/ 315 h 371"/>
              <a:gd name="T28" fmla="*/ 188 w 494"/>
              <a:gd name="T29" fmla="*/ 326 h 371"/>
              <a:gd name="T30" fmla="*/ 139 w 494"/>
              <a:gd name="T31" fmla="*/ 343 h 371"/>
              <a:gd name="T32" fmla="*/ 56 w 494"/>
              <a:gd name="T33" fmla="*/ 363 h 371"/>
              <a:gd name="T34" fmla="*/ 0 w 494"/>
              <a:gd name="T35" fmla="*/ 371 h 371"/>
              <a:gd name="T36" fmla="*/ 56 w 494"/>
              <a:gd name="T37" fmla="*/ 364 h 371"/>
              <a:gd name="T38" fmla="*/ 140 w 494"/>
              <a:gd name="T39" fmla="*/ 345 h 371"/>
              <a:gd name="T40" fmla="*/ 189 w 494"/>
              <a:gd name="T41" fmla="*/ 329 h 371"/>
              <a:gd name="T42" fmla="*/ 215 w 494"/>
              <a:gd name="T43" fmla="*/ 319 h 371"/>
              <a:gd name="T44" fmla="*/ 266 w 494"/>
              <a:gd name="T45" fmla="*/ 294 h 371"/>
              <a:gd name="T46" fmla="*/ 285 w 494"/>
              <a:gd name="T47" fmla="*/ 284 h 371"/>
              <a:gd name="T48" fmla="*/ 303 w 494"/>
              <a:gd name="T49" fmla="*/ 272 h 371"/>
              <a:gd name="T50" fmla="*/ 327 w 494"/>
              <a:gd name="T51" fmla="*/ 256 h 371"/>
              <a:gd name="T52" fmla="*/ 344 w 494"/>
              <a:gd name="T53" fmla="*/ 243 h 371"/>
              <a:gd name="T54" fmla="*/ 360 w 494"/>
              <a:gd name="T55" fmla="*/ 229 h 371"/>
              <a:gd name="T56" fmla="*/ 380 w 494"/>
              <a:gd name="T57" fmla="*/ 210 h 371"/>
              <a:gd name="T58" fmla="*/ 415 w 494"/>
              <a:gd name="T59" fmla="*/ 171 h 371"/>
              <a:gd name="T60" fmla="*/ 435 w 494"/>
              <a:gd name="T61" fmla="*/ 141 h 371"/>
              <a:gd name="T62" fmla="*/ 446 w 494"/>
              <a:gd name="T63" fmla="*/ 122 h 371"/>
              <a:gd name="T64" fmla="*/ 460 w 494"/>
              <a:gd name="T65" fmla="*/ 96 h 371"/>
              <a:gd name="T66" fmla="*/ 478 w 494"/>
              <a:gd name="T67" fmla="*/ 49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4" h="371">
                <a:moveTo>
                  <a:pt x="494" y="64"/>
                </a:moveTo>
                <a:cubicBezTo>
                  <a:pt x="486" y="0"/>
                  <a:pt x="486" y="0"/>
                  <a:pt x="486" y="0"/>
                </a:cubicBezTo>
                <a:cubicBezTo>
                  <a:pt x="447" y="52"/>
                  <a:pt x="447" y="52"/>
                  <a:pt x="447" y="52"/>
                </a:cubicBezTo>
                <a:cubicBezTo>
                  <a:pt x="468" y="46"/>
                  <a:pt x="468" y="46"/>
                  <a:pt x="468" y="46"/>
                </a:cubicBezTo>
                <a:cubicBezTo>
                  <a:pt x="466" y="50"/>
                  <a:pt x="464" y="56"/>
                  <a:pt x="462" y="64"/>
                </a:cubicBezTo>
                <a:cubicBezTo>
                  <a:pt x="459" y="72"/>
                  <a:pt x="455" y="81"/>
                  <a:pt x="450" y="92"/>
                </a:cubicBezTo>
                <a:cubicBezTo>
                  <a:pt x="448" y="98"/>
                  <a:pt x="445" y="103"/>
                  <a:pt x="442" y="109"/>
                </a:cubicBezTo>
                <a:cubicBezTo>
                  <a:pt x="441" y="112"/>
                  <a:pt x="439" y="115"/>
                  <a:pt x="438" y="118"/>
                </a:cubicBezTo>
                <a:cubicBezTo>
                  <a:pt x="436" y="121"/>
                  <a:pt x="434" y="124"/>
                  <a:pt x="433" y="127"/>
                </a:cubicBezTo>
                <a:cubicBezTo>
                  <a:pt x="431" y="130"/>
                  <a:pt x="429" y="133"/>
                  <a:pt x="427" y="136"/>
                </a:cubicBezTo>
                <a:cubicBezTo>
                  <a:pt x="425" y="139"/>
                  <a:pt x="423" y="143"/>
                  <a:pt x="421" y="146"/>
                </a:cubicBezTo>
                <a:cubicBezTo>
                  <a:pt x="417" y="152"/>
                  <a:pt x="413" y="159"/>
                  <a:pt x="408" y="165"/>
                </a:cubicBezTo>
                <a:cubicBezTo>
                  <a:pt x="403" y="172"/>
                  <a:pt x="398" y="178"/>
                  <a:pt x="392" y="185"/>
                </a:cubicBezTo>
                <a:cubicBezTo>
                  <a:pt x="387" y="191"/>
                  <a:pt x="381" y="198"/>
                  <a:pt x="375" y="205"/>
                </a:cubicBezTo>
                <a:cubicBezTo>
                  <a:pt x="372" y="208"/>
                  <a:pt x="368" y="211"/>
                  <a:pt x="365" y="214"/>
                </a:cubicBezTo>
                <a:cubicBezTo>
                  <a:pt x="362" y="217"/>
                  <a:pt x="359" y="221"/>
                  <a:pt x="355" y="224"/>
                </a:cubicBezTo>
                <a:cubicBezTo>
                  <a:pt x="352" y="227"/>
                  <a:pt x="348" y="230"/>
                  <a:pt x="345" y="233"/>
                </a:cubicBezTo>
                <a:cubicBezTo>
                  <a:pt x="343" y="234"/>
                  <a:pt x="342" y="236"/>
                  <a:pt x="340" y="238"/>
                </a:cubicBezTo>
                <a:cubicBezTo>
                  <a:pt x="334" y="242"/>
                  <a:pt x="334" y="242"/>
                  <a:pt x="334" y="242"/>
                </a:cubicBezTo>
                <a:cubicBezTo>
                  <a:pt x="331" y="245"/>
                  <a:pt x="327" y="248"/>
                  <a:pt x="323" y="251"/>
                </a:cubicBezTo>
                <a:cubicBezTo>
                  <a:pt x="320" y="254"/>
                  <a:pt x="316" y="256"/>
                  <a:pt x="312" y="259"/>
                </a:cubicBezTo>
                <a:cubicBezTo>
                  <a:pt x="308" y="262"/>
                  <a:pt x="304" y="265"/>
                  <a:pt x="300" y="267"/>
                </a:cubicBezTo>
                <a:cubicBezTo>
                  <a:pt x="288" y="275"/>
                  <a:pt x="288" y="275"/>
                  <a:pt x="288" y="275"/>
                </a:cubicBezTo>
                <a:cubicBezTo>
                  <a:pt x="282" y="279"/>
                  <a:pt x="282" y="279"/>
                  <a:pt x="282" y="279"/>
                </a:cubicBezTo>
                <a:cubicBezTo>
                  <a:pt x="276" y="283"/>
                  <a:pt x="276" y="283"/>
                  <a:pt x="276" y="283"/>
                </a:cubicBezTo>
                <a:cubicBezTo>
                  <a:pt x="272" y="285"/>
                  <a:pt x="268" y="288"/>
                  <a:pt x="264" y="290"/>
                </a:cubicBezTo>
                <a:cubicBezTo>
                  <a:pt x="255" y="295"/>
                  <a:pt x="247" y="299"/>
                  <a:pt x="239" y="303"/>
                </a:cubicBezTo>
                <a:cubicBezTo>
                  <a:pt x="230" y="307"/>
                  <a:pt x="222" y="312"/>
                  <a:pt x="213" y="315"/>
                </a:cubicBezTo>
                <a:cubicBezTo>
                  <a:pt x="209" y="317"/>
                  <a:pt x="205" y="319"/>
                  <a:pt x="201" y="321"/>
                </a:cubicBezTo>
                <a:cubicBezTo>
                  <a:pt x="196" y="322"/>
                  <a:pt x="192" y="324"/>
                  <a:pt x="188" y="326"/>
                </a:cubicBezTo>
                <a:cubicBezTo>
                  <a:pt x="180" y="329"/>
                  <a:pt x="171" y="332"/>
                  <a:pt x="163" y="335"/>
                </a:cubicBezTo>
                <a:cubicBezTo>
                  <a:pt x="155" y="338"/>
                  <a:pt x="147" y="340"/>
                  <a:pt x="139" y="343"/>
                </a:cubicBezTo>
                <a:cubicBezTo>
                  <a:pt x="123" y="348"/>
                  <a:pt x="108" y="352"/>
                  <a:pt x="94" y="355"/>
                </a:cubicBezTo>
                <a:cubicBezTo>
                  <a:pt x="80" y="358"/>
                  <a:pt x="67" y="361"/>
                  <a:pt x="56" y="363"/>
                </a:cubicBezTo>
                <a:cubicBezTo>
                  <a:pt x="44" y="365"/>
                  <a:pt x="34" y="367"/>
                  <a:pt x="26" y="368"/>
                </a:cubicBezTo>
                <a:cubicBezTo>
                  <a:pt x="9" y="370"/>
                  <a:pt x="0" y="371"/>
                  <a:pt x="0" y="371"/>
                </a:cubicBezTo>
                <a:cubicBezTo>
                  <a:pt x="0" y="371"/>
                  <a:pt x="9" y="370"/>
                  <a:pt x="26" y="368"/>
                </a:cubicBezTo>
                <a:cubicBezTo>
                  <a:pt x="34" y="367"/>
                  <a:pt x="45" y="366"/>
                  <a:pt x="56" y="364"/>
                </a:cubicBezTo>
                <a:cubicBezTo>
                  <a:pt x="68" y="362"/>
                  <a:pt x="81" y="360"/>
                  <a:pt x="95" y="357"/>
                </a:cubicBezTo>
                <a:cubicBezTo>
                  <a:pt x="109" y="354"/>
                  <a:pt x="124" y="350"/>
                  <a:pt x="140" y="345"/>
                </a:cubicBezTo>
                <a:cubicBezTo>
                  <a:pt x="148" y="343"/>
                  <a:pt x="156" y="340"/>
                  <a:pt x="164" y="338"/>
                </a:cubicBezTo>
                <a:cubicBezTo>
                  <a:pt x="172" y="335"/>
                  <a:pt x="181" y="332"/>
                  <a:pt x="189" y="329"/>
                </a:cubicBezTo>
                <a:cubicBezTo>
                  <a:pt x="193" y="327"/>
                  <a:pt x="198" y="326"/>
                  <a:pt x="202" y="324"/>
                </a:cubicBezTo>
                <a:cubicBezTo>
                  <a:pt x="206" y="322"/>
                  <a:pt x="211" y="321"/>
                  <a:pt x="215" y="319"/>
                </a:cubicBezTo>
                <a:cubicBezTo>
                  <a:pt x="223" y="315"/>
                  <a:pt x="232" y="311"/>
                  <a:pt x="241" y="307"/>
                </a:cubicBezTo>
                <a:cubicBezTo>
                  <a:pt x="249" y="303"/>
                  <a:pt x="258" y="299"/>
                  <a:pt x="266" y="294"/>
                </a:cubicBezTo>
                <a:cubicBezTo>
                  <a:pt x="270" y="292"/>
                  <a:pt x="274" y="290"/>
                  <a:pt x="279" y="287"/>
                </a:cubicBezTo>
                <a:cubicBezTo>
                  <a:pt x="285" y="284"/>
                  <a:pt x="285" y="284"/>
                  <a:pt x="285" y="284"/>
                </a:cubicBezTo>
                <a:cubicBezTo>
                  <a:pt x="291" y="280"/>
                  <a:pt x="291" y="280"/>
                  <a:pt x="291" y="280"/>
                </a:cubicBezTo>
                <a:cubicBezTo>
                  <a:pt x="303" y="272"/>
                  <a:pt x="303" y="272"/>
                  <a:pt x="303" y="272"/>
                </a:cubicBezTo>
                <a:cubicBezTo>
                  <a:pt x="307" y="270"/>
                  <a:pt x="311" y="267"/>
                  <a:pt x="315" y="264"/>
                </a:cubicBezTo>
                <a:cubicBezTo>
                  <a:pt x="319" y="261"/>
                  <a:pt x="323" y="259"/>
                  <a:pt x="327" y="256"/>
                </a:cubicBezTo>
                <a:cubicBezTo>
                  <a:pt x="331" y="253"/>
                  <a:pt x="335" y="250"/>
                  <a:pt x="338" y="247"/>
                </a:cubicBezTo>
                <a:cubicBezTo>
                  <a:pt x="344" y="243"/>
                  <a:pt x="344" y="243"/>
                  <a:pt x="344" y="243"/>
                </a:cubicBezTo>
                <a:cubicBezTo>
                  <a:pt x="346" y="241"/>
                  <a:pt x="348" y="240"/>
                  <a:pt x="350" y="238"/>
                </a:cubicBezTo>
                <a:cubicBezTo>
                  <a:pt x="353" y="235"/>
                  <a:pt x="357" y="232"/>
                  <a:pt x="360" y="229"/>
                </a:cubicBezTo>
                <a:cubicBezTo>
                  <a:pt x="364" y="226"/>
                  <a:pt x="367" y="223"/>
                  <a:pt x="370" y="220"/>
                </a:cubicBezTo>
                <a:cubicBezTo>
                  <a:pt x="374" y="216"/>
                  <a:pt x="377" y="213"/>
                  <a:pt x="380" y="210"/>
                </a:cubicBezTo>
                <a:cubicBezTo>
                  <a:pt x="387" y="203"/>
                  <a:pt x="393" y="197"/>
                  <a:pt x="398" y="190"/>
                </a:cubicBezTo>
                <a:cubicBezTo>
                  <a:pt x="404" y="184"/>
                  <a:pt x="409" y="177"/>
                  <a:pt x="415" y="171"/>
                </a:cubicBezTo>
                <a:cubicBezTo>
                  <a:pt x="420" y="164"/>
                  <a:pt x="424" y="157"/>
                  <a:pt x="429" y="151"/>
                </a:cubicBezTo>
                <a:cubicBezTo>
                  <a:pt x="431" y="148"/>
                  <a:pt x="433" y="144"/>
                  <a:pt x="435" y="141"/>
                </a:cubicBezTo>
                <a:cubicBezTo>
                  <a:pt x="437" y="138"/>
                  <a:pt x="439" y="135"/>
                  <a:pt x="441" y="132"/>
                </a:cubicBezTo>
                <a:cubicBezTo>
                  <a:pt x="443" y="128"/>
                  <a:pt x="445" y="125"/>
                  <a:pt x="446" y="122"/>
                </a:cubicBezTo>
                <a:cubicBezTo>
                  <a:pt x="448" y="119"/>
                  <a:pt x="450" y="116"/>
                  <a:pt x="451" y="113"/>
                </a:cubicBezTo>
                <a:cubicBezTo>
                  <a:pt x="454" y="107"/>
                  <a:pt x="457" y="102"/>
                  <a:pt x="460" y="96"/>
                </a:cubicBezTo>
                <a:cubicBezTo>
                  <a:pt x="464" y="86"/>
                  <a:pt x="469" y="76"/>
                  <a:pt x="472" y="68"/>
                </a:cubicBezTo>
                <a:cubicBezTo>
                  <a:pt x="475" y="60"/>
                  <a:pt x="477" y="53"/>
                  <a:pt x="478" y="49"/>
                </a:cubicBezTo>
                <a:lnTo>
                  <a:pt x="494" y="64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50000"/>
                  <a:lumOff val="50000"/>
                  <a:alpha val="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108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1" name="TextBox 80"/>
          <p:cNvSpPr txBox="1"/>
          <p:nvPr/>
        </p:nvSpPr>
        <p:spPr>
          <a:xfrm>
            <a:off x="4916130" y="2089621"/>
            <a:ext cx="10560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(2015</a:t>
            </a:r>
            <a:r>
              <a:rPr lang="ko-KR" altLang="en-US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년</a:t>
            </a:r>
            <a:r>
              <a: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</a:t>
            </a:r>
            <a:r>
              <a:rPr lang="ko-KR" altLang="en-US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월</a:t>
            </a:r>
            <a:r>
              <a: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15</a:t>
            </a:r>
            <a:r>
              <a:rPr lang="ko-KR" altLang="en-US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일</a:t>
            </a:r>
            <a:r>
              <a:rPr lang="en-US" altLang="ko-KR" sz="9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</p:txBody>
      </p:sp>
      <p:cxnSp>
        <p:nvCxnSpPr>
          <p:cNvPr id="92" name="직선 연결선 91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53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30" grpId="0" animBg="1"/>
      <p:bldP spid="90" grpId="0" animBg="1"/>
      <p:bldP spid="125" grpId="0" animBg="1"/>
      <p:bldP spid="8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9"/>
            <a:ext cx="10691813" cy="7558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464" y="1132562"/>
            <a:ext cx="5834735" cy="1095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28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n-ea"/>
              </a:rPr>
              <a:t>SH PAC</a:t>
            </a:r>
          </a:p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2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2020 </a:t>
            </a:r>
            <a:r>
              <a:rPr lang="ko-KR" altLang="en-US" sz="2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미래 비전 제시</a:t>
            </a:r>
            <a:endParaRPr lang="en-US" altLang="ko-KR" sz="28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265" y="521122"/>
            <a:ext cx="783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“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8866" y="1932382"/>
            <a:ext cx="739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”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9359" y="1142087"/>
            <a:ext cx="2129972" cy="404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- 2015 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▶ </a:t>
            </a: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2020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7443093" y="639561"/>
            <a:ext cx="2358462" cy="550151"/>
            <a:chOff x="7443093" y="639561"/>
            <a:chExt cx="2358462" cy="550151"/>
          </a:xfrm>
        </p:grpSpPr>
        <p:sp>
          <p:nvSpPr>
            <p:cNvPr id="13" name="TextBox 12"/>
            <p:cNvSpPr txBox="1"/>
            <p:nvPr/>
          </p:nvSpPr>
          <p:spPr>
            <a:xfrm>
              <a:off x="7443093" y="639561"/>
              <a:ext cx="596007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</a:rPr>
                <a:t>Ⅶ</a:t>
              </a:r>
              <a:endParaRPr lang="en-US" altLang="ko-KR" sz="22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71583" y="639561"/>
              <a:ext cx="2129972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. SH PAC </a:t>
              </a:r>
              <a:r>
                <a:rPr lang="ko-KR" altLang="en-US" sz="22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비전</a:t>
              </a:r>
              <a:endParaRPr lang="en-US" altLang="ko-KR" sz="22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54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" r="6188" b="27557"/>
          <a:stretch/>
        </p:blipFill>
        <p:spPr>
          <a:xfrm>
            <a:off x="-12700" y="180974"/>
            <a:ext cx="10718800" cy="5508626"/>
          </a:xfrm>
          <a:prstGeom prst="roundRect">
            <a:avLst>
              <a:gd name="adj" fmla="val 4763"/>
            </a:avLst>
          </a:prstGeom>
          <a:noFill/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sp>
        <p:nvSpPr>
          <p:cNvPr id="39" name="직사각형 38"/>
          <p:cNvSpPr/>
          <p:nvPr/>
        </p:nvSpPr>
        <p:spPr>
          <a:xfrm>
            <a:off x="0" y="2059536"/>
            <a:ext cx="10858499" cy="4922378"/>
          </a:xfrm>
          <a:prstGeom prst="rect">
            <a:avLst/>
          </a:prstGeom>
          <a:gradFill>
            <a:gsLst>
              <a:gs pos="6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8" name="그림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933776"/>
            <a:ext cx="10691813" cy="4610910"/>
          </a:xfrm>
          <a:prstGeom prst="rect">
            <a:avLst/>
          </a:prstGeom>
        </p:spPr>
      </p:pic>
      <p:sp>
        <p:nvSpPr>
          <p:cNvPr id="40" name="직사각형 39"/>
          <p:cNvSpPr/>
          <p:nvPr/>
        </p:nvSpPr>
        <p:spPr>
          <a:xfrm>
            <a:off x="-42421" y="2171700"/>
            <a:ext cx="10776654" cy="4767568"/>
          </a:xfrm>
          <a:prstGeom prst="rect">
            <a:avLst/>
          </a:prstGeom>
          <a:gradFill>
            <a:gsLst>
              <a:gs pos="6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Freeform 5"/>
          <p:cNvSpPr>
            <a:spLocks/>
          </p:cNvSpPr>
          <p:nvPr/>
        </p:nvSpPr>
        <p:spPr bwMode="auto">
          <a:xfrm rot="696468">
            <a:off x="1870501" y="2872473"/>
            <a:ext cx="8144854" cy="4501190"/>
          </a:xfrm>
          <a:custGeom>
            <a:avLst/>
            <a:gdLst>
              <a:gd name="T0" fmla="*/ 2931 w 3674"/>
              <a:gd name="T1" fmla="*/ 0 h 2030"/>
              <a:gd name="T2" fmla="*/ 3040 w 3674"/>
              <a:gd name="T3" fmla="*/ 89 h 2030"/>
              <a:gd name="T4" fmla="*/ 3014 w 3674"/>
              <a:gd name="T5" fmla="*/ 119 h 2030"/>
              <a:gd name="T6" fmla="*/ 2995 w 3674"/>
              <a:gd name="T7" fmla="*/ 140 h 2030"/>
              <a:gd name="T8" fmla="*/ 2890 w 3674"/>
              <a:gd name="T9" fmla="*/ 257 h 2030"/>
              <a:gd name="T10" fmla="*/ 2668 w 3674"/>
              <a:gd name="T11" fmla="*/ 482 h 2030"/>
              <a:gd name="T12" fmla="*/ 1627 w 3674"/>
              <a:gd name="T13" fmla="*/ 1253 h 2030"/>
              <a:gd name="T14" fmla="*/ 388 w 3674"/>
              <a:gd name="T15" fmla="*/ 1783 h 2030"/>
              <a:gd name="T16" fmla="*/ 0 w 3674"/>
              <a:gd name="T17" fmla="*/ 1885 h 2030"/>
              <a:gd name="T18" fmla="*/ 0 w 3674"/>
              <a:gd name="T19" fmla="*/ 2030 h 2030"/>
              <a:gd name="T20" fmla="*/ 442 w 3674"/>
              <a:gd name="T21" fmla="*/ 1974 h 2030"/>
              <a:gd name="T22" fmla="*/ 1824 w 3674"/>
              <a:gd name="T23" fmla="*/ 1589 h 2030"/>
              <a:gd name="T24" fmla="*/ 3083 w 3674"/>
              <a:gd name="T25" fmla="*/ 900 h 2030"/>
              <a:gd name="T26" fmla="*/ 3369 w 3674"/>
              <a:gd name="T27" fmla="*/ 684 h 2030"/>
              <a:gd name="T28" fmla="*/ 3507 w 3674"/>
              <a:gd name="T29" fmla="*/ 570 h 2030"/>
              <a:gd name="T30" fmla="*/ 3531 w 3674"/>
              <a:gd name="T31" fmla="*/ 549 h 2030"/>
              <a:gd name="T32" fmla="*/ 3566 w 3674"/>
              <a:gd name="T33" fmla="*/ 519 h 2030"/>
              <a:gd name="T34" fmla="*/ 3674 w 3674"/>
              <a:gd name="T35" fmla="*/ 607 h 2030"/>
              <a:gd name="T36" fmla="*/ 3576 w 3674"/>
              <a:gd name="T37" fmla="*/ 8 h 2030"/>
              <a:gd name="T38" fmla="*/ 2931 w 3674"/>
              <a:gd name="T39" fmla="*/ 0 h 2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674" h="2030">
                <a:moveTo>
                  <a:pt x="2931" y="0"/>
                </a:moveTo>
                <a:cubicBezTo>
                  <a:pt x="3040" y="89"/>
                  <a:pt x="3040" y="89"/>
                  <a:pt x="3040" y="89"/>
                </a:cubicBezTo>
                <a:cubicBezTo>
                  <a:pt x="3014" y="119"/>
                  <a:pt x="3014" y="119"/>
                  <a:pt x="3014" y="119"/>
                </a:cubicBezTo>
                <a:cubicBezTo>
                  <a:pt x="2995" y="140"/>
                  <a:pt x="2995" y="140"/>
                  <a:pt x="2995" y="140"/>
                </a:cubicBezTo>
                <a:cubicBezTo>
                  <a:pt x="2961" y="180"/>
                  <a:pt x="2926" y="218"/>
                  <a:pt x="2890" y="257"/>
                </a:cubicBezTo>
                <a:cubicBezTo>
                  <a:pt x="2819" y="334"/>
                  <a:pt x="2745" y="409"/>
                  <a:pt x="2668" y="482"/>
                </a:cubicBezTo>
                <a:cubicBezTo>
                  <a:pt x="2360" y="774"/>
                  <a:pt x="2010" y="1034"/>
                  <a:pt x="1627" y="1253"/>
                </a:cubicBezTo>
                <a:cubicBezTo>
                  <a:pt x="1244" y="1473"/>
                  <a:pt x="827" y="1651"/>
                  <a:pt x="388" y="1783"/>
                </a:cubicBezTo>
                <a:cubicBezTo>
                  <a:pt x="261" y="1821"/>
                  <a:pt x="131" y="1855"/>
                  <a:pt x="0" y="1885"/>
                </a:cubicBezTo>
                <a:cubicBezTo>
                  <a:pt x="0" y="2030"/>
                  <a:pt x="0" y="2030"/>
                  <a:pt x="0" y="2030"/>
                </a:cubicBezTo>
                <a:cubicBezTo>
                  <a:pt x="148" y="2016"/>
                  <a:pt x="295" y="1998"/>
                  <a:pt x="442" y="1974"/>
                </a:cubicBezTo>
                <a:cubicBezTo>
                  <a:pt x="913" y="1898"/>
                  <a:pt x="1379" y="1769"/>
                  <a:pt x="1824" y="1589"/>
                </a:cubicBezTo>
                <a:cubicBezTo>
                  <a:pt x="2269" y="1409"/>
                  <a:pt x="2693" y="1177"/>
                  <a:pt x="3083" y="900"/>
                </a:cubicBezTo>
                <a:cubicBezTo>
                  <a:pt x="3181" y="831"/>
                  <a:pt x="3276" y="759"/>
                  <a:pt x="3369" y="684"/>
                </a:cubicBezTo>
                <a:cubicBezTo>
                  <a:pt x="3416" y="646"/>
                  <a:pt x="3461" y="608"/>
                  <a:pt x="3507" y="570"/>
                </a:cubicBezTo>
                <a:cubicBezTo>
                  <a:pt x="3531" y="549"/>
                  <a:pt x="3531" y="549"/>
                  <a:pt x="3531" y="549"/>
                </a:cubicBezTo>
                <a:cubicBezTo>
                  <a:pt x="3566" y="519"/>
                  <a:pt x="3566" y="519"/>
                  <a:pt x="3566" y="519"/>
                </a:cubicBezTo>
                <a:cubicBezTo>
                  <a:pt x="3674" y="607"/>
                  <a:pt x="3674" y="607"/>
                  <a:pt x="3674" y="607"/>
                </a:cubicBezTo>
                <a:cubicBezTo>
                  <a:pt x="3576" y="8"/>
                  <a:pt x="3576" y="8"/>
                  <a:pt x="3576" y="8"/>
                </a:cubicBezTo>
                <a:cubicBezTo>
                  <a:pt x="2931" y="0"/>
                  <a:pt x="2931" y="0"/>
                  <a:pt x="2931" y="0"/>
                </a:cubicBezTo>
              </a:path>
            </a:pathLst>
          </a:cu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>
                  <a:alpha val="0"/>
                </a:schemeClr>
              </a:gs>
              <a:gs pos="48000">
                <a:schemeClr val="bg1">
                  <a:lumMod val="85000"/>
                </a:schemeClr>
              </a:gs>
            </a:gsLst>
            <a:lin ang="162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275608" y="237526"/>
            <a:ext cx="965958" cy="856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5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</a:rPr>
              <a:t>Ⅶ.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2020</a:t>
            </a:r>
            <a:r>
              <a:rPr lang="ko-KR" altLang="en-US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년 글로벌 초 일류기업 진입</a:t>
            </a:r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SH PAC </a:t>
            </a:r>
            <a:r>
              <a:rPr lang="ko-KR" altLang="en-US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비전</a:t>
            </a:r>
          </a:p>
        </p:txBody>
      </p:sp>
      <p:sp>
        <p:nvSpPr>
          <p:cNvPr id="89" name="자유형 88"/>
          <p:cNvSpPr/>
          <p:nvPr/>
        </p:nvSpPr>
        <p:spPr>
          <a:xfrm>
            <a:off x="639142" y="3059879"/>
            <a:ext cx="9504000" cy="0"/>
          </a:xfrm>
          <a:custGeom>
            <a:avLst/>
            <a:gdLst>
              <a:gd name="connsiteX0" fmla="*/ 0 w 9194800"/>
              <a:gd name="connsiteY0" fmla="*/ 0 h 0"/>
              <a:gd name="connsiteX1" fmla="*/ 9194800 w 91948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94800">
                <a:moveTo>
                  <a:pt x="0" y="0"/>
                </a:moveTo>
                <a:lnTo>
                  <a:pt x="9194800" y="0"/>
                </a:ln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TextBox 89"/>
          <p:cNvSpPr txBox="1"/>
          <p:nvPr/>
        </p:nvSpPr>
        <p:spPr>
          <a:xfrm>
            <a:off x="260350" y="2298700"/>
            <a:ext cx="1500336" cy="6631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3600" b="1" i="1" spc="-165" dirty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75000"/>
                        <a:alpha val="42000"/>
                      </a:schemeClr>
                    </a:gs>
                  </a:gsLst>
                  <a:lin ang="0" scaled="1"/>
                  <a:tileRect/>
                </a:gra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AS-is</a:t>
            </a:r>
            <a:endParaRPr lang="ko-KR" altLang="en-US" sz="3600" b="1" i="1" spc="-165" dirty="0"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75000"/>
                      <a:alpha val="42000"/>
                    </a:schemeClr>
                  </a:gs>
                </a:gsLst>
                <a:lin ang="0" scaled="1"/>
                <a:tileRect/>
              </a:gra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937477" y="2298700"/>
            <a:ext cx="1500336" cy="6631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3600" b="1" i="1" spc="-165" dirty="0"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74000">
                      <a:schemeClr val="bg1">
                        <a:lumMod val="65000"/>
                      </a:schemeClr>
                    </a:gs>
                  </a:gsLst>
                  <a:lin ang="0" scaled="1"/>
                  <a:tileRect/>
                </a:gra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To-be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-76776" y="3206571"/>
            <a:ext cx="1437737" cy="252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2015</a:t>
            </a:r>
            <a:endParaRPr lang="ko-KR" altLang="en-US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736873" y="3206571"/>
            <a:ext cx="1437737" cy="252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2018</a:t>
            </a:r>
            <a:endParaRPr lang="ko-KR" altLang="en-US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622132" y="3206571"/>
            <a:ext cx="1437737" cy="410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2019</a:t>
            </a:r>
          </a:p>
          <a:p>
            <a:pPr algn="ctr">
              <a:buClr>
                <a:srgbClr val="800000"/>
              </a:buClr>
            </a:pPr>
            <a:endParaRPr lang="ko-KR" altLang="en-US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97" name="타원 96"/>
          <p:cNvSpPr/>
          <p:nvPr/>
        </p:nvSpPr>
        <p:spPr>
          <a:xfrm>
            <a:off x="565456" y="2981691"/>
            <a:ext cx="161619" cy="1616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D4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52B2A"/>
              </a:solidFill>
            </a:endParaRPr>
          </a:p>
        </p:txBody>
      </p:sp>
      <p:sp>
        <p:nvSpPr>
          <p:cNvPr id="101" name="타원 100"/>
          <p:cNvSpPr/>
          <p:nvPr/>
        </p:nvSpPr>
        <p:spPr>
          <a:xfrm>
            <a:off x="8254836" y="2981691"/>
            <a:ext cx="161619" cy="1616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D4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52B2A"/>
              </a:solidFill>
            </a:endParaRPr>
          </a:p>
        </p:txBody>
      </p:sp>
      <p:sp>
        <p:nvSpPr>
          <p:cNvPr id="102" name="타원 101"/>
          <p:cNvSpPr/>
          <p:nvPr/>
        </p:nvSpPr>
        <p:spPr>
          <a:xfrm>
            <a:off x="10134318" y="2981691"/>
            <a:ext cx="161619" cy="1616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D4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52B2A"/>
              </a:solidFill>
            </a:endParaRPr>
          </a:p>
        </p:txBody>
      </p:sp>
      <p:pic>
        <p:nvPicPr>
          <p:cNvPr id="107" name="그림 10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00000">
            <a:off x="5492516" y="748028"/>
            <a:ext cx="1435229" cy="1596508"/>
          </a:xfrm>
          <a:prstGeom prst="rect">
            <a:avLst/>
          </a:prstGeom>
        </p:spPr>
      </p:pic>
      <p:grpSp>
        <p:nvGrpSpPr>
          <p:cNvPr id="41" name="그룹 40"/>
          <p:cNvGrpSpPr/>
          <p:nvPr/>
        </p:nvGrpSpPr>
        <p:grpSpPr>
          <a:xfrm>
            <a:off x="498475" y="3849458"/>
            <a:ext cx="9720263" cy="3135312"/>
            <a:chOff x="498475" y="3849458"/>
            <a:chExt cx="9720263" cy="3135312"/>
          </a:xfrm>
        </p:grpSpPr>
        <p:sp>
          <p:nvSpPr>
            <p:cNvPr id="42" name="양쪽 모서리가 둥근 사각형 41"/>
            <p:cNvSpPr/>
            <p:nvPr/>
          </p:nvSpPr>
          <p:spPr>
            <a:xfrm rot="16200000">
              <a:off x="5191550" y="1957581"/>
              <a:ext cx="543026" cy="9511351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36000">
                  <a:srgbClr val="F9F9F9">
                    <a:alpha val="68000"/>
                  </a:srgbClr>
                </a:gs>
                <a:gs pos="10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ko-KR" altLang="en-US" sz="15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sp>
          <p:nvSpPr>
            <p:cNvPr id="43" name="양쪽 모서리가 둥근 사각형 42"/>
            <p:cNvSpPr/>
            <p:nvPr/>
          </p:nvSpPr>
          <p:spPr>
            <a:xfrm rot="16200000">
              <a:off x="5205001" y="26686"/>
              <a:ext cx="516123" cy="9511351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21000">
                  <a:schemeClr val="bg1">
                    <a:alpha val="0"/>
                  </a:schemeClr>
                </a:gs>
                <a:gs pos="55000">
                  <a:srgbClr val="F9F9F9">
                    <a:alpha val="68000"/>
                  </a:srgbClr>
                </a:gs>
                <a:gs pos="10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ko-KR" altLang="en-US" sz="15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sp>
          <p:nvSpPr>
            <p:cNvPr id="44" name="양쪽 모서리가 둥근 사각형 43"/>
            <p:cNvSpPr/>
            <p:nvPr/>
          </p:nvSpPr>
          <p:spPr>
            <a:xfrm rot="16200000">
              <a:off x="5205001" y="-648156"/>
              <a:ext cx="516123" cy="9511351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15000">
                  <a:schemeClr val="bg1">
                    <a:alpha val="0"/>
                  </a:schemeClr>
                </a:gs>
                <a:gs pos="36000">
                  <a:srgbClr val="F9F9F9">
                    <a:alpha val="68000"/>
                  </a:srgbClr>
                </a:gs>
                <a:gs pos="10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ko-KR" altLang="en-US" sz="15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sp>
          <p:nvSpPr>
            <p:cNvPr id="87" name="타원 86"/>
            <p:cNvSpPr/>
            <p:nvPr/>
          </p:nvSpPr>
          <p:spPr>
            <a:xfrm>
              <a:off x="498475" y="3871013"/>
              <a:ext cx="478925" cy="489420"/>
            </a:xfrm>
            <a:prstGeom prst="ellipse">
              <a:avLst/>
            </a:prstGeom>
            <a:solidFill>
              <a:srgbClr val="D42423"/>
            </a:solidFill>
            <a:ln w="3810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5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09199" y="3943436"/>
              <a:ext cx="103923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573PPM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732659" y="3943436"/>
              <a:ext cx="166484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ko-KR" altLang="en-US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지속적인 개선 </a:t>
              </a: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SHPS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838404" y="3943436"/>
              <a:ext cx="303267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ko-KR" altLang="en-US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사용시간 </a:t>
              </a: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200</a:t>
              </a:r>
              <a:r>
                <a:rPr lang="ko-KR" altLang="en-US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시간 이내 </a:t>
              </a:r>
              <a:r>
                <a:rPr lang="ko-KR" altLang="en-US" sz="1300" b="1" spc="-7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불량율</a:t>
              </a:r>
              <a:r>
                <a:rPr lang="ko-KR" altLang="en-US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 </a:t>
              </a: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ZERO</a:t>
              </a:r>
              <a:r>
                <a:rPr lang="ko-KR" altLang="en-US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화</a:t>
              </a:r>
            </a:p>
          </p:txBody>
        </p:sp>
        <p:sp>
          <p:nvSpPr>
            <p:cNvPr id="85" name="타원 84"/>
            <p:cNvSpPr/>
            <p:nvPr/>
          </p:nvSpPr>
          <p:spPr>
            <a:xfrm>
              <a:off x="498475" y="4543350"/>
              <a:ext cx="478925" cy="489420"/>
            </a:xfrm>
            <a:prstGeom prst="ellipse">
              <a:avLst/>
            </a:prstGeom>
            <a:solidFill>
              <a:srgbClr val="D42423"/>
            </a:solidFill>
            <a:ln w="3810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5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209199" y="4615358"/>
              <a:ext cx="103923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ko-KR" altLang="en-US" sz="13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경쟁력</a:t>
              </a:r>
              <a:endParaRPr lang="en-US" altLang="ko-KR" sz="13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32659" y="4615358"/>
              <a:ext cx="166484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ko-KR" altLang="en-US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원가절감</a:t>
              </a: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·</a:t>
              </a:r>
              <a:r>
                <a:rPr lang="ko-KR" altLang="en-US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생산성 향상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838404" y="4615358"/>
              <a:ext cx="303267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BEST PRICE</a:t>
              </a:r>
            </a:p>
          </p:txBody>
        </p:sp>
        <p:sp>
          <p:nvSpPr>
            <p:cNvPr id="62" name="양쪽 모서리가 둥근 사각형 61"/>
            <p:cNvSpPr/>
            <p:nvPr/>
          </p:nvSpPr>
          <p:spPr>
            <a:xfrm rot="16200000">
              <a:off x="4923461" y="975347"/>
              <a:ext cx="1079203" cy="9511351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20000">
                  <a:schemeClr val="bg1">
                    <a:alpha val="0"/>
                  </a:schemeClr>
                </a:gs>
                <a:gs pos="47000">
                  <a:srgbClr val="F9F9F9">
                    <a:alpha val="68000"/>
                  </a:srgbClr>
                </a:gs>
                <a:gs pos="10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ko-KR" altLang="en-US" sz="15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sp>
          <p:nvSpPr>
            <p:cNvPr id="83" name="타원 82"/>
            <p:cNvSpPr/>
            <p:nvPr/>
          </p:nvSpPr>
          <p:spPr>
            <a:xfrm>
              <a:off x="498475" y="5210472"/>
              <a:ext cx="478925" cy="489420"/>
            </a:xfrm>
            <a:prstGeom prst="ellipse">
              <a:avLst/>
            </a:prstGeom>
            <a:solidFill>
              <a:srgbClr val="D42423"/>
            </a:solidFill>
            <a:ln w="3810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5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68436" y="5320580"/>
              <a:ext cx="152076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US(3)·EU(2)</a:t>
              </a:r>
              <a:r>
                <a:rPr lang="en-US" altLang="ko-KR" sz="13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</a:rPr>
                <a:t>·</a:t>
              </a:r>
              <a:r>
                <a:rPr lang="en-US" altLang="ko-KR" sz="13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JP(3)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580259" y="5481550"/>
              <a:ext cx="194741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ko-KR" altLang="en-US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글로벌 네트워크 세계로 확장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543129" y="5215805"/>
              <a:ext cx="362322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Global Supply Chain Global production </a:t>
              </a:r>
              <a:r>
                <a:rPr lang="en-US" altLang="ko-KR" sz="11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(CHINA, INDIA)</a:t>
              </a:r>
            </a:p>
          </p:txBody>
        </p:sp>
        <p:sp>
          <p:nvSpPr>
            <p:cNvPr id="81" name="타원 80"/>
            <p:cNvSpPr/>
            <p:nvPr/>
          </p:nvSpPr>
          <p:spPr>
            <a:xfrm>
              <a:off x="498475" y="5839494"/>
              <a:ext cx="478925" cy="489420"/>
            </a:xfrm>
            <a:prstGeom prst="ellipse">
              <a:avLst/>
            </a:prstGeom>
            <a:solidFill>
              <a:srgbClr val="D42423"/>
            </a:solidFill>
            <a:ln w="3810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5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209199" y="5882927"/>
              <a:ext cx="103923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100%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543129" y="5595850"/>
              <a:ext cx="362322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ko-KR" altLang="en-US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전 세계 </a:t>
              </a:r>
              <a:r>
                <a:rPr lang="ko-KR" altLang="en-US" sz="1300" b="1" spc="-7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고객사에</a:t>
              </a:r>
              <a:r>
                <a:rPr lang="ko-KR" altLang="en-US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 </a:t>
              </a: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VMI </a:t>
              </a:r>
              <a:r>
                <a:rPr lang="ko-KR" altLang="en-US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시행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543129" y="5971951"/>
              <a:ext cx="362322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ko-KR" altLang="en-US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적기 공급체제 구축</a:t>
              </a:r>
            </a:p>
          </p:txBody>
        </p:sp>
        <p:sp>
          <p:nvSpPr>
            <p:cNvPr id="79" name="타원 78"/>
            <p:cNvSpPr/>
            <p:nvPr/>
          </p:nvSpPr>
          <p:spPr>
            <a:xfrm>
              <a:off x="498475" y="6466482"/>
              <a:ext cx="478925" cy="489420"/>
            </a:xfrm>
            <a:prstGeom prst="ellipse">
              <a:avLst/>
            </a:prstGeom>
            <a:solidFill>
              <a:srgbClr val="D42423"/>
            </a:solidFill>
            <a:ln w="38100">
              <a:solidFill>
                <a:srgbClr val="D42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5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99649" y="6554519"/>
              <a:ext cx="144192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ko-KR" altLang="en-US" sz="13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고객 지향</a:t>
              </a:r>
              <a:r>
                <a:rPr lang="en-US" altLang="ko-KR" sz="13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</a:rPr>
                <a:t>·</a:t>
              </a:r>
              <a:r>
                <a:rPr lang="ko-KR" altLang="en-US" sz="1300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윤리 기업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079749" y="6554519"/>
              <a:ext cx="307657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ISO·AEO·</a:t>
              </a:r>
              <a:r>
                <a:rPr lang="ko-KR" altLang="en-US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종합우수인증업체 글로벌 경영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543129" y="6451270"/>
              <a:ext cx="362322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AEO</a:t>
              </a:r>
              <a:r>
                <a:rPr lang="ko-KR" altLang="en-US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기업으로서의 글로벌 경쟁력 확보</a:t>
              </a:r>
              <a:endParaRPr lang="en-US" altLang="ko-KR" sz="1300" b="1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  <a:p>
              <a:pPr algn="ctr">
                <a:buClr>
                  <a:srgbClr val="800000"/>
                </a:buClr>
              </a:pP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·</a:t>
              </a:r>
              <a:r>
                <a:rPr lang="ko-KR" altLang="en-US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빠른 의사결정</a:t>
              </a: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·</a:t>
              </a:r>
              <a:r>
                <a:rPr lang="ko-KR" altLang="en-US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간소한 조직</a:t>
              </a:r>
              <a:r>
                <a:rPr lang="en-US" altLang="ko-KR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·</a:t>
              </a:r>
              <a:r>
                <a:rPr lang="ko-KR" altLang="en-US" sz="1300" b="1" spc="-7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비상대책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580259" y="5710150"/>
              <a:ext cx="19474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600" b="1" i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Actions!</a:t>
              </a:r>
              <a:endParaRPr lang="ko-KR" altLang="en-US" sz="1600" b="1" i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1985406" y="3206571"/>
            <a:ext cx="1437737" cy="252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2016</a:t>
            </a:r>
            <a:endParaRPr lang="ko-KR" altLang="en-US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843332" y="3206571"/>
            <a:ext cx="1437737" cy="252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2017</a:t>
            </a:r>
            <a:endParaRPr lang="ko-KR" altLang="en-US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sp>
        <p:nvSpPr>
          <p:cNvPr id="99" name="타원 98"/>
          <p:cNvSpPr/>
          <p:nvPr/>
        </p:nvSpPr>
        <p:spPr>
          <a:xfrm>
            <a:off x="4476821" y="2981691"/>
            <a:ext cx="161619" cy="1616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D4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52B2A"/>
              </a:solidFill>
            </a:endParaRPr>
          </a:p>
        </p:txBody>
      </p:sp>
      <p:sp>
        <p:nvSpPr>
          <p:cNvPr id="98" name="타원 97"/>
          <p:cNvSpPr/>
          <p:nvPr/>
        </p:nvSpPr>
        <p:spPr>
          <a:xfrm>
            <a:off x="2635438" y="2981691"/>
            <a:ext cx="161619" cy="1616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D4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52B2A"/>
              </a:solidFill>
            </a:endParaRPr>
          </a:p>
        </p:txBody>
      </p:sp>
      <p:sp>
        <p:nvSpPr>
          <p:cNvPr id="100" name="타원 99"/>
          <p:cNvSpPr/>
          <p:nvPr/>
        </p:nvSpPr>
        <p:spPr>
          <a:xfrm>
            <a:off x="6375353" y="2981691"/>
            <a:ext cx="161619" cy="1616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D4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D52B2A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431" y="3930626"/>
            <a:ext cx="335309" cy="296291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9498557" y="3206571"/>
            <a:ext cx="1437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2020</a:t>
            </a:r>
            <a:endParaRPr lang="ko-KR" altLang="en-US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KoPub바탕체 Bold" panose="02020603020101020101" pitchFamily="18" charset="-127"/>
              <a:ea typeface="KoPub바탕체 Bold" panose="02020603020101020101" pitchFamily="18" charset="-127"/>
            </a:endParaRPr>
          </a:p>
        </p:txBody>
      </p:sp>
      <p:cxnSp>
        <p:nvCxnSpPr>
          <p:cNvPr id="63" name="직선 연결선 62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6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3901" y="1933872"/>
            <a:ext cx="4711110" cy="800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517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명조" panose="02020603020101020101" pitchFamily="18" charset="-127"/>
                <a:ea typeface="나눔명조" panose="02020603020101020101" pitchFamily="18" charset="-127"/>
              </a:rPr>
              <a:t>지속적인 기술 개발을 통한 제품 세계화</a:t>
            </a:r>
            <a:r>
              <a:rPr lang="en-US" altLang="ko-KR" sz="20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명조" panose="02020603020101020101" pitchFamily="18" charset="-127"/>
                <a:ea typeface="나눔명조" panose="02020603020101020101" pitchFamily="18" charset="-127"/>
              </a:rPr>
              <a:t>!</a:t>
            </a:r>
          </a:p>
          <a:p>
            <a:pPr algn="ctr" defTabSz="1028517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나눔명조" panose="02020603020101020101" pitchFamily="18" charset="-127"/>
                <a:ea typeface="나눔명조" panose="02020603020101020101" pitchFamily="18" charset="-127"/>
              </a:rPr>
              <a:t>새 시대를 리드하는 대한민국 선두 기업</a:t>
            </a:r>
            <a:endParaRPr lang="en-US" altLang="ko-KR" sz="2000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4300171" y="2937039"/>
            <a:ext cx="2015270" cy="412264"/>
            <a:chOff x="1173163" y="2478086"/>
            <a:chExt cx="2987673" cy="611187"/>
          </a:xfrm>
          <a:effectLst>
            <a:reflection blurRad="6350" stA="10000" endPos="55000" dir="5400000" sy="-100000" algn="bl" rotWithShape="0"/>
          </a:effectLst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700213" y="2486022"/>
              <a:ext cx="609599" cy="587373"/>
            </a:xfrm>
            <a:custGeom>
              <a:avLst/>
              <a:gdLst>
                <a:gd name="T0" fmla="*/ 301 w 384"/>
                <a:gd name="T1" fmla="*/ 0 h 370"/>
                <a:gd name="T2" fmla="*/ 270 w 384"/>
                <a:gd name="T3" fmla="*/ 139 h 370"/>
                <a:gd name="T4" fmla="*/ 135 w 384"/>
                <a:gd name="T5" fmla="*/ 139 h 370"/>
                <a:gd name="T6" fmla="*/ 168 w 384"/>
                <a:gd name="T7" fmla="*/ 0 h 370"/>
                <a:gd name="T8" fmla="*/ 85 w 384"/>
                <a:gd name="T9" fmla="*/ 0 h 370"/>
                <a:gd name="T10" fmla="*/ 0 w 384"/>
                <a:gd name="T11" fmla="*/ 370 h 370"/>
                <a:gd name="T12" fmla="*/ 83 w 384"/>
                <a:gd name="T13" fmla="*/ 370 h 370"/>
                <a:gd name="T14" fmla="*/ 116 w 384"/>
                <a:gd name="T15" fmla="*/ 226 h 370"/>
                <a:gd name="T16" fmla="*/ 249 w 384"/>
                <a:gd name="T17" fmla="*/ 226 h 370"/>
                <a:gd name="T18" fmla="*/ 218 w 384"/>
                <a:gd name="T19" fmla="*/ 370 h 370"/>
                <a:gd name="T20" fmla="*/ 298 w 384"/>
                <a:gd name="T21" fmla="*/ 370 h 370"/>
                <a:gd name="T22" fmla="*/ 384 w 384"/>
                <a:gd name="T23" fmla="*/ 0 h 370"/>
                <a:gd name="T24" fmla="*/ 301 w 384"/>
                <a:gd name="T2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4" h="370">
                  <a:moveTo>
                    <a:pt x="301" y="0"/>
                  </a:moveTo>
                  <a:lnTo>
                    <a:pt x="270" y="139"/>
                  </a:lnTo>
                  <a:lnTo>
                    <a:pt x="135" y="139"/>
                  </a:lnTo>
                  <a:lnTo>
                    <a:pt x="168" y="0"/>
                  </a:lnTo>
                  <a:lnTo>
                    <a:pt x="85" y="0"/>
                  </a:lnTo>
                  <a:lnTo>
                    <a:pt x="0" y="370"/>
                  </a:lnTo>
                  <a:lnTo>
                    <a:pt x="83" y="370"/>
                  </a:lnTo>
                  <a:lnTo>
                    <a:pt x="116" y="226"/>
                  </a:lnTo>
                  <a:lnTo>
                    <a:pt x="249" y="226"/>
                  </a:lnTo>
                  <a:lnTo>
                    <a:pt x="218" y="370"/>
                  </a:lnTo>
                  <a:lnTo>
                    <a:pt x="298" y="370"/>
                  </a:lnTo>
                  <a:lnTo>
                    <a:pt x="384" y="0"/>
                  </a:lnTo>
                  <a:lnTo>
                    <a:pt x="301" y="0"/>
                  </a:lnTo>
                  <a:close/>
                </a:path>
              </a:pathLst>
            </a:custGeom>
            <a:gradFill>
              <a:gsLst>
                <a:gs pos="100000">
                  <a:srgbClr val="D42423"/>
                </a:gs>
                <a:gs pos="0">
                  <a:srgbClr val="920000"/>
                </a:gs>
              </a:gsLst>
              <a:lin ang="162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570287" y="2478086"/>
              <a:ext cx="590549" cy="611187"/>
            </a:xfrm>
            <a:custGeom>
              <a:avLst/>
              <a:gdLst>
                <a:gd name="T0" fmla="*/ 93 w 157"/>
                <a:gd name="T1" fmla="*/ 1 h 160"/>
                <a:gd name="T2" fmla="*/ 93 w 157"/>
                <a:gd name="T3" fmla="*/ 2 h 160"/>
                <a:gd name="T4" fmla="*/ 23 w 157"/>
                <a:gd name="T5" fmla="*/ 41 h 160"/>
                <a:gd name="T6" fmla="*/ 6 w 157"/>
                <a:gd name="T7" fmla="*/ 115 h 160"/>
                <a:gd name="T8" fmla="*/ 51 w 157"/>
                <a:gd name="T9" fmla="*/ 155 h 160"/>
                <a:gd name="T10" fmla="*/ 53 w 157"/>
                <a:gd name="T11" fmla="*/ 155 h 160"/>
                <a:gd name="T12" fmla="*/ 48 w 157"/>
                <a:gd name="T13" fmla="*/ 155 h 160"/>
                <a:gd name="T14" fmla="*/ 119 w 157"/>
                <a:gd name="T15" fmla="*/ 155 h 160"/>
                <a:gd name="T16" fmla="*/ 119 w 157"/>
                <a:gd name="T17" fmla="*/ 155 h 160"/>
                <a:gd name="T18" fmla="*/ 119 w 157"/>
                <a:gd name="T19" fmla="*/ 155 h 160"/>
                <a:gd name="T20" fmla="*/ 130 w 157"/>
                <a:gd name="T21" fmla="*/ 121 h 160"/>
                <a:gd name="T22" fmla="*/ 63 w 157"/>
                <a:gd name="T23" fmla="*/ 121 h 160"/>
                <a:gd name="T24" fmla="*/ 43 w 157"/>
                <a:gd name="T25" fmla="*/ 94 h 160"/>
                <a:gd name="T26" fmla="*/ 43 w 157"/>
                <a:gd name="T27" fmla="*/ 88 h 160"/>
                <a:gd name="T28" fmla="*/ 44 w 157"/>
                <a:gd name="T29" fmla="*/ 84 h 160"/>
                <a:gd name="T30" fmla="*/ 45 w 157"/>
                <a:gd name="T31" fmla="*/ 83 h 160"/>
                <a:gd name="T32" fmla="*/ 45 w 157"/>
                <a:gd name="T33" fmla="*/ 83 h 160"/>
                <a:gd name="T34" fmla="*/ 45 w 157"/>
                <a:gd name="T35" fmla="*/ 83 h 160"/>
                <a:gd name="T36" fmla="*/ 52 w 157"/>
                <a:gd name="T37" fmla="*/ 61 h 160"/>
                <a:gd name="T38" fmla="*/ 53 w 157"/>
                <a:gd name="T39" fmla="*/ 60 h 160"/>
                <a:gd name="T40" fmla="*/ 87 w 157"/>
                <a:gd name="T41" fmla="*/ 36 h 160"/>
                <a:gd name="T42" fmla="*/ 149 w 157"/>
                <a:gd name="T43" fmla="*/ 36 h 160"/>
                <a:gd name="T44" fmla="*/ 157 w 157"/>
                <a:gd name="T45" fmla="*/ 2 h 160"/>
                <a:gd name="T46" fmla="*/ 157 w 157"/>
                <a:gd name="T47" fmla="*/ 1 h 160"/>
                <a:gd name="T48" fmla="*/ 93 w 157"/>
                <a:gd name="T49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60">
                  <a:moveTo>
                    <a:pt x="93" y="1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45" y="0"/>
                    <a:pt x="23" y="41"/>
                    <a:pt x="23" y="41"/>
                  </a:cubicBezTo>
                  <a:cubicBezTo>
                    <a:pt x="0" y="76"/>
                    <a:pt x="6" y="115"/>
                    <a:pt x="6" y="115"/>
                  </a:cubicBezTo>
                  <a:cubicBezTo>
                    <a:pt x="12" y="160"/>
                    <a:pt x="51" y="155"/>
                    <a:pt x="51" y="155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44" y="121"/>
                    <a:pt x="42" y="101"/>
                    <a:pt x="43" y="94"/>
                  </a:cubicBezTo>
                  <a:cubicBezTo>
                    <a:pt x="43" y="92"/>
                    <a:pt x="43" y="90"/>
                    <a:pt x="43" y="88"/>
                  </a:cubicBezTo>
                  <a:cubicBezTo>
                    <a:pt x="44" y="87"/>
                    <a:pt x="44" y="85"/>
                    <a:pt x="44" y="84"/>
                  </a:cubicBezTo>
                  <a:cubicBezTo>
                    <a:pt x="44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7" y="71"/>
                    <a:pt x="51" y="64"/>
                    <a:pt x="52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9" y="34"/>
                    <a:pt x="87" y="36"/>
                    <a:pt x="87" y="36"/>
                  </a:cubicBezTo>
                  <a:cubicBezTo>
                    <a:pt x="149" y="36"/>
                    <a:pt x="149" y="36"/>
                    <a:pt x="149" y="36"/>
                  </a:cubicBezTo>
                  <a:cubicBezTo>
                    <a:pt x="157" y="2"/>
                    <a:pt x="157" y="2"/>
                    <a:pt x="157" y="2"/>
                  </a:cubicBezTo>
                  <a:cubicBezTo>
                    <a:pt x="157" y="1"/>
                    <a:pt x="157" y="1"/>
                    <a:pt x="157" y="1"/>
                  </a:cubicBezTo>
                  <a:lnTo>
                    <a:pt x="93" y="1"/>
                  </a:lnTo>
                  <a:close/>
                </a:path>
              </a:pathLst>
            </a:custGeom>
            <a:gradFill>
              <a:gsLst>
                <a:gs pos="100000">
                  <a:srgbClr val="D42423"/>
                </a:gs>
                <a:gs pos="0">
                  <a:srgbClr val="920000"/>
                </a:gs>
              </a:gsLst>
              <a:lin ang="16200000" scaled="0"/>
            </a:gradFill>
            <a:ln>
              <a:noFill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941637" y="2481259"/>
              <a:ext cx="598488" cy="592137"/>
            </a:xfrm>
            <a:custGeom>
              <a:avLst/>
              <a:gdLst>
                <a:gd name="T0" fmla="*/ 148 w 159"/>
                <a:gd name="T1" fmla="*/ 38 h 155"/>
                <a:gd name="T2" fmla="*/ 117 w 159"/>
                <a:gd name="T3" fmla="*/ 1 h 155"/>
                <a:gd name="T4" fmla="*/ 69 w 159"/>
                <a:gd name="T5" fmla="*/ 33 h 155"/>
                <a:gd name="T6" fmla="*/ 0 w 159"/>
                <a:gd name="T7" fmla="*/ 155 h 155"/>
                <a:gd name="T8" fmla="*/ 41 w 159"/>
                <a:gd name="T9" fmla="*/ 155 h 155"/>
                <a:gd name="T10" fmla="*/ 103 w 159"/>
                <a:gd name="T11" fmla="*/ 44 h 155"/>
                <a:gd name="T12" fmla="*/ 103 w 159"/>
                <a:gd name="T13" fmla="*/ 44 h 155"/>
                <a:gd name="T14" fmla="*/ 104 w 159"/>
                <a:gd name="T15" fmla="*/ 43 h 155"/>
                <a:gd name="T16" fmla="*/ 104 w 159"/>
                <a:gd name="T17" fmla="*/ 42 h 155"/>
                <a:gd name="T18" fmla="*/ 105 w 159"/>
                <a:gd name="T19" fmla="*/ 41 h 155"/>
                <a:gd name="T20" fmla="*/ 107 w 159"/>
                <a:gd name="T21" fmla="*/ 40 h 155"/>
                <a:gd name="T22" fmla="*/ 107 w 159"/>
                <a:gd name="T23" fmla="*/ 40 h 155"/>
                <a:gd name="T24" fmla="*/ 110 w 159"/>
                <a:gd name="T25" fmla="*/ 43 h 155"/>
                <a:gd name="T26" fmla="*/ 121 w 159"/>
                <a:gd name="T27" fmla="*/ 155 h 155"/>
                <a:gd name="T28" fmla="*/ 159 w 159"/>
                <a:gd name="T29" fmla="*/ 155 h 155"/>
                <a:gd name="T30" fmla="*/ 148 w 159"/>
                <a:gd name="T31" fmla="*/ 3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55">
                  <a:moveTo>
                    <a:pt x="148" y="38"/>
                  </a:moveTo>
                  <a:cubicBezTo>
                    <a:pt x="147" y="2"/>
                    <a:pt x="117" y="1"/>
                    <a:pt x="117" y="1"/>
                  </a:cubicBezTo>
                  <a:cubicBezTo>
                    <a:pt x="86" y="0"/>
                    <a:pt x="69" y="33"/>
                    <a:pt x="69" y="33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3"/>
                    <a:pt x="104" y="43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2"/>
                    <a:pt x="105" y="41"/>
                    <a:pt x="105" y="41"/>
                  </a:cubicBezTo>
                  <a:cubicBezTo>
                    <a:pt x="106" y="40"/>
                    <a:pt x="107" y="39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39"/>
                    <a:pt x="110" y="43"/>
                    <a:pt x="110" y="43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59" y="155"/>
                    <a:pt x="159" y="155"/>
                    <a:pt x="159" y="155"/>
                  </a:cubicBezTo>
                  <a:lnTo>
                    <a:pt x="148" y="38"/>
                  </a:lnTo>
                  <a:close/>
                </a:path>
              </a:pathLst>
            </a:custGeom>
            <a:gradFill>
              <a:gsLst>
                <a:gs pos="100000">
                  <a:srgbClr val="D42423"/>
                </a:gs>
                <a:gs pos="0">
                  <a:srgbClr val="920000"/>
                </a:gs>
              </a:gsLst>
              <a:lin ang="162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463800" y="2486024"/>
              <a:ext cx="617538" cy="587374"/>
            </a:xfrm>
            <a:custGeom>
              <a:avLst/>
              <a:gdLst>
                <a:gd name="T0" fmla="*/ 115 w 164"/>
                <a:gd name="T1" fmla="*/ 0 h 154"/>
                <a:gd name="T2" fmla="*/ 37 w 164"/>
                <a:gd name="T3" fmla="*/ 0 h 154"/>
                <a:gd name="T4" fmla="*/ 28 w 164"/>
                <a:gd name="T5" fmla="*/ 34 h 154"/>
                <a:gd name="T6" fmla="*/ 101 w 164"/>
                <a:gd name="T7" fmla="*/ 34 h 154"/>
                <a:gd name="T8" fmla="*/ 118 w 164"/>
                <a:gd name="T9" fmla="*/ 45 h 154"/>
                <a:gd name="T10" fmla="*/ 118 w 164"/>
                <a:gd name="T11" fmla="*/ 45 h 154"/>
                <a:gd name="T12" fmla="*/ 116 w 164"/>
                <a:gd name="T13" fmla="*/ 52 h 154"/>
                <a:gd name="T14" fmla="*/ 100 w 164"/>
                <a:gd name="T15" fmla="*/ 58 h 154"/>
                <a:gd name="T16" fmla="*/ 62 w 164"/>
                <a:gd name="T17" fmla="*/ 58 h 154"/>
                <a:gd name="T18" fmla="*/ 11 w 164"/>
                <a:gd name="T19" fmla="*/ 101 h 154"/>
                <a:gd name="T20" fmla="*/ 0 w 164"/>
                <a:gd name="T21" fmla="*/ 154 h 154"/>
                <a:gd name="T22" fmla="*/ 36 w 164"/>
                <a:gd name="T23" fmla="*/ 154 h 154"/>
                <a:gd name="T24" fmla="*/ 44 w 164"/>
                <a:gd name="T25" fmla="*/ 115 h 154"/>
                <a:gd name="T26" fmla="*/ 75 w 164"/>
                <a:gd name="T27" fmla="*/ 94 h 154"/>
                <a:gd name="T28" fmla="*/ 104 w 164"/>
                <a:gd name="T29" fmla="*/ 94 h 154"/>
                <a:gd name="T30" fmla="*/ 154 w 164"/>
                <a:gd name="T31" fmla="*/ 50 h 154"/>
                <a:gd name="T32" fmla="*/ 156 w 164"/>
                <a:gd name="T33" fmla="*/ 43 h 154"/>
                <a:gd name="T34" fmla="*/ 115 w 164"/>
                <a:gd name="T3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154">
                  <a:moveTo>
                    <a:pt x="115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20" y="32"/>
                    <a:pt x="118" y="45"/>
                  </a:cubicBezTo>
                  <a:cubicBezTo>
                    <a:pt x="118" y="45"/>
                    <a:pt x="118" y="45"/>
                    <a:pt x="118" y="45"/>
                  </a:cubicBezTo>
                  <a:cubicBezTo>
                    <a:pt x="118" y="47"/>
                    <a:pt x="117" y="49"/>
                    <a:pt x="116" y="52"/>
                  </a:cubicBezTo>
                  <a:cubicBezTo>
                    <a:pt x="114" y="55"/>
                    <a:pt x="110" y="59"/>
                    <a:pt x="100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24" y="54"/>
                    <a:pt x="11" y="101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4" y="115"/>
                    <a:pt x="45" y="94"/>
                    <a:pt x="75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4" y="94"/>
                    <a:pt x="138" y="96"/>
                    <a:pt x="154" y="50"/>
                  </a:cubicBezTo>
                  <a:cubicBezTo>
                    <a:pt x="156" y="43"/>
                    <a:pt x="156" y="43"/>
                    <a:pt x="156" y="43"/>
                  </a:cubicBezTo>
                  <a:cubicBezTo>
                    <a:pt x="156" y="43"/>
                    <a:pt x="164" y="0"/>
                    <a:pt x="115" y="0"/>
                  </a:cubicBezTo>
                </a:path>
              </a:pathLst>
            </a:custGeom>
            <a:gradFill>
              <a:gsLst>
                <a:gs pos="100000">
                  <a:srgbClr val="D42423"/>
                </a:gs>
                <a:gs pos="0">
                  <a:srgbClr val="920000"/>
                </a:gs>
              </a:gsLst>
              <a:lin ang="162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173163" y="2486025"/>
              <a:ext cx="590549" cy="595313"/>
            </a:xfrm>
            <a:custGeom>
              <a:avLst/>
              <a:gdLst>
                <a:gd name="T0" fmla="*/ 53 w 157"/>
                <a:gd name="T1" fmla="*/ 46 h 156"/>
                <a:gd name="T2" fmla="*/ 73 w 157"/>
                <a:gd name="T3" fmla="*/ 34 h 156"/>
                <a:gd name="T4" fmla="*/ 148 w 157"/>
                <a:gd name="T5" fmla="*/ 34 h 156"/>
                <a:gd name="T6" fmla="*/ 157 w 157"/>
                <a:gd name="T7" fmla="*/ 0 h 156"/>
                <a:gd name="T8" fmla="*/ 70 w 157"/>
                <a:gd name="T9" fmla="*/ 0 h 156"/>
                <a:gd name="T10" fmla="*/ 16 w 157"/>
                <a:gd name="T11" fmla="*/ 46 h 156"/>
                <a:gd name="T12" fmla="*/ 15 w 157"/>
                <a:gd name="T13" fmla="*/ 54 h 156"/>
                <a:gd name="T14" fmla="*/ 15 w 157"/>
                <a:gd name="T15" fmla="*/ 54 h 156"/>
                <a:gd name="T16" fmla="*/ 57 w 157"/>
                <a:gd name="T17" fmla="*/ 92 h 156"/>
                <a:gd name="T18" fmla="*/ 90 w 157"/>
                <a:gd name="T19" fmla="*/ 92 h 156"/>
                <a:gd name="T20" fmla="*/ 103 w 157"/>
                <a:gd name="T21" fmla="*/ 100 h 156"/>
                <a:gd name="T22" fmla="*/ 103 w 157"/>
                <a:gd name="T23" fmla="*/ 100 h 156"/>
                <a:gd name="T24" fmla="*/ 103 w 157"/>
                <a:gd name="T25" fmla="*/ 102 h 156"/>
                <a:gd name="T26" fmla="*/ 103 w 157"/>
                <a:gd name="T27" fmla="*/ 101 h 156"/>
                <a:gd name="T28" fmla="*/ 98 w 157"/>
                <a:gd name="T29" fmla="*/ 116 h 156"/>
                <a:gd name="T30" fmla="*/ 82 w 157"/>
                <a:gd name="T31" fmla="*/ 119 h 156"/>
                <a:gd name="T32" fmla="*/ 8 w 157"/>
                <a:gd name="T33" fmla="*/ 119 h 156"/>
                <a:gd name="T34" fmla="*/ 0 w 157"/>
                <a:gd name="T35" fmla="*/ 154 h 156"/>
                <a:gd name="T36" fmla="*/ 88 w 157"/>
                <a:gd name="T37" fmla="*/ 154 h 156"/>
                <a:gd name="T38" fmla="*/ 134 w 157"/>
                <a:gd name="T39" fmla="*/ 117 h 156"/>
                <a:gd name="T40" fmla="*/ 135 w 157"/>
                <a:gd name="T41" fmla="*/ 113 h 156"/>
                <a:gd name="T42" fmla="*/ 135 w 157"/>
                <a:gd name="T43" fmla="*/ 112 h 156"/>
                <a:gd name="T44" fmla="*/ 135 w 157"/>
                <a:gd name="T45" fmla="*/ 112 h 156"/>
                <a:gd name="T46" fmla="*/ 138 w 157"/>
                <a:gd name="T47" fmla="*/ 102 h 156"/>
                <a:gd name="T48" fmla="*/ 138 w 157"/>
                <a:gd name="T49" fmla="*/ 101 h 156"/>
                <a:gd name="T50" fmla="*/ 103 w 157"/>
                <a:gd name="T51" fmla="*/ 59 h 156"/>
                <a:gd name="T52" fmla="*/ 70 w 157"/>
                <a:gd name="T53" fmla="*/ 59 h 156"/>
                <a:gd name="T54" fmla="*/ 53 w 157"/>
                <a:gd name="T55" fmla="*/ 52 h 156"/>
                <a:gd name="T56" fmla="*/ 53 w 157"/>
                <a:gd name="T57" fmla="*/ 52 h 156"/>
                <a:gd name="T58" fmla="*/ 53 w 157"/>
                <a:gd name="T59" fmla="*/ 52 h 156"/>
                <a:gd name="T60" fmla="*/ 53 w 157"/>
                <a:gd name="T61" fmla="*/ 51 h 156"/>
                <a:gd name="T62" fmla="*/ 53 w 157"/>
                <a:gd name="T63" fmla="*/ 4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156">
                  <a:moveTo>
                    <a:pt x="53" y="46"/>
                  </a:moveTo>
                  <a:cubicBezTo>
                    <a:pt x="53" y="46"/>
                    <a:pt x="58" y="33"/>
                    <a:pt x="73" y="34"/>
                  </a:cubicBezTo>
                  <a:cubicBezTo>
                    <a:pt x="148" y="34"/>
                    <a:pt x="148" y="34"/>
                    <a:pt x="148" y="34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23" y="0"/>
                    <a:pt x="16" y="46"/>
                  </a:cubicBezTo>
                  <a:cubicBezTo>
                    <a:pt x="15" y="49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61"/>
                    <a:pt x="15" y="90"/>
                    <a:pt x="57" y="92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2"/>
                    <a:pt x="100" y="91"/>
                    <a:pt x="103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103" y="100"/>
                    <a:pt x="103" y="102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5" y="111"/>
                    <a:pt x="98" y="116"/>
                  </a:cubicBezTo>
                  <a:cubicBezTo>
                    <a:pt x="91" y="119"/>
                    <a:pt x="82" y="119"/>
                    <a:pt x="82" y="119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119" y="156"/>
                    <a:pt x="134" y="117"/>
                  </a:cubicBezTo>
                  <a:cubicBezTo>
                    <a:pt x="134" y="116"/>
                    <a:pt x="135" y="114"/>
                    <a:pt x="135" y="113"/>
                  </a:cubicBezTo>
                  <a:cubicBezTo>
                    <a:pt x="135" y="113"/>
                    <a:pt x="135" y="112"/>
                    <a:pt x="135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6" y="108"/>
                    <a:pt x="137" y="105"/>
                    <a:pt x="138" y="102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47" y="59"/>
                    <a:pt x="10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55" y="61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49"/>
                    <a:pt x="53" y="47"/>
                    <a:pt x="53" y="46"/>
                  </a:cubicBezTo>
                  <a:close/>
                </a:path>
              </a:pathLst>
            </a:custGeom>
            <a:gradFill>
              <a:gsLst>
                <a:gs pos="100000">
                  <a:srgbClr val="D42423"/>
                </a:gs>
                <a:gs pos="0">
                  <a:srgbClr val="920000"/>
                </a:gs>
              </a:gsLst>
              <a:lin ang="162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</p:grp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344466" y="4379210"/>
            <a:ext cx="3850481" cy="519021"/>
          </a:xfrm>
          <a:prstGeom prst="rect">
            <a:avLst/>
          </a:prstGeom>
          <a:effectLst>
            <a:reflection blurRad="6350" stA="9000" endPos="28000" dir="5400000" sy="-100000" algn="bl" rotWithShape="0"/>
          </a:effectLst>
        </p:spPr>
      </p:pic>
      <p:cxnSp>
        <p:nvCxnSpPr>
          <p:cNvPr id="23" name="직선 연결선 22"/>
          <p:cNvCxnSpPr/>
          <p:nvPr/>
        </p:nvCxnSpPr>
        <p:spPr>
          <a:xfrm>
            <a:off x="5345906" y="3552825"/>
            <a:ext cx="0" cy="942975"/>
          </a:xfrm>
          <a:prstGeom prst="line">
            <a:avLst/>
          </a:prstGeom>
          <a:ln>
            <a:solidFill>
              <a:srgbClr val="D42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486" y="7058794"/>
            <a:ext cx="4712616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4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오른쪽 화살표 245"/>
          <p:cNvSpPr/>
          <p:nvPr/>
        </p:nvSpPr>
        <p:spPr>
          <a:xfrm>
            <a:off x="593091" y="1691632"/>
            <a:ext cx="9693910" cy="252000"/>
          </a:xfrm>
          <a:prstGeom prst="rightArrow">
            <a:avLst>
              <a:gd name="adj1" fmla="val 99999"/>
              <a:gd name="adj2" fmla="val 60294"/>
            </a:avLst>
          </a:prstGeom>
          <a:gradFill flip="none" rotWithShape="1">
            <a:gsLst>
              <a:gs pos="0">
                <a:srgbClr val="D42423">
                  <a:alpha val="0"/>
                </a:srgbClr>
              </a:gs>
              <a:gs pos="40000">
                <a:srgbClr val="D42423">
                  <a:alpha val="70000"/>
                </a:srgbClr>
              </a:gs>
              <a:gs pos="100000">
                <a:srgbClr val="D42423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solidFill>
                <a:prstClr val="white"/>
              </a:solidFill>
              <a:latin typeface="KoPub돋움체 Medium" panose="02020603020101020101" pitchFamily="18" charset="-127"/>
              <a:ea typeface="맑은 고딕" panose="020B0503020000020004" pitchFamily="50" charset="-127"/>
            </a:endParaRPr>
          </a:p>
        </p:txBody>
      </p:sp>
      <p:sp>
        <p:nvSpPr>
          <p:cNvPr id="247" name="모서리가 둥근 직사각형 246"/>
          <p:cNvSpPr>
            <a:spLocks noChangeAspect="1"/>
          </p:cNvSpPr>
          <p:nvPr/>
        </p:nvSpPr>
        <p:spPr>
          <a:xfrm rot="10800000">
            <a:off x="6214264" y="1691632"/>
            <a:ext cx="1520111" cy="252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42423">
                  <a:alpha val="0"/>
                </a:srgbClr>
              </a:gs>
              <a:gs pos="40000">
                <a:srgbClr val="D42423">
                  <a:alpha val="90000"/>
                </a:srgbClr>
              </a:gs>
              <a:gs pos="100000">
                <a:srgbClr val="D42423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/>
            <a:endParaRPr lang="ko-KR" altLang="en-US" kern="0" dirty="0">
              <a:solidFill>
                <a:prstClr val="white"/>
              </a:solidFill>
              <a:latin typeface="KoPub돋움체 Medium" panose="02020603020101020101" pitchFamily="18" charset="-127"/>
              <a:ea typeface="맑은 고딕" panose="020B0503020000020004" pitchFamily="50" charset="-127"/>
            </a:endParaRPr>
          </a:p>
        </p:txBody>
      </p:sp>
      <p:sp>
        <p:nvSpPr>
          <p:cNvPr id="248" name="모서리가 둥근 직사각형 247"/>
          <p:cNvSpPr>
            <a:spLocks noChangeAspect="1"/>
          </p:cNvSpPr>
          <p:nvPr/>
        </p:nvSpPr>
        <p:spPr>
          <a:xfrm rot="10800000">
            <a:off x="2233602" y="1691632"/>
            <a:ext cx="1520111" cy="252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42423">
                  <a:alpha val="0"/>
                </a:srgbClr>
              </a:gs>
              <a:gs pos="40000">
                <a:srgbClr val="D42423">
                  <a:alpha val="20000"/>
                </a:srgbClr>
              </a:gs>
              <a:gs pos="100000">
                <a:srgbClr val="D42423">
                  <a:alpha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/>
            <a:endParaRPr lang="ko-KR" altLang="en-US" kern="0" dirty="0">
              <a:solidFill>
                <a:prstClr val="white"/>
              </a:solidFill>
              <a:latin typeface="KoPub돋움체 Medium" panose="02020603020101020101" pitchFamily="18" charset="-127"/>
              <a:ea typeface="맑은 고딕" panose="020B0503020000020004" pitchFamily="50" charset="-127"/>
            </a:endParaRPr>
          </a:p>
        </p:txBody>
      </p:sp>
      <p:sp>
        <p:nvSpPr>
          <p:cNvPr id="249" name="모서리가 둥근 직사각형 248"/>
          <p:cNvSpPr>
            <a:spLocks noChangeAspect="1"/>
          </p:cNvSpPr>
          <p:nvPr/>
        </p:nvSpPr>
        <p:spPr>
          <a:xfrm rot="10800000">
            <a:off x="4223933" y="1691632"/>
            <a:ext cx="1520111" cy="252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42423">
                  <a:alpha val="0"/>
                </a:srgbClr>
              </a:gs>
              <a:gs pos="40000">
                <a:srgbClr val="D42423">
                  <a:alpha val="50000"/>
                </a:srgbClr>
              </a:gs>
              <a:gs pos="100000">
                <a:srgbClr val="D42423">
                  <a:alpha val="8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/>
            <a:endParaRPr lang="ko-KR" altLang="en-US" kern="0" dirty="0">
              <a:solidFill>
                <a:prstClr val="white"/>
              </a:solidFill>
              <a:latin typeface="KoPub돋움체 Medium" panose="02020603020101020101" pitchFamily="18" charset="-127"/>
              <a:ea typeface="맑은 고딕" panose="020B0503020000020004" pitchFamily="50" charset="-127"/>
            </a:endParaRPr>
          </a:p>
        </p:txBody>
      </p:sp>
      <p:sp>
        <p:nvSpPr>
          <p:cNvPr id="250" name="모서리가 둥근 직사각형 249"/>
          <p:cNvSpPr>
            <a:spLocks noChangeAspect="1"/>
          </p:cNvSpPr>
          <p:nvPr/>
        </p:nvSpPr>
        <p:spPr>
          <a:xfrm rot="10800000">
            <a:off x="8204596" y="1691632"/>
            <a:ext cx="1520111" cy="252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D42423">
                  <a:alpha val="0"/>
                </a:srgbClr>
              </a:gs>
              <a:gs pos="40000">
                <a:srgbClr val="D42423">
                  <a:alpha val="87000"/>
                </a:srgbClr>
              </a:gs>
              <a:gs pos="100000">
                <a:srgbClr val="D42423">
                  <a:lumMod val="9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/>
            <a:endParaRPr lang="ko-KR" altLang="en-US" kern="0" dirty="0">
              <a:solidFill>
                <a:prstClr val="white"/>
              </a:solidFill>
              <a:latin typeface="KoPub돋움체 Medium" panose="02020603020101020101" pitchFamily="18" charset="-127"/>
              <a:ea typeface="맑은 고딕" panose="020B0503020000020004" pitchFamily="50" charset="-127"/>
            </a:endParaRPr>
          </a:p>
        </p:txBody>
      </p:sp>
      <p:sp>
        <p:nvSpPr>
          <p:cNvPr id="254" name="직사각형 253"/>
          <p:cNvSpPr/>
          <p:nvPr/>
        </p:nvSpPr>
        <p:spPr>
          <a:xfrm>
            <a:off x="337867" y="2943977"/>
            <a:ext cx="544773" cy="23479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333300"/>
            </a:solidFill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73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76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78</a:t>
            </a:r>
            <a:endParaRPr lang="ko-KR" altLang="en-US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55" name="직사각형 254"/>
          <p:cNvSpPr/>
          <p:nvPr/>
        </p:nvSpPr>
        <p:spPr>
          <a:xfrm>
            <a:off x="626448" y="2943977"/>
            <a:ext cx="1695068" cy="2347980"/>
          </a:xfrm>
          <a:prstGeom prst="rect">
            <a:avLst/>
          </a:prstGeom>
          <a:noFill/>
          <a:ln>
            <a:noFill/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창립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신흥 </a:t>
            </a:r>
            <a:r>
              <a:rPr lang="ko-KR" altLang="en-US" sz="1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멕기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1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공업사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동우정기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11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협력사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등록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동우정기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기아자동차 계열사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이륜차용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P/ROD </a:t>
            </a:r>
            <a:r>
              <a:rPr lang="ko-KR" altLang="en-US" sz="1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도금품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</a:t>
            </a:r>
            <a:r>
              <a:rPr lang="ko-KR" altLang="en-US" sz="1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수주생산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신흥정기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11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공업사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가공→연삭→도금의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일관된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/>
            </a:r>
            <a:b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</a:b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생산 체제구축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이륜차 부품 </a:t>
            </a:r>
            <a:r>
              <a:rPr lang="ko-KR" altLang="en-US" sz="1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생산개시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  <a:p>
            <a:pPr marL="133317">
              <a:buClr>
                <a:srgbClr val="800000"/>
              </a:buClr>
            </a:pPr>
            <a:endParaRPr lang="ko-KR" altLang="en-US" sz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56" name="직사각형 255"/>
          <p:cNvSpPr/>
          <p:nvPr/>
        </p:nvSpPr>
        <p:spPr>
          <a:xfrm>
            <a:off x="2292206" y="2943982"/>
            <a:ext cx="544773" cy="386957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333300"/>
            </a:solidFill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80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85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87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88</a:t>
            </a:r>
          </a:p>
        </p:txBody>
      </p:sp>
      <p:sp>
        <p:nvSpPr>
          <p:cNvPr id="257" name="직사각형 256"/>
          <p:cNvSpPr/>
          <p:nvPr/>
        </p:nvSpPr>
        <p:spPr>
          <a:xfrm>
            <a:off x="2580788" y="2943978"/>
            <a:ext cx="1805303" cy="4389152"/>
          </a:xfrm>
          <a:prstGeom prst="rect">
            <a:avLst/>
          </a:prstGeom>
          <a:noFill/>
          <a:ln>
            <a:noFill/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자동차 부품 국산화 개발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Brake piston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외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여종 개발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대량 생산체제 구축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(40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만본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월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기아그룹 자동차부품 계열화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업체 승인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자동차용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Shock 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Absorber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용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rod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대량생산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자동차부품 국산화 개발  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(Brake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용 실린더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  <a:p>
            <a:pPr marL="133317">
              <a:buClr>
                <a:srgbClr val="800000"/>
              </a:buClr>
            </a:pP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TQC 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도입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중소기업 근대화 실천 업체 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선정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(‘86)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지게차 및 중장비용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CYL’D 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ROD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생산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생산현장 기반 기술분야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선도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업체 선정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공업용 경질크롬도금설비 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자동화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(‘86)</a:t>
            </a:r>
          </a:p>
          <a:p>
            <a:pPr marL="133317">
              <a:buClr>
                <a:srgbClr val="800000"/>
              </a:buClr>
            </a:pP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공장 품질관리 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등급 획득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기아그룹 협력회사 품질관리 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대상 수상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기아그룹 분임조 경진대회 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금상 수상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347636" indent="-54002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ko-KR" altLang="en-US" sz="1100" b="1" spc="-113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  <a:p>
            <a:pPr marL="347636" indent="-54002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en-US" altLang="ko-KR" sz="1100" spc="-113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Arial" panose="020B0604020202020204" pitchFamily="34" charset="0"/>
            </a:endParaRPr>
          </a:p>
          <a:p>
            <a:pPr marL="133317">
              <a:buClr>
                <a:srgbClr val="800000"/>
              </a:buClr>
            </a:pPr>
            <a:endParaRPr lang="ko-KR" altLang="en-US" sz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cxnSp>
        <p:nvCxnSpPr>
          <p:cNvPr id="258" name="직선 화살표 연결선 257"/>
          <p:cNvCxnSpPr/>
          <p:nvPr/>
        </p:nvCxnSpPr>
        <p:spPr>
          <a:xfrm>
            <a:off x="647947" y="1824318"/>
            <a:ext cx="9456941" cy="0"/>
          </a:xfrm>
          <a:prstGeom prst="straightConnector1">
            <a:avLst/>
          </a:prstGeom>
          <a:noFill/>
          <a:ln w="15875" cap="flat" cmpd="sng" algn="ctr">
            <a:gradFill flip="none" rotWithShape="1">
              <a:gsLst>
                <a:gs pos="0">
                  <a:srgbClr val="D42423"/>
                </a:gs>
                <a:gs pos="60000">
                  <a:srgbClr val="D42423">
                    <a:lumMod val="30000"/>
                    <a:lumOff val="70000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  <a:miter lim="800000"/>
            <a:headEnd type="none" w="lg" len="lg"/>
            <a:tailEnd type="triangle" w="lg" len="lg"/>
          </a:ln>
          <a:effectLst/>
        </p:spPr>
      </p:cxnSp>
      <p:sp>
        <p:nvSpPr>
          <p:cNvPr id="259" name="TextBox 258"/>
          <p:cNvSpPr txBox="1"/>
          <p:nvPr/>
        </p:nvSpPr>
        <p:spPr>
          <a:xfrm>
            <a:off x="501654" y="1235807"/>
            <a:ext cx="985169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ko-KR" altLang="en-US" sz="1000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/>
              </a:rPr>
              <a:t>로드 사업부</a:t>
            </a:r>
            <a:endParaRPr lang="en-US" altLang="ko-KR" sz="1000" spc="-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/>
            </a:endParaRPr>
          </a:p>
          <a:p>
            <a:r>
              <a:rPr lang="en-US" altLang="ko-KR" sz="1000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/>
              </a:rPr>
              <a:t>(43</a:t>
            </a:r>
            <a:r>
              <a:rPr lang="ko-KR" altLang="en-US" sz="1000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/>
              </a:rPr>
              <a:t>년</a:t>
            </a:r>
            <a:r>
              <a:rPr lang="en-US" altLang="ko-KR" sz="1000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/>
              </a:rPr>
              <a:t>)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4241230" y="2064256"/>
            <a:ext cx="78202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ko-KR" altLang="en-US" sz="1000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/>
              </a:rPr>
              <a:t>실린더 사업부</a:t>
            </a:r>
            <a:endParaRPr lang="en-US" altLang="ko-KR" sz="1000" spc="-100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/>
            </a:endParaRPr>
          </a:p>
          <a:p>
            <a:r>
              <a:rPr lang="en-US" altLang="ko-KR" sz="1000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/>
              </a:rPr>
              <a:t>(25</a:t>
            </a:r>
            <a:r>
              <a:rPr lang="ko-KR" altLang="en-US" sz="1000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/>
              </a:rPr>
              <a:t>년</a:t>
            </a:r>
            <a:r>
              <a:rPr lang="en-US" altLang="ko-KR" sz="1000" spc="-100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/>
              </a:rPr>
              <a:t>)</a:t>
            </a:r>
          </a:p>
        </p:txBody>
      </p:sp>
      <p:sp>
        <p:nvSpPr>
          <p:cNvPr id="261" name="직사각형 260"/>
          <p:cNvSpPr/>
          <p:nvPr/>
        </p:nvSpPr>
        <p:spPr>
          <a:xfrm>
            <a:off x="4344373" y="2943982"/>
            <a:ext cx="544773" cy="386957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333300"/>
            </a:solidFill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90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93</a:t>
            </a:r>
          </a:p>
          <a:p>
            <a:pPr marL="133317">
              <a:buClr>
                <a:srgbClr val="800000"/>
              </a:buClr>
            </a:pPr>
            <a:endParaRPr lang="en-US" altLang="ko-KR" sz="105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95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97</a:t>
            </a:r>
          </a:p>
        </p:txBody>
      </p:sp>
      <p:sp>
        <p:nvSpPr>
          <p:cNvPr id="262" name="직사각형 261"/>
          <p:cNvSpPr/>
          <p:nvPr/>
        </p:nvSpPr>
        <p:spPr>
          <a:xfrm>
            <a:off x="4642482" y="2943982"/>
            <a:ext cx="1650173" cy="3869573"/>
          </a:xfrm>
          <a:prstGeom prst="rect">
            <a:avLst/>
          </a:prstGeom>
          <a:noFill/>
          <a:ln>
            <a:noFill/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유압 실린더 생산 개시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중소기업 유망 선진기술 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기업 선정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특장차용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유압 실린더 생산 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개시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장림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공장 신축 확장 이전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(‘91)</a:t>
            </a:r>
          </a:p>
          <a:p>
            <a:pPr marL="133317">
              <a:buClr>
                <a:srgbClr val="800000"/>
              </a:buClr>
            </a:pP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㈜</a:t>
            </a:r>
            <a:r>
              <a:rPr lang="ko-KR" altLang="en-US" sz="11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신흥정기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법인 전환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사업부 분리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김해 진영 공장 신축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(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실린더 사업부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ROD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사업부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1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장림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공장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실린더 사업부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김해 진영 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신축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ISO 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인증 획득 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(ISO9001)</a:t>
            </a: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수출유망 중소기업 선정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CMHA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우수협력업체 선정</a:t>
            </a:r>
          </a:p>
          <a:p>
            <a:pPr marL="133317">
              <a:buClr>
                <a:srgbClr val="800000"/>
              </a:buClr>
            </a:pPr>
            <a:endParaRPr lang="ko-KR" altLang="en-US" sz="11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263" name="그룹 262"/>
          <p:cNvGrpSpPr/>
          <p:nvPr/>
        </p:nvGrpSpPr>
        <p:grpSpPr>
          <a:xfrm>
            <a:off x="1157886" y="1237403"/>
            <a:ext cx="771445" cy="648814"/>
            <a:chOff x="1623026" y="1072303"/>
            <a:chExt cx="771445" cy="648814"/>
          </a:xfrm>
        </p:grpSpPr>
        <p:sp>
          <p:nvSpPr>
            <p:cNvPr id="264" name="타원 263"/>
            <p:cNvSpPr/>
            <p:nvPr/>
          </p:nvSpPr>
          <p:spPr>
            <a:xfrm>
              <a:off x="1946274" y="1577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  <p:grpSp>
          <p:nvGrpSpPr>
            <p:cNvPr id="265" name="그룹 264"/>
            <p:cNvGrpSpPr/>
            <p:nvPr/>
          </p:nvGrpSpPr>
          <p:grpSpPr>
            <a:xfrm rot="10800000">
              <a:off x="1623026" y="1072303"/>
              <a:ext cx="771445" cy="544647"/>
              <a:chOff x="1073697" y="1652966"/>
              <a:chExt cx="771445" cy="544647"/>
            </a:xfrm>
          </p:grpSpPr>
          <p:cxnSp>
            <p:nvCxnSpPr>
              <p:cNvPr id="266" name="직선 연결선 265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" name="그룹 266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268" name="양쪽 모서리가 둥근 사각형 267"/>
                <p:cNvSpPr/>
                <p:nvPr/>
              </p:nvSpPr>
              <p:spPr>
                <a:xfrm>
                  <a:off x="2159213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269" name="TextBox 268"/>
                <p:cNvSpPr txBox="1"/>
                <p:nvPr/>
              </p:nvSpPr>
              <p:spPr>
                <a:xfrm rot="10800000">
                  <a:off x="2110145" y="3589543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ko-KR" altLang="en-US" sz="1100" b="1" dirty="0" err="1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창립기</a:t>
                  </a:r>
                  <a:endParaRPr lang="ko-KR" altLang="en-US" sz="11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</a:endParaRPr>
                </a:p>
              </p:txBody>
            </p:sp>
          </p:grpSp>
        </p:grpSp>
      </p:grpSp>
      <p:grpSp>
        <p:nvGrpSpPr>
          <p:cNvPr id="270" name="그룹 269"/>
          <p:cNvGrpSpPr/>
          <p:nvPr/>
        </p:nvGrpSpPr>
        <p:grpSpPr>
          <a:xfrm>
            <a:off x="517017" y="1698318"/>
            <a:ext cx="252000" cy="252000"/>
            <a:chOff x="374142" y="1660218"/>
            <a:chExt cx="252000" cy="252000"/>
          </a:xfrm>
        </p:grpSpPr>
        <p:sp>
          <p:nvSpPr>
            <p:cNvPr id="271" name="타원 270"/>
            <p:cNvSpPr/>
            <p:nvPr/>
          </p:nvSpPr>
          <p:spPr>
            <a:xfrm>
              <a:off x="374142" y="1660218"/>
              <a:ext cx="252000" cy="252000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D4242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dirty="0">
                <a:solidFill>
                  <a:prstClr val="white"/>
                </a:solidFill>
                <a:latin typeface="KoPub돋움체 Medium" panose="02020603020101020101" pitchFamily="18" charset="-127"/>
                <a:ea typeface="맑은 고딕" panose="020B0503020000020004" pitchFamily="50" charset="-127"/>
              </a:endParaRPr>
            </a:p>
          </p:txBody>
        </p:sp>
        <p:sp>
          <p:nvSpPr>
            <p:cNvPr id="272" name="타원 271"/>
            <p:cNvSpPr/>
            <p:nvPr/>
          </p:nvSpPr>
          <p:spPr>
            <a:xfrm>
              <a:off x="428142" y="1714218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</p:grpSp>
      <p:grpSp>
        <p:nvGrpSpPr>
          <p:cNvPr id="273" name="그룹 272"/>
          <p:cNvGrpSpPr/>
          <p:nvPr/>
        </p:nvGrpSpPr>
        <p:grpSpPr>
          <a:xfrm>
            <a:off x="2969063" y="1237403"/>
            <a:ext cx="771445" cy="648814"/>
            <a:chOff x="1623026" y="1072303"/>
            <a:chExt cx="771445" cy="648814"/>
          </a:xfrm>
        </p:grpSpPr>
        <p:sp>
          <p:nvSpPr>
            <p:cNvPr id="274" name="타원 273"/>
            <p:cNvSpPr/>
            <p:nvPr/>
          </p:nvSpPr>
          <p:spPr>
            <a:xfrm>
              <a:off x="1946274" y="1577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  <p:grpSp>
          <p:nvGrpSpPr>
            <p:cNvPr id="275" name="그룹 274"/>
            <p:cNvGrpSpPr/>
            <p:nvPr/>
          </p:nvGrpSpPr>
          <p:grpSpPr>
            <a:xfrm rot="10800000">
              <a:off x="1623026" y="1072303"/>
              <a:ext cx="771445" cy="544647"/>
              <a:chOff x="1073697" y="1652966"/>
              <a:chExt cx="771445" cy="544647"/>
            </a:xfrm>
          </p:grpSpPr>
          <p:cxnSp>
            <p:nvCxnSpPr>
              <p:cNvPr id="276" name="직선 연결선 275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7" name="그룹 276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278" name="양쪽 모서리가 둥근 사각형 277"/>
                <p:cNvSpPr/>
                <p:nvPr/>
              </p:nvSpPr>
              <p:spPr>
                <a:xfrm>
                  <a:off x="2159213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279" name="TextBox 278"/>
                <p:cNvSpPr txBox="1"/>
                <p:nvPr/>
              </p:nvSpPr>
              <p:spPr>
                <a:xfrm rot="10800000">
                  <a:off x="2110145" y="3589543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ko-KR" altLang="en-US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도입기</a:t>
                  </a:r>
                </a:p>
              </p:txBody>
            </p:sp>
          </p:grpSp>
        </p:grpSp>
      </p:grpSp>
      <p:grpSp>
        <p:nvGrpSpPr>
          <p:cNvPr id="280" name="그룹 279"/>
          <p:cNvGrpSpPr/>
          <p:nvPr/>
        </p:nvGrpSpPr>
        <p:grpSpPr>
          <a:xfrm>
            <a:off x="4949849" y="1237403"/>
            <a:ext cx="771445" cy="648814"/>
            <a:chOff x="1623026" y="1072303"/>
            <a:chExt cx="771445" cy="648814"/>
          </a:xfrm>
        </p:grpSpPr>
        <p:sp>
          <p:nvSpPr>
            <p:cNvPr id="281" name="타원 280"/>
            <p:cNvSpPr/>
            <p:nvPr/>
          </p:nvSpPr>
          <p:spPr>
            <a:xfrm>
              <a:off x="1946274" y="1577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  <p:grpSp>
          <p:nvGrpSpPr>
            <p:cNvPr id="282" name="그룹 281"/>
            <p:cNvGrpSpPr/>
            <p:nvPr/>
          </p:nvGrpSpPr>
          <p:grpSpPr>
            <a:xfrm rot="10800000">
              <a:off x="1623026" y="1072303"/>
              <a:ext cx="771445" cy="544647"/>
              <a:chOff x="1073697" y="1652966"/>
              <a:chExt cx="771445" cy="544647"/>
            </a:xfrm>
          </p:grpSpPr>
          <p:cxnSp>
            <p:nvCxnSpPr>
              <p:cNvPr id="283" name="직선 연결선 282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4" name="그룹 283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285" name="양쪽 모서리가 둥근 사각형 284"/>
                <p:cNvSpPr/>
                <p:nvPr/>
              </p:nvSpPr>
              <p:spPr>
                <a:xfrm>
                  <a:off x="2159213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286" name="TextBox 285"/>
                <p:cNvSpPr txBox="1"/>
                <p:nvPr/>
              </p:nvSpPr>
              <p:spPr>
                <a:xfrm rot="10800000">
                  <a:off x="2110145" y="3589543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ko-KR" altLang="en-US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성숙기</a:t>
                  </a:r>
                </a:p>
              </p:txBody>
            </p:sp>
          </p:grpSp>
        </p:grpSp>
      </p:grpSp>
      <p:sp>
        <p:nvSpPr>
          <p:cNvPr id="287" name="직사각형 286"/>
          <p:cNvSpPr/>
          <p:nvPr/>
        </p:nvSpPr>
        <p:spPr>
          <a:xfrm>
            <a:off x="6331990" y="2943977"/>
            <a:ext cx="544773" cy="23479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333300"/>
            </a:solidFill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00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06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07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09</a:t>
            </a:r>
            <a:endParaRPr lang="ko-KR" altLang="en-US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88" name="직사각형 287"/>
          <p:cNvSpPr/>
          <p:nvPr/>
        </p:nvSpPr>
        <p:spPr>
          <a:xfrm>
            <a:off x="6762459" y="2943977"/>
            <a:ext cx="1549888" cy="2347980"/>
          </a:xfrm>
          <a:prstGeom prst="rect">
            <a:avLst/>
          </a:prstGeom>
          <a:noFill/>
          <a:ln>
            <a:noFill/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VOLVO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우수협력업체 선정</a:t>
            </a:r>
          </a:p>
          <a:p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녹산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공장 신축 확장 이전</a:t>
            </a:r>
          </a:p>
          <a:p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ISO 9001,14001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획득</a:t>
            </a:r>
          </a:p>
          <a:p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생산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CAPA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증대 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(15,000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본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월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  <a:p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실린더 사업부 법인 분리</a:t>
            </a:r>
          </a:p>
          <a:p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SH PAC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설립</a:t>
            </a:r>
          </a:p>
          <a:p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기업부설 연구소 설립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endParaRPr lang="ko-KR" altLang="en-US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SH PAC USA 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설립</a:t>
            </a:r>
          </a:p>
          <a:p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실린더 제조기술 인증 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by   </a:t>
            </a:r>
          </a:p>
          <a:p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HITACHI</a:t>
            </a:r>
            <a:endParaRPr lang="ko-KR" altLang="en-US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ko-KR" altLang="en-US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89" name="직사각형 288"/>
          <p:cNvSpPr/>
          <p:nvPr/>
        </p:nvSpPr>
        <p:spPr>
          <a:xfrm>
            <a:off x="8314457" y="2976766"/>
            <a:ext cx="544773" cy="346848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175">
            <a:solidFill>
              <a:srgbClr val="333300"/>
            </a:solidFill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11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9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13</a:t>
            </a:r>
          </a:p>
          <a:p>
            <a:pPr marL="133317">
              <a:buClr>
                <a:srgbClr val="800000"/>
              </a:buClr>
            </a:pPr>
            <a:endParaRPr lang="en-US" altLang="ko-KR" sz="105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14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8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6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95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r>
              <a:rPr lang="en-US" altLang="ko-KR" sz="1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’15</a:t>
            </a: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33317">
              <a:buClr>
                <a:srgbClr val="800000"/>
              </a:buClr>
            </a:pPr>
            <a:endParaRPr lang="en-US" altLang="ko-KR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2321520" y="2976762"/>
            <a:ext cx="6000356" cy="4192388"/>
            <a:chOff x="2311995" y="2976762"/>
            <a:chExt cx="6000356" cy="4192388"/>
          </a:xfrm>
        </p:grpSpPr>
        <p:cxnSp>
          <p:nvCxnSpPr>
            <p:cNvPr id="291" name="직선 연결선 290"/>
            <p:cNvCxnSpPr/>
            <p:nvPr/>
          </p:nvCxnSpPr>
          <p:spPr>
            <a:xfrm rot="5400000">
              <a:off x="215801" y="5072956"/>
              <a:ext cx="4192388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직선 연결선 291"/>
            <p:cNvCxnSpPr/>
            <p:nvPr/>
          </p:nvCxnSpPr>
          <p:spPr>
            <a:xfrm rot="5400000">
              <a:off x="2247670" y="5072956"/>
              <a:ext cx="4192388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직선 연결선 292"/>
            <p:cNvCxnSpPr/>
            <p:nvPr/>
          </p:nvCxnSpPr>
          <p:spPr>
            <a:xfrm rot="5400000">
              <a:off x="4231914" y="5072956"/>
              <a:ext cx="4192388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직선 연결선 293"/>
            <p:cNvCxnSpPr/>
            <p:nvPr/>
          </p:nvCxnSpPr>
          <p:spPr>
            <a:xfrm rot="5400000">
              <a:off x="6216157" y="5072956"/>
              <a:ext cx="4192388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5" name="그룹 294"/>
          <p:cNvGrpSpPr/>
          <p:nvPr/>
        </p:nvGrpSpPr>
        <p:grpSpPr>
          <a:xfrm>
            <a:off x="337863" y="2598627"/>
            <a:ext cx="9165598" cy="281781"/>
            <a:chOff x="194987" y="2620848"/>
            <a:chExt cx="9165598" cy="281781"/>
          </a:xfrm>
        </p:grpSpPr>
        <p:sp>
          <p:nvSpPr>
            <p:cNvPr id="296" name="직사각형 295"/>
            <p:cNvSpPr/>
            <p:nvPr/>
          </p:nvSpPr>
          <p:spPr>
            <a:xfrm>
              <a:off x="194987" y="2620848"/>
              <a:ext cx="1189008" cy="28178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333300"/>
              </a:solidFill>
            </a:ln>
            <a:effectLst>
              <a:softEdge rad="977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>
              <a:scene3d>
                <a:camera prst="orthographicFront"/>
                <a:lightRig rig="threePt" dir="t"/>
              </a:scene3d>
              <a:sp3d extrusionH="6350"/>
            </a:bodyPr>
            <a:lstStyle/>
            <a:p>
              <a:pPr marL="133317">
                <a:buClr>
                  <a:srgbClr val="800000"/>
                </a:buClr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1970</a:t>
              </a:r>
              <a:r>
                <a:rPr lang="ko-KR" altLang="en-US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년대</a:t>
              </a:r>
            </a:p>
          </p:txBody>
        </p:sp>
        <p:sp>
          <p:nvSpPr>
            <p:cNvPr id="297" name="직사각형 296"/>
            <p:cNvSpPr/>
            <p:nvPr/>
          </p:nvSpPr>
          <p:spPr>
            <a:xfrm>
              <a:off x="2139801" y="2620848"/>
              <a:ext cx="1189008" cy="28178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333300"/>
              </a:solidFill>
            </a:ln>
            <a:effectLst>
              <a:softEdge rad="977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>
              <a:scene3d>
                <a:camera prst="orthographicFront"/>
                <a:lightRig rig="threePt" dir="t"/>
              </a:scene3d>
              <a:sp3d extrusionH="6350"/>
            </a:bodyPr>
            <a:lstStyle/>
            <a:p>
              <a:pPr marL="133317">
                <a:buClr>
                  <a:srgbClr val="800000"/>
                </a:buClr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1980</a:t>
              </a:r>
              <a:r>
                <a:rPr lang="ko-KR" altLang="en-US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년대</a:t>
              </a:r>
            </a:p>
          </p:txBody>
        </p:sp>
        <p:sp>
          <p:nvSpPr>
            <p:cNvPr id="298" name="직사각형 297"/>
            <p:cNvSpPr/>
            <p:nvPr/>
          </p:nvSpPr>
          <p:spPr>
            <a:xfrm>
              <a:off x="4201493" y="2620848"/>
              <a:ext cx="1189008" cy="28178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333300"/>
              </a:solidFill>
            </a:ln>
            <a:effectLst>
              <a:softEdge rad="977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>
              <a:scene3d>
                <a:camera prst="orthographicFront"/>
                <a:lightRig rig="threePt" dir="t"/>
              </a:scene3d>
              <a:sp3d extrusionH="6350"/>
            </a:bodyPr>
            <a:lstStyle/>
            <a:p>
              <a:pPr marL="133317">
                <a:buClr>
                  <a:srgbClr val="800000"/>
                </a:buClr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1990</a:t>
              </a:r>
              <a:r>
                <a:rPr lang="ko-KR" altLang="en-US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년대</a:t>
              </a:r>
            </a:p>
          </p:txBody>
        </p:sp>
        <p:sp>
          <p:nvSpPr>
            <p:cNvPr id="299" name="직사각형 298"/>
            <p:cNvSpPr/>
            <p:nvPr/>
          </p:nvSpPr>
          <p:spPr>
            <a:xfrm>
              <a:off x="6189110" y="2620848"/>
              <a:ext cx="1189008" cy="28178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333300"/>
              </a:solidFill>
            </a:ln>
            <a:effectLst>
              <a:softEdge rad="977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>
              <a:scene3d>
                <a:camera prst="orthographicFront"/>
                <a:lightRig rig="threePt" dir="t"/>
              </a:scene3d>
              <a:sp3d extrusionH="6350"/>
            </a:bodyPr>
            <a:lstStyle/>
            <a:p>
              <a:pPr marL="133317">
                <a:buClr>
                  <a:srgbClr val="800000"/>
                </a:buClr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2000</a:t>
              </a:r>
              <a:r>
                <a:rPr lang="ko-KR" altLang="en-US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년대</a:t>
              </a:r>
            </a:p>
          </p:txBody>
        </p:sp>
        <p:sp>
          <p:nvSpPr>
            <p:cNvPr id="300" name="직사각형 299"/>
            <p:cNvSpPr/>
            <p:nvPr/>
          </p:nvSpPr>
          <p:spPr>
            <a:xfrm>
              <a:off x="8171577" y="2620848"/>
              <a:ext cx="1189008" cy="28178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rgbClr val="333300"/>
              </a:solidFill>
            </a:ln>
            <a:effectLst>
              <a:softEdge rad="977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>
              <a:scene3d>
                <a:camera prst="orthographicFront"/>
                <a:lightRig rig="threePt" dir="t"/>
              </a:scene3d>
              <a:sp3d extrusionH="6350"/>
            </a:bodyPr>
            <a:lstStyle/>
            <a:p>
              <a:pPr marL="133317">
                <a:buClr>
                  <a:srgbClr val="800000"/>
                </a:buClr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2010</a:t>
              </a:r>
              <a:r>
                <a:rPr lang="ko-KR" altLang="en-US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년대</a:t>
              </a:r>
            </a:p>
          </p:txBody>
        </p:sp>
      </p:grpSp>
      <p:sp>
        <p:nvSpPr>
          <p:cNvPr id="301" name="직사각형 300"/>
          <p:cNvSpPr/>
          <p:nvPr/>
        </p:nvSpPr>
        <p:spPr>
          <a:xfrm>
            <a:off x="8740719" y="2943982"/>
            <a:ext cx="1642421" cy="3869573"/>
          </a:xfrm>
          <a:prstGeom prst="rect">
            <a:avLst/>
          </a:prstGeom>
          <a:noFill/>
          <a:ln>
            <a:noFill/>
          </a:ln>
          <a:effectLst>
            <a:softEdge rad="977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>
            <a:scene3d>
              <a:camera prst="orthographicFront"/>
              <a:lightRig rig="threePt" dir="t"/>
            </a:scene3d>
            <a:sp3d extrusionH="6350"/>
          </a:bodyPr>
          <a:lstStyle/>
          <a:p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생산 능력 확충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(25,000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본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월</a:t>
            </a:r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  <a:p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신 공장 확장 이전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부산 화전</a:t>
            </a:r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</a:p>
          <a:p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 </a:t>
            </a:r>
            <a:r>
              <a:rPr lang="ko-KR" altLang="en-US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실린더 제조기술 인증 </a:t>
            </a:r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by CAT</a:t>
            </a:r>
          </a:p>
          <a:p>
            <a:endParaRPr lang="en-US" altLang="ko-KR" sz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ko-KR" altLang="en-US" sz="11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삼천만불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11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수출탑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endParaRPr lang="ko-KR" altLang="en-US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ko-KR" altLang="en-US" sz="11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오천만불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11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수출탑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endParaRPr lang="ko-KR" altLang="en-US" sz="1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SH PAC JAPAN 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설립</a:t>
            </a:r>
          </a:p>
          <a:p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ko-KR" altLang="en-US" sz="11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부산산업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경영대상 수상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lvl="0"/>
            <a:endParaRPr lang="ko-KR" altLang="en-US" sz="1000" b="1" dirty="0">
              <a:ln>
                <a:solidFill>
                  <a:srgbClr val="5B9BD5">
                    <a:shade val="50000"/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latin typeface="KoPub돋움체 Medium"/>
            </a:endParaRPr>
          </a:p>
          <a:p>
            <a:r>
              <a:rPr lang="en-US" altLang="ko-KR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AEO </a:t>
            </a:r>
            <a:r>
              <a:rPr lang="ko-KR" altLang="en-US" sz="11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종합인증</a:t>
            </a:r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우수업체로</a:t>
            </a:r>
            <a:endParaRPr lang="en-US" altLang="ko-KR" sz="11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r>
              <a: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인증 취득</a:t>
            </a:r>
          </a:p>
        </p:txBody>
      </p:sp>
      <p:grpSp>
        <p:nvGrpSpPr>
          <p:cNvPr id="302" name="그룹 301"/>
          <p:cNvGrpSpPr/>
          <p:nvPr/>
        </p:nvGrpSpPr>
        <p:grpSpPr>
          <a:xfrm>
            <a:off x="4959395" y="1742217"/>
            <a:ext cx="771445" cy="620496"/>
            <a:chOff x="8587460" y="1704117"/>
            <a:chExt cx="771445" cy="620496"/>
          </a:xfrm>
        </p:grpSpPr>
        <p:grpSp>
          <p:nvGrpSpPr>
            <p:cNvPr id="303" name="그룹 302"/>
            <p:cNvGrpSpPr/>
            <p:nvPr/>
          </p:nvGrpSpPr>
          <p:grpSpPr>
            <a:xfrm>
              <a:off x="8587460" y="1779966"/>
              <a:ext cx="771445" cy="544647"/>
              <a:chOff x="1073697" y="1652966"/>
              <a:chExt cx="771445" cy="544647"/>
            </a:xfrm>
          </p:grpSpPr>
          <p:cxnSp>
            <p:nvCxnSpPr>
              <p:cNvPr id="305" name="직선 연결선 304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6" name="그룹 305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307" name="양쪽 모서리가 둥근 사각형 306"/>
                <p:cNvSpPr/>
                <p:nvPr/>
              </p:nvSpPr>
              <p:spPr>
                <a:xfrm>
                  <a:off x="2159212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308" name="TextBox 307"/>
                <p:cNvSpPr txBox="1"/>
                <p:nvPr/>
              </p:nvSpPr>
              <p:spPr>
                <a:xfrm>
                  <a:off x="2110145" y="3572166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ko-KR" altLang="en-US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도입기</a:t>
                  </a:r>
                </a:p>
              </p:txBody>
            </p:sp>
          </p:grpSp>
        </p:grpSp>
        <p:sp>
          <p:nvSpPr>
            <p:cNvPr id="304" name="타원 303"/>
            <p:cNvSpPr/>
            <p:nvPr/>
          </p:nvSpPr>
          <p:spPr>
            <a:xfrm>
              <a:off x="8907797" y="1704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</p:grpSp>
      <p:grpSp>
        <p:nvGrpSpPr>
          <p:cNvPr id="309" name="그룹 308"/>
          <p:cNvGrpSpPr/>
          <p:nvPr/>
        </p:nvGrpSpPr>
        <p:grpSpPr>
          <a:xfrm>
            <a:off x="5954561" y="1742217"/>
            <a:ext cx="771445" cy="620496"/>
            <a:chOff x="8587460" y="1704117"/>
            <a:chExt cx="771445" cy="620496"/>
          </a:xfrm>
        </p:grpSpPr>
        <p:grpSp>
          <p:nvGrpSpPr>
            <p:cNvPr id="310" name="그룹 309"/>
            <p:cNvGrpSpPr/>
            <p:nvPr/>
          </p:nvGrpSpPr>
          <p:grpSpPr>
            <a:xfrm>
              <a:off x="8587460" y="1779966"/>
              <a:ext cx="771445" cy="544647"/>
              <a:chOff x="1073697" y="1652966"/>
              <a:chExt cx="771445" cy="544647"/>
            </a:xfrm>
          </p:grpSpPr>
          <p:cxnSp>
            <p:nvCxnSpPr>
              <p:cNvPr id="312" name="직선 연결선 311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3" name="그룹 312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314" name="양쪽 모서리가 둥근 사각형 313"/>
                <p:cNvSpPr/>
                <p:nvPr/>
              </p:nvSpPr>
              <p:spPr>
                <a:xfrm>
                  <a:off x="2159212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315" name="TextBox 314"/>
                <p:cNvSpPr txBox="1"/>
                <p:nvPr/>
              </p:nvSpPr>
              <p:spPr>
                <a:xfrm>
                  <a:off x="2110145" y="3572166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ko-KR" altLang="en-US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탐험기</a:t>
                  </a:r>
                </a:p>
              </p:txBody>
            </p:sp>
          </p:grpSp>
        </p:grpSp>
        <p:sp>
          <p:nvSpPr>
            <p:cNvPr id="311" name="타원 310"/>
            <p:cNvSpPr/>
            <p:nvPr/>
          </p:nvSpPr>
          <p:spPr>
            <a:xfrm>
              <a:off x="8907797" y="1704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</p:grpSp>
      <p:grpSp>
        <p:nvGrpSpPr>
          <p:cNvPr id="316" name="그룹 315"/>
          <p:cNvGrpSpPr/>
          <p:nvPr/>
        </p:nvGrpSpPr>
        <p:grpSpPr>
          <a:xfrm>
            <a:off x="6949727" y="1742217"/>
            <a:ext cx="771445" cy="620496"/>
            <a:chOff x="8587460" y="1704117"/>
            <a:chExt cx="771445" cy="620496"/>
          </a:xfrm>
        </p:grpSpPr>
        <p:grpSp>
          <p:nvGrpSpPr>
            <p:cNvPr id="317" name="그룹 316"/>
            <p:cNvGrpSpPr/>
            <p:nvPr/>
          </p:nvGrpSpPr>
          <p:grpSpPr>
            <a:xfrm>
              <a:off x="8587460" y="1779966"/>
              <a:ext cx="771445" cy="544647"/>
              <a:chOff x="1073697" y="1652966"/>
              <a:chExt cx="771445" cy="544647"/>
            </a:xfrm>
          </p:grpSpPr>
          <p:cxnSp>
            <p:nvCxnSpPr>
              <p:cNvPr id="319" name="직선 연결선 318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0" name="그룹 319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321" name="양쪽 모서리가 둥근 사각형 320"/>
                <p:cNvSpPr/>
                <p:nvPr/>
              </p:nvSpPr>
              <p:spPr>
                <a:xfrm>
                  <a:off x="2159212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322" name="TextBox 321"/>
                <p:cNvSpPr txBox="1"/>
                <p:nvPr/>
              </p:nvSpPr>
              <p:spPr>
                <a:xfrm>
                  <a:off x="2110145" y="3572166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ko-KR" altLang="en-US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성장기</a:t>
                  </a:r>
                </a:p>
              </p:txBody>
            </p:sp>
          </p:grpSp>
        </p:grpSp>
        <p:sp>
          <p:nvSpPr>
            <p:cNvPr id="318" name="타원 317"/>
            <p:cNvSpPr/>
            <p:nvPr/>
          </p:nvSpPr>
          <p:spPr>
            <a:xfrm>
              <a:off x="8907797" y="1704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</p:grpSp>
      <p:grpSp>
        <p:nvGrpSpPr>
          <p:cNvPr id="323" name="그룹 322"/>
          <p:cNvGrpSpPr/>
          <p:nvPr/>
        </p:nvGrpSpPr>
        <p:grpSpPr>
          <a:xfrm>
            <a:off x="7944893" y="1742217"/>
            <a:ext cx="771445" cy="620496"/>
            <a:chOff x="8587460" y="1704117"/>
            <a:chExt cx="771445" cy="620496"/>
          </a:xfrm>
        </p:grpSpPr>
        <p:grpSp>
          <p:nvGrpSpPr>
            <p:cNvPr id="324" name="그룹 323"/>
            <p:cNvGrpSpPr/>
            <p:nvPr/>
          </p:nvGrpSpPr>
          <p:grpSpPr>
            <a:xfrm>
              <a:off x="8587460" y="1779966"/>
              <a:ext cx="771445" cy="544647"/>
              <a:chOff x="1073697" y="1652966"/>
              <a:chExt cx="771445" cy="544647"/>
            </a:xfrm>
          </p:grpSpPr>
          <p:cxnSp>
            <p:nvCxnSpPr>
              <p:cNvPr id="326" name="직선 연결선 325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7" name="그룹 326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328" name="양쪽 모서리가 둥근 사각형 327"/>
                <p:cNvSpPr/>
                <p:nvPr/>
              </p:nvSpPr>
              <p:spPr>
                <a:xfrm>
                  <a:off x="2159212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329" name="TextBox 328"/>
                <p:cNvSpPr txBox="1"/>
                <p:nvPr/>
              </p:nvSpPr>
              <p:spPr>
                <a:xfrm>
                  <a:off x="2110145" y="3572166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ko-KR" altLang="en-US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성숙기</a:t>
                  </a:r>
                </a:p>
              </p:txBody>
            </p:sp>
          </p:grpSp>
        </p:grpSp>
        <p:sp>
          <p:nvSpPr>
            <p:cNvPr id="325" name="타원 324"/>
            <p:cNvSpPr/>
            <p:nvPr/>
          </p:nvSpPr>
          <p:spPr>
            <a:xfrm>
              <a:off x="8907797" y="1704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</p:grpSp>
      <p:grpSp>
        <p:nvGrpSpPr>
          <p:cNvPr id="330" name="그룹 329"/>
          <p:cNvGrpSpPr/>
          <p:nvPr/>
        </p:nvGrpSpPr>
        <p:grpSpPr>
          <a:xfrm>
            <a:off x="8940059" y="1742217"/>
            <a:ext cx="771445" cy="620496"/>
            <a:chOff x="8587460" y="1704117"/>
            <a:chExt cx="771445" cy="620496"/>
          </a:xfrm>
        </p:grpSpPr>
        <p:grpSp>
          <p:nvGrpSpPr>
            <p:cNvPr id="331" name="그룹 330"/>
            <p:cNvGrpSpPr/>
            <p:nvPr/>
          </p:nvGrpSpPr>
          <p:grpSpPr>
            <a:xfrm>
              <a:off x="8587460" y="1779966"/>
              <a:ext cx="771445" cy="544647"/>
              <a:chOff x="1073697" y="1652966"/>
              <a:chExt cx="771445" cy="544647"/>
            </a:xfrm>
          </p:grpSpPr>
          <p:cxnSp>
            <p:nvCxnSpPr>
              <p:cNvPr id="333" name="직선 연결선 332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4" name="그룹 333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335" name="양쪽 모서리가 둥근 사각형 334"/>
                <p:cNvSpPr/>
                <p:nvPr/>
              </p:nvSpPr>
              <p:spPr>
                <a:xfrm>
                  <a:off x="2159212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336" name="TextBox 335"/>
                <p:cNvSpPr txBox="1"/>
                <p:nvPr/>
              </p:nvSpPr>
              <p:spPr>
                <a:xfrm>
                  <a:off x="2110145" y="3572166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ko-KR" altLang="en-US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안정기</a:t>
                  </a:r>
                </a:p>
              </p:txBody>
            </p:sp>
          </p:grpSp>
        </p:grpSp>
        <p:sp>
          <p:nvSpPr>
            <p:cNvPr id="332" name="타원 331"/>
            <p:cNvSpPr/>
            <p:nvPr/>
          </p:nvSpPr>
          <p:spPr>
            <a:xfrm>
              <a:off x="8907797" y="1704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</p:grpSp>
      <p:grpSp>
        <p:nvGrpSpPr>
          <p:cNvPr id="337" name="그룹 336"/>
          <p:cNvGrpSpPr/>
          <p:nvPr/>
        </p:nvGrpSpPr>
        <p:grpSpPr>
          <a:xfrm>
            <a:off x="4223947" y="1698318"/>
            <a:ext cx="252000" cy="252000"/>
            <a:chOff x="374142" y="1660218"/>
            <a:chExt cx="252000" cy="252000"/>
          </a:xfrm>
        </p:grpSpPr>
        <p:sp>
          <p:nvSpPr>
            <p:cNvPr id="338" name="타원 337"/>
            <p:cNvSpPr/>
            <p:nvPr/>
          </p:nvSpPr>
          <p:spPr>
            <a:xfrm>
              <a:off x="374142" y="1660218"/>
              <a:ext cx="252000" cy="252000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D4242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endParaRPr lang="ko-KR" altLang="en-US" kern="0" dirty="0">
                <a:solidFill>
                  <a:prstClr val="white"/>
                </a:solidFill>
                <a:latin typeface="KoPub돋움체 Medium" panose="02020603020101020101" pitchFamily="18" charset="-127"/>
                <a:ea typeface="맑은 고딕" panose="020B0503020000020004" pitchFamily="50" charset="-127"/>
              </a:endParaRPr>
            </a:p>
          </p:txBody>
        </p:sp>
        <p:sp>
          <p:nvSpPr>
            <p:cNvPr id="339" name="타원 338"/>
            <p:cNvSpPr/>
            <p:nvPr/>
          </p:nvSpPr>
          <p:spPr>
            <a:xfrm>
              <a:off x="428142" y="1714218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</p:grpSp>
      <p:grpSp>
        <p:nvGrpSpPr>
          <p:cNvPr id="340" name="그룹 339"/>
          <p:cNvGrpSpPr/>
          <p:nvPr/>
        </p:nvGrpSpPr>
        <p:grpSpPr>
          <a:xfrm>
            <a:off x="3956551" y="1237403"/>
            <a:ext cx="771445" cy="648814"/>
            <a:chOff x="1623026" y="1072303"/>
            <a:chExt cx="771445" cy="648814"/>
          </a:xfrm>
        </p:grpSpPr>
        <p:sp>
          <p:nvSpPr>
            <p:cNvPr id="341" name="타원 340"/>
            <p:cNvSpPr/>
            <p:nvPr/>
          </p:nvSpPr>
          <p:spPr>
            <a:xfrm>
              <a:off x="1946274" y="1577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  <p:grpSp>
          <p:nvGrpSpPr>
            <p:cNvPr id="342" name="그룹 341"/>
            <p:cNvGrpSpPr/>
            <p:nvPr/>
          </p:nvGrpSpPr>
          <p:grpSpPr>
            <a:xfrm rot="10800000">
              <a:off x="1623026" y="1072303"/>
              <a:ext cx="771445" cy="544647"/>
              <a:chOff x="1073697" y="1652966"/>
              <a:chExt cx="771445" cy="544647"/>
            </a:xfrm>
          </p:grpSpPr>
          <p:cxnSp>
            <p:nvCxnSpPr>
              <p:cNvPr id="343" name="직선 연결선 342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4" name="그룹 343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345" name="양쪽 모서리가 둥근 사각형 344"/>
                <p:cNvSpPr/>
                <p:nvPr/>
              </p:nvSpPr>
              <p:spPr>
                <a:xfrm>
                  <a:off x="2159213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346" name="TextBox 345"/>
                <p:cNvSpPr txBox="1"/>
                <p:nvPr/>
              </p:nvSpPr>
              <p:spPr>
                <a:xfrm rot="10800000">
                  <a:off x="2110145" y="3589543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ko-KR" altLang="en-US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성장기</a:t>
                  </a:r>
                </a:p>
              </p:txBody>
            </p:sp>
          </p:grpSp>
        </p:grpSp>
      </p:grpSp>
      <p:grpSp>
        <p:nvGrpSpPr>
          <p:cNvPr id="347" name="그룹 346"/>
          <p:cNvGrpSpPr/>
          <p:nvPr/>
        </p:nvGrpSpPr>
        <p:grpSpPr>
          <a:xfrm>
            <a:off x="6446986" y="1237403"/>
            <a:ext cx="771445" cy="648814"/>
            <a:chOff x="1623026" y="1072303"/>
            <a:chExt cx="771445" cy="648814"/>
          </a:xfrm>
        </p:grpSpPr>
        <p:sp>
          <p:nvSpPr>
            <p:cNvPr id="348" name="타원 347"/>
            <p:cNvSpPr/>
            <p:nvPr/>
          </p:nvSpPr>
          <p:spPr>
            <a:xfrm>
              <a:off x="1946274" y="1577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  <p:grpSp>
          <p:nvGrpSpPr>
            <p:cNvPr id="349" name="그룹 348"/>
            <p:cNvGrpSpPr/>
            <p:nvPr/>
          </p:nvGrpSpPr>
          <p:grpSpPr>
            <a:xfrm rot="10800000">
              <a:off x="1623026" y="1072303"/>
              <a:ext cx="771445" cy="544647"/>
              <a:chOff x="1073697" y="1652966"/>
              <a:chExt cx="771445" cy="544647"/>
            </a:xfrm>
          </p:grpSpPr>
          <p:cxnSp>
            <p:nvCxnSpPr>
              <p:cNvPr id="350" name="직선 연결선 349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1" name="그룹 350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352" name="양쪽 모서리가 둥근 사각형 351"/>
                <p:cNvSpPr/>
                <p:nvPr/>
              </p:nvSpPr>
              <p:spPr>
                <a:xfrm>
                  <a:off x="2159213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353" name="TextBox 352"/>
                <p:cNvSpPr txBox="1"/>
                <p:nvPr/>
              </p:nvSpPr>
              <p:spPr>
                <a:xfrm rot="10800000">
                  <a:off x="2110145" y="3589543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ko-KR" altLang="en-US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안정기</a:t>
                  </a:r>
                </a:p>
              </p:txBody>
            </p:sp>
          </p:grpSp>
        </p:grpSp>
      </p:grpSp>
      <p:grpSp>
        <p:nvGrpSpPr>
          <p:cNvPr id="354" name="그룹 353"/>
          <p:cNvGrpSpPr/>
          <p:nvPr/>
        </p:nvGrpSpPr>
        <p:grpSpPr>
          <a:xfrm>
            <a:off x="7441002" y="1237403"/>
            <a:ext cx="771445" cy="648814"/>
            <a:chOff x="1623026" y="1072303"/>
            <a:chExt cx="771445" cy="648814"/>
          </a:xfrm>
        </p:grpSpPr>
        <p:sp>
          <p:nvSpPr>
            <p:cNvPr id="355" name="타원 354"/>
            <p:cNvSpPr/>
            <p:nvPr/>
          </p:nvSpPr>
          <p:spPr>
            <a:xfrm>
              <a:off x="1946274" y="1577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  <p:grpSp>
          <p:nvGrpSpPr>
            <p:cNvPr id="356" name="그룹 355"/>
            <p:cNvGrpSpPr/>
            <p:nvPr/>
          </p:nvGrpSpPr>
          <p:grpSpPr>
            <a:xfrm rot="10800000">
              <a:off x="1623026" y="1072303"/>
              <a:ext cx="771445" cy="544647"/>
              <a:chOff x="1073697" y="1652966"/>
              <a:chExt cx="771445" cy="544647"/>
            </a:xfrm>
          </p:grpSpPr>
          <p:cxnSp>
            <p:nvCxnSpPr>
              <p:cNvPr id="357" name="직선 연결선 356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8" name="그룹 357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359" name="양쪽 모서리가 둥근 사각형 358"/>
                <p:cNvSpPr/>
                <p:nvPr/>
              </p:nvSpPr>
              <p:spPr>
                <a:xfrm>
                  <a:off x="2159213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360" name="TextBox 359"/>
                <p:cNvSpPr txBox="1"/>
                <p:nvPr/>
              </p:nvSpPr>
              <p:spPr>
                <a:xfrm rot="10800000">
                  <a:off x="2110145" y="3589543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ko-KR" altLang="en-US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성장기</a:t>
                  </a:r>
                </a:p>
              </p:txBody>
            </p:sp>
          </p:grpSp>
        </p:grpSp>
      </p:grpSp>
      <p:grpSp>
        <p:nvGrpSpPr>
          <p:cNvPr id="361" name="그룹 360"/>
          <p:cNvGrpSpPr/>
          <p:nvPr/>
        </p:nvGrpSpPr>
        <p:grpSpPr>
          <a:xfrm>
            <a:off x="8427047" y="1237403"/>
            <a:ext cx="771445" cy="648814"/>
            <a:chOff x="1623026" y="1072303"/>
            <a:chExt cx="771445" cy="648814"/>
          </a:xfrm>
        </p:grpSpPr>
        <p:sp>
          <p:nvSpPr>
            <p:cNvPr id="362" name="타원 361"/>
            <p:cNvSpPr/>
            <p:nvPr/>
          </p:nvSpPr>
          <p:spPr>
            <a:xfrm>
              <a:off x="1946274" y="1577117"/>
              <a:ext cx="144000" cy="144000"/>
            </a:xfrm>
            <a:prstGeom prst="ellipse">
              <a:avLst/>
            </a:prstGeom>
            <a:solidFill>
              <a:srgbClr val="D42423"/>
            </a:solidFill>
            <a:ln w="158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KoPub바탕체 Medium" panose="02020603020101020101" pitchFamily="18" charset="-127"/>
              </a:endParaRPr>
            </a:p>
          </p:txBody>
        </p:sp>
        <p:grpSp>
          <p:nvGrpSpPr>
            <p:cNvPr id="363" name="그룹 362"/>
            <p:cNvGrpSpPr/>
            <p:nvPr/>
          </p:nvGrpSpPr>
          <p:grpSpPr>
            <a:xfrm rot="10800000">
              <a:off x="1623026" y="1072303"/>
              <a:ext cx="771445" cy="544647"/>
              <a:chOff x="1073697" y="1652966"/>
              <a:chExt cx="771445" cy="544647"/>
            </a:xfrm>
          </p:grpSpPr>
          <p:cxnSp>
            <p:nvCxnSpPr>
              <p:cNvPr id="364" name="직선 연결선 363"/>
              <p:cNvCxnSpPr/>
              <p:nvPr/>
            </p:nvCxnSpPr>
            <p:spPr>
              <a:xfrm>
                <a:off x="1459419" y="1652966"/>
                <a:ext cx="0" cy="305751"/>
              </a:xfrm>
              <a:prstGeom prst="line">
                <a:avLst/>
              </a:prstGeom>
              <a:ln>
                <a:solidFill>
                  <a:srgbClr val="D424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5" name="그룹 364"/>
              <p:cNvGrpSpPr/>
              <p:nvPr/>
            </p:nvGrpSpPr>
            <p:grpSpPr>
              <a:xfrm>
                <a:off x="1073697" y="1910641"/>
                <a:ext cx="771445" cy="286972"/>
                <a:chOff x="2110145" y="3537586"/>
                <a:chExt cx="771445" cy="286972"/>
              </a:xfrm>
            </p:grpSpPr>
            <p:sp>
              <p:nvSpPr>
                <p:cNvPr id="366" name="양쪽 모서리가 둥근 사각형 365"/>
                <p:cNvSpPr/>
                <p:nvPr/>
              </p:nvSpPr>
              <p:spPr>
                <a:xfrm>
                  <a:off x="2159213" y="3537586"/>
                  <a:ext cx="673310" cy="286972"/>
                </a:xfrm>
                <a:prstGeom prst="round2SameRect">
                  <a:avLst>
                    <a:gd name="adj1" fmla="val 2844"/>
                    <a:gd name="adj2" fmla="val 0"/>
                  </a:avLst>
                </a:prstGeom>
                <a:gradFill flip="none" rotWithShape="1">
                  <a:gsLst>
                    <a:gs pos="28000">
                      <a:schemeClr val="bg1"/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  <a:tileRect/>
                </a:gradFill>
                <a:ln w="3175">
                  <a:gradFill flip="none" rotWithShape="1">
                    <a:gsLst>
                      <a:gs pos="0">
                        <a:srgbClr val="D42423"/>
                      </a:gs>
                      <a:gs pos="100000">
                        <a:srgbClr val="D42423">
                          <a:alpha val="0"/>
                        </a:srgbClr>
                      </a:gs>
                    </a:gsLst>
                    <a:lin ang="54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ko-KR" altLang="en-US" sz="900" spc="-150">
                    <a:ln>
                      <a:solidFill>
                        <a:srgbClr val="5B9BD5">
                          <a:alpha val="0"/>
                        </a:srgbClr>
                      </a:solidFill>
                    </a:ln>
                    <a:solidFill>
                      <a:srgbClr val="5B9BD5"/>
                    </a:solidFill>
                    <a:latin typeface="KoPub돋움체 Medium" panose="02020603020101020101" pitchFamily="18" charset="-127"/>
                  </a:endParaRPr>
                </a:p>
              </p:txBody>
            </p:sp>
            <p:sp>
              <p:nvSpPr>
                <p:cNvPr id="367" name="TextBox 366"/>
                <p:cNvSpPr txBox="1"/>
                <p:nvPr/>
              </p:nvSpPr>
              <p:spPr>
                <a:xfrm rot="10800000">
                  <a:off x="2110145" y="3589543"/>
                  <a:ext cx="771445" cy="1908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buClr>
                      <a:srgbClr val="800000"/>
                    </a:buClr>
                  </a:pPr>
                  <a:r>
                    <a:rPr lang="ko-KR" altLang="en-US" sz="11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</a:rPr>
                    <a:t>안정기</a:t>
                  </a:r>
                </a:p>
              </p:txBody>
            </p:sp>
          </p:grpSp>
        </p:grpSp>
      </p:grpSp>
      <p:sp>
        <p:nvSpPr>
          <p:cNvPr id="128" name="TextBox 127"/>
          <p:cNvSpPr txBox="1"/>
          <p:nvPr/>
        </p:nvSpPr>
        <p:spPr>
          <a:xfrm>
            <a:off x="370251" y="32903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65000"/>
                    </a:prstClr>
                  </a:outerShdw>
                </a:effectLst>
                <a:latin typeface="+mj-ea"/>
                <a:ea typeface="+mj-ea"/>
              </a:rPr>
              <a:t>대한민국과 함께 달려 온 </a:t>
            </a:r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65000"/>
                    </a:prstClr>
                  </a:outerShdw>
                </a:effectLst>
                <a:latin typeface="+mj-ea"/>
                <a:ea typeface="+mj-ea"/>
              </a:rPr>
              <a:t>SH PAC </a:t>
            </a:r>
            <a:r>
              <a:rPr lang="ko-KR" altLang="en-US" sz="2400" b="1" spc="-165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65000"/>
                    </a:prstClr>
                  </a:outerShdw>
                </a:effectLst>
                <a:latin typeface="+mj-ea"/>
                <a:ea typeface="+mj-ea"/>
              </a:rPr>
              <a:t>역사 </a:t>
            </a:r>
          </a:p>
        </p:txBody>
      </p:sp>
    </p:spTree>
    <p:extLst>
      <p:ext uri="{BB962C8B-B14F-4D97-AF65-F5344CB8AC3E}">
        <p14:creationId xmlns:p14="http://schemas.microsoft.com/office/powerpoint/2010/main" val="1772405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249"/>
          <p:cNvSpPr txBox="1"/>
          <p:nvPr/>
        </p:nvSpPr>
        <p:spPr>
          <a:xfrm>
            <a:off x="464465" y="1132562"/>
            <a:ext cx="449681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ko-KR" altLang="en-US" sz="28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n-ea"/>
              </a:rPr>
              <a:t>생산 기술 고도화를 바탕으로 </a:t>
            </a:r>
            <a:endParaRPr lang="en-US" altLang="ko-KR" sz="2800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n-ea"/>
            </a:endParaRPr>
          </a:p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ko-KR" altLang="en-US" sz="2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세계 최고 품질의 제품 생산</a:t>
            </a:r>
          </a:p>
        </p:txBody>
      </p:sp>
      <p:sp>
        <p:nvSpPr>
          <p:cNvPr id="252" name="TextBox 251"/>
          <p:cNvSpPr txBox="1"/>
          <p:nvPr/>
        </p:nvSpPr>
        <p:spPr>
          <a:xfrm>
            <a:off x="388265" y="521122"/>
            <a:ext cx="783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“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4013270" y="1920261"/>
            <a:ext cx="739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60000"/>
                </a:solidFill>
                <a:latin typeface="+mj-ea"/>
                <a:ea typeface="+mj-ea"/>
              </a:rPr>
              <a:t>”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60000"/>
              </a:solidFill>
              <a:latin typeface="+mj-ea"/>
              <a:ea typeface="+mj-ea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7739359" y="1142087"/>
            <a:ext cx="21299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</a:t>
            </a: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SH PAC 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회사 개요</a:t>
            </a: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</a:t>
            </a: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SH PAC 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생산</a:t>
            </a: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판매 현황</a:t>
            </a: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제품 </a:t>
            </a: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Segmentation</a:t>
            </a: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생산 </a:t>
            </a: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Capacity</a:t>
            </a:r>
          </a:p>
        </p:txBody>
      </p:sp>
      <p:grpSp>
        <p:nvGrpSpPr>
          <p:cNvPr id="255" name="그룹 254"/>
          <p:cNvGrpSpPr/>
          <p:nvPr/>
        </p:nvGrpSpPr>
        <p:grpSpPr>
          <a:xfrm>
            <a:off x="7481193" y="639561"/>
            <a:ext cx="2320362" cy="550151"/>
            <a:chOff x="7481193" y="639561"/>
            <a:chExt cx="2320362" cy="550151"/>
          </a:xfrm>
        </p:grpSpPr>
        <p:sp>
          <p:nvSpPr>
            <p:cNvPr id="256" name="TextBox 255"/>
            <p:cNvSpPr txBox="1"/>
            <p:nvPr/>
          </p:nvSpPr>
          <p:spPr>
            <a:xfrm>
              <a:off x="7481193" y="639561"/>
              <a:ext cx="596007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Ⅰ</a:t>
              </a: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7671583" y="639561"/>
              <a:ext cx="2129972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. SH PAC </a:t>
              </a:r>
              <a:r>
                <a:rPr lang="ko-KR" altLang="en-US" sz="22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소개</a:t>
              </a:r>
              <a:endParaRPr lang="en-US" altLang="ko-KR" sz="22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5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양쪽 모서리가 둥근 사각형 133"/>
          <p:cNvSpPr/>
          <p:nvPr/>
        </p:nvSpPr>
        <p:spPr>
          <a:xfrm>
            <a:off x="5448721" y="4728138"/>
            <a:ext cx="4740593" cy="1557655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464" name="Freeform 25"/>
          <p:cNvSpPr>
            <a:spLocks noEditPoints="1"/>
          </p:cNvSpPr>
          <p:nvPr/>
        </p:nvSpPr>
        <p:spPr bwMode="auto">
          <a:xfrm>
            <a:off x="9657630" y="5154140"/>
            <a:ext cx="366712" cy="1912197"/>
          </a:xfrm>
          <a:custGeom>
            <a:avLst/>
            <a:gdLst>
              <a:gd name="T0" fmla="*/ 106 w 106"/>
              <a:gd name="T1" fmla="*/ 427 h 427"/>
              <a:gd name="T2" fmla="*/ 0 w 106"/>
              <a:gd name="T3" fmla="*/ 408 h 427"/>
              <a:gd name="T4" fmla="*/ 31 w 106"/>
              <a:gd name="T5" fmla="*/ 24 h 427"/>
              <a:gd name="T6" fmla="*/ 53 w 106"/>
              <a:gd name="T7" fmla="*/ 14 h 427"/>
              <a:gd name="T8" fmla="*/ 58 w 106"/>
              <a:gd name="T9" fmla="*/ 13 h 427"/>
              <a:gd name="T10" fmla="*/ 55 w 106"/>
              <a:gd name="T11" fmla="*/ 11 h 427"/>
              <a:gd name="T12" fmla="*/ 44 w 106"/>
              <a:gd name="T13" fmla="*/ 9 h 427"/>
              <a:gd name="T14" fmla="*/ 44 w 106"/>
              <a:gd name="T15" fmla="*/ 5 h 427"/>
              <a:gd name="T16" fmla="*/ 49 w 106"/>
              <a:gd name="T17" fmla="*/ 6 h 427"/>
              <a:gd name="T18" fmla="*/ 55 w 106"/>
              <a:gd name="T19" fmla="*/ 8 h 427"/>
              <a:gd name="T20" fmla="*/ 47 w 106"/>
              <a:gd name="T21" fmla="*/ 9 h 427"/>
              <a:gd name="T22" fmla="*/ 53 w 106"/>
              <a:gd name="T23" fmla="*/ 10 h 427"/>
              <a:gd name="T24" fmla="*/ 61 w 106"/>
              <a:gd name="T25" fmla="*/ 14 h 427"/>
              <a:gd name="T26" fmla="*/ 60 w 106"/>
              <a:gd name="T27" fmla="*/ 16 h 427"/>
              <a:gd name="T28" fmla="*/ 53 w 106"/>
              <a:gd name="T29" fmla="*/ 14 h 427"/>
              <a:gd name="T30" fmla="*/ 69 w 106"/>
              <a:gd name="T31" fmla="*/ 21 h 427"/>
              <a:gd name="T32" fmla="*/ 32 w 106"/>
              <a:gd name="T33" fmla="*/ 21 h 427"/>
              <a:gd name="T34" fmla="*/ 16 w 106"/>
              <a:gd name="T35" fmla="*/ 10 h 427"/>
              <a:gd name="T36" fmla="*/ 0 w 106"/>
              <a:gd name="T37" fmla="*/ 0 h 427"/>
              <a:gd name="T38" fmla="*/ 38 w 106"/>
              <a:gd name="T39" fmla="*/ 0 h 427"/>
              <a:gd name="T40" fmla="*/ 75 w 106"/>
              <a:gd name="T41" fmla="*/ 0 h 427"/>
              <a:gd name="T42" fmla="*/ 91 w 106"/>
              <a:gd name="T43" fmla="*/ 10 h 427"/>
              <a:gd name="T44" fmla="*/ 106 w 106"/>
              <a:gd name="T45" fmla="*/ 21 h 427"/>
              <a:gd name="T46" fmla="*/ 32 w 106"/>
              <a:gd name="T47" fmla="*/ 20 h 427"/>
              <a:gd name="T48" fmla="*/ 103 w 106"/>
              <a:gd name="T49" fmla="*/ 20 h 427"/>
              <a:gd name="T50" fmla="*/ 75 w 106"/>
              <a:gd name="T51" fmla="*/ 1 h 427"/>
              <a:gd name="T52" fmla="*/ 4 w 106"/>
              <a:gd name="T53" fmla="*/ 1 h 427"/>
              <a:gd name="T54" fmla="*/ 32 w 106"/>
              <a:gd name="T55" fmla="*/ 20 h 427"/>
              <a:gd name="T56" fmla="*/ 66 w 106"/>
              <a:gd name="T57" fmla="*/ 19 h 427"/>
              <a:gd name="T58" fmla="*/ 19 w 106"/>
              <a:gd name="T59" fmla="*/ 10 h 427"/>
              <a:gd name="T60" fmla="*/ 41 w 106"/>
              <a:gd name="T61" fmla="*/ 2 h 427"/>
              <a:gd name="T62" fmla="*/ 87 w 106"/>
              <a:gd name="T63" fmla="*/ 10 h 427"/>
              <a:gd name="T64" fmla="*/ 64 w 106"/>
              <a:gd name="T65" fmla="*/ 17 h 427"/>
              <a:gd name="T66" fmla="*/ 40 w 106"/>
              <a:gd name="T67" fmla="*/ 10 h 427"/>
              <a:gd name="T68" fmla="*/ 43 w 106"/>
              <a:gd name="T69" fmla="*/ 3 h 427"/>
              <a:gd name="T70" fmla="*/ 67 w 106"/>
              <a:gd name="T71" fmla="*/ 10 h 427"/>
              <a:gd name="T72" fmla="*/ 64 w 106"/>
              <a:gd name="T73" fmla="*/ 17 h 427"/>
              <a:gd name="T74" fmla="*/ 78 w 106"/>
              <a:gd name="T75" fmla="*/ 5 h 427"/>
              <a:gd name="T76" fmla="*/ 69 w 106"/>
              <a:gd name="T77" fmla="*/ 3 h 427"/>
              <a:gd name="T78" fmla="*/ 78 w 106"/>
              <a:gd name="T79" fmla="*/ 5 h 427"/>
              <a:gd name="T80" fmla="*/ 14 w 106"/>
              <a:gd name="T81" fmla="*/ 5 h 427"/>
              <a:gd name="T82" fmla="*/ 15 w 106"/>
              <a:gd name="T83" fmla="*/ 3 h 427"/>
              <a:gd name="T84" fmla="*/ 10 w 106"/>
              <a:gd name="T85" fmla="*/ 3 h 427"/>
              <a:gd name="T86" fmla="*/ 14 w 106"/>
              <a:gd name="T87" fmla="*/ 5 h 427"/>
              <a:gd name="T88" fmla="*/ 29 w 106"/>
              <a:gd name="T89" fmla="*/ 15 h 427"/>
              <a:gd name="T90" fmla="*/ 38 w 106"/>
              <a:gd name="T91" fmla="*/ 18 h 427"/>
              <a:gd name="T92" fmla="*/ 29 w 106"/>
              <a:gd name="T93" fmla="*/ 15 h 427"/>
              <a:gd name="T94" fmla="*/ 92 w 106"/>
              <a:gd name="T95" fmla="*/ 15 h 427"/>
              <a:gd name="T96" fmla="*/ 91 w 106"/>
              <a:gd name="T97" fmla="*/ 18 h 427"/>
              <a:gd name="T98" fmla="*/ 96 w 106"/>
              <a:gd name="T99" fmla="*/ 18 h 427"/>
              <a:gd name="T100" fmla="*/ 92 w 106"/>
              <a:gd name="T101" fmla="*/ 15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6" h="427">
                <a:moveTo>
                  <a:pt x="106" y="24"/>
                </a:moveTo>
                <a:cubicBezTo>
                  <a:pt x="106" y="427"/>
                  <a:pt x="106" y="427"/>
                  <a:pt x="106" y="427"/>
                </a:cubicBezTo>
                <a:cubicBezTo>
                  <a:pt x="81" y="427"/>
                  <a:pt x="55" y="427"/>
                  <a:pt x="29" y="427"/>
                </a:cubicBezTo>
                <a:cubicBezTo>
                  <a:pt x="20" y="421"/>
                  <a:pt x="10" y="415"/>
                  <a:pt x="0" y="408"/>
                </a:cubicBezTo>
                <a:cubicBezTo>
                  <a:pt x="0" y="3"/>
                  <a:pt x="0" y="3"/>
                  <a:pt x="0" y="3"/>
                </a:cubicBezTo>
                <a:cubicBezTo>
                  <a:pt x="11" y="10"/>
                  <a:pt x="21" y="17"/>
                  <a:pt x="31" y="24"/>
                </a:cubicBezTo>
                <a:cubicBezTo>
                  <a:pt x="56" y="24"/>
                  <a:pt x="81" y="24"/>
                  <a:pt x="106" y="24"/>
                </a:cubicBezTo>
                <a:close/>
                <a:moveTo>
                  <a:pt x="53" y="14"/>
                </a:moveTo>
                <a:cubicBezTo>
                  <a:pt x="52" y="14"/>
                  <a:pt x="52" y="13"/>
                  <a:pt x="51" y="13"/>
                </a:cubicBezTo>
                <a:cubicBezTo>
                  <a:pt x="53" y="13"/>
                  <a:pt x="56" y="13"/>
                  <a:pt x="58" y="13"/>
                </a:cubicBezTo>
                <a:cubicBezTo>
                  <a:pt x="60" y="13"/>
                  <a:pt x="61" y="13"/>
                  <a:pt x="60" y="12"/>
                </a:cubicBezTo>
                <a:cubicBezTo>
                  <a:pt x="59" y="11"/>
                  <a:pt x="57" y="11"/>
                  <a:pt x="55" y="11"/>
                </a:cubicBezTo>
                <a:cubicBezTo>
                  <a:pt x="55" y="11"/>
                  <a:pt x="54" y="11"/>
                  <a:pt x="53" y="11"/>
                </a:cubicBezTo>
                <a:cubicBezTo>
                  <a:pt x="50" y="11"/>
                  <a:pt x="47" y="10"/>
                  <a:pt x="44" y="9"/>
                </a:cubicBezTo>
                <a:cubicBezTo>
                  <a:pt x="42" y="7"/>
                  <a:pt x="43" y="6"/>
                  <a:pt x="46" y="6"/>
                </a:cubicBezTo>
                <a:cubicBezTo>
                  <a:pt x="45" y="6"/>
                  <a:pt x="45" y="5"/>
                  <a:pt x="44" y="5"/>
                </a:cubicBezTo>
                <a:cubicBezTo>
                  <a:pt x="45" y="5"/>
                  <a:pt x="46" y="5"/>
                  <a:pt x="46" y="5"/>
                </a:cubicBezTo>
                <a:cubicBezTo>
                  <a:pt x="47" y="5"/>
                  <a:pt x="48" y="6"/>
                  <a:pt x="49" y="6"/>
                </a:cubicBezTo>
                <a:cubicBezTo>
                  <a:pt x="50" y="6"/>
                  <a:pt x="52" y="6"/>
                  <a:pt x="54" y="7"/>
                </a:cubicBezTo>
                <a:cubicBezTo>
                  <a:pt x="54" y="7"/>
                  <a:pt x="55" y="7"/>
                  <a:pt x="55" y="8"/>
                </a:cubicBezTo>
                <a:cubicBezTo>
                  <a:pt x="53" y="8"/>
                  <a:pt x="51" y="7"/>
                  <a:pt x="49" y="7"/>
                </a:cubicBezTo>
                <a:cubicBezTo>
                  <a:pt x="46" y="7"/>
                  <a:pt x="45" y="8"/>
                  <a:pt x="47" y="9"/>
                </a:cubicBezTo>
                <a:cubicBezTo>
                  <a:pt x="48" y="9"/>
                  <a:pt x="49" y="10"/>
                  <a:pt x="51" y="10"/>
                </a:cubicBezTo>
                <a:cubicBezTo>
                  <a:pt x="52" y="10"/>
                  <a:pt x="53" y="10"/>
                  <a:pt x="53" y="10"/>
                </a:cubicBezTo>
                <a:cubicBezTo>
                  <a:pt x="57" y="10"/>
                  <a:pt x="60" y="10"/>
                  <a:pt x="62" y="12"/>
                </a:cubicBezTo>
                <a:cubicBezTo>
                  <a:pt x="65" y="13"/>
                  <a:pt x="64" y="14"/>
                  <a:pt x="61" y="14"/>
                </a:cubicBezTo>
                <a:cubicBezTo>
                  <a:pt x="62" y="15"/>
                  <a:pt x="62" y="15"/>
                  <a:pt x="63" y="16"/>
                </a:cubicBezTo>
                <a:cubicBezTo>
                  <a:pt x="62" y="16"/>
                  <a:pt x="61" y="16"/>
                  <a:pt x="60" y="16"/>
                </a:cubicBezTo>
                <a:cubicBezTo>
                  <a:pt x="60" y="15"/>
                  <a:pt x="59" y="15"/>
                  <a:pt x="58" y="14"/>
                </a:cubicBezTo>
                <a:cubicBezTo>
                  <a:pt x="56" y="14"/>
                  <a:pt x="55" y="14"/>
                  <a:pt x="53" y="14"/>
                </a:cubicBezTo>
                <a:close/>
                <a:moveTo>
                  <a:pt x="105" y="21"/>
                </a:moveTo>
                <a:cubicBezTo>
                  <a:pt x="93" y="21"/>
                  <a:pt x="81" y="21"/>
                  <a:pt x="69" y="21"/>
                </a:cubicBezTo>
                <a:cubicBezTo>
                  <a:pt x="57" y="21"/>
                  <a:pt x="45" y="21"/>
                  <a:pt x="33" y="21"/>
                </a:cubicBezTo>
                <a:cubicBezTo>
                  <a:pt x="32" y="21"/>
                  <a:pt x="32" y="21"/>
                  <a:pt x="32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6" y="17"/>
                  <a:pt x="21" y="14"/>
                  <a:pt x="16" y="10"/>
                </a:cubicBezTo>
                <a:cubicBezTo>
                  <a:pt x="11" y="7"/>
                  <a:pt x="6" y="4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3" y="0"/>
                  <a:pt x="26" y="0"/>
                  <a:pt x="38" y="0"/>
                </a:cubicBezTo>
                <a:cubicBezTo>
                  <a:pt x="50" y="0"/>
                  <a:pt x="62" y="0"/>
                  <a:pt x="74" y="0"/>
                </a:cubicBezTo>
                <a:cubicBezTo>
                  <a:pt x="74" y="0"/>
                  <a:pt x="75" y="0"/>
                  <a:pt x="75" y="0"/>
                </a:cubicBezTo>
                <a:cubicBezTo>
                  <a:pt x="75" y="0"/>
                  <a:pt x="75" y="0"/>
                  <a:pt x="76" y="0"/>
                </a:cubicBezTo>
                <a:cubicBezTo>
                  <a:pt x="81" y="4"/>
                  <a:pt x="86" y="7"/>
                  <a:pt x="91" y="10"/>
                </a:cubicBezTo>
                <a:cubicBezTo>
                  <a:pt x="96" y="14"/>
                  <a:pt x="101" y="17"/>
                  <a:pt x="106" y="20"/>
                </a:cubicBezTo>
                <a:cubicBezTo>
                  <a:pt x="106" y="20"/>
                  <a:pt x="106" y="20"/>
                  <a:pt x="106" y="21"/>
                </a:cubicBezTo>
                <a:cubicBezTo>
                  <a:pt x="106" y="21"/>
                  <a:pt x="106" y="21"/>
                  <a:pt x="105" y="21"/>
                </a:cubicBezTo>
                <a:close/>
                <a:moveTo>
                  <a:pt x="32" y="20"/>
                </a:moveTo>
                <a:cubicBezTo>
                  <a:pt x="44" y="20"/>
                  <a:pt x="56" y="20"/>
                  <a:pt x="68" y="20"/>
                </a:cubicBezTo>
                <a:cubicBezTo>
                  <a:pt x="79" y="20"/>
                  <a:pt x="91" y="20"/>
                  <a:pt x="103" y="20"/>
                </a:cubicBezTo>
                <a:cubicBezTo>
                  <a:pt x="98" y="17"/>
                  <a:pt x="93" y="13"/>
                  <a:pt x="89" y="10"/>
                </a:cubicBezTo>
                <a:cubicBezTo>
                  <a:pt x="84" y="7"/>
                  <a:pt x="79" y="4"/>
                  <a:pt x="75" y="1"/>
                </a:cubicBezTo>
                <a:cubicBezTo>
                  <a:pt x="63" y="1"/>
                  <a:pt x="51" y="1"/>
                  <a:pt x="39" y="1"/>
                </a:cubicBezTo>
                <a:cubicBezTo>
                  <a:pt x="27" y="1"/>
                  <a:pt x="15" y="1"/>
                  <a:pt x="4" y="1"/>
                </a:cubicBezTo>
                <a:cubicBezTo>
                  <a:pt x="8" y="4"/>
                  <a:pt x="13" y="7"/>
                  <a:pt x="18" y="10"/>
                </a:cubicBezTo>
                <a:cubicBezTo>
                  <a:pt x="23" y="13"/>
                  <a:pt x="27" y="17"/>
                  <a:pt x="32" y="20"/>
                </a:cubicBezTo>
                <a:close/>
                <a:moveTo>
                  <a:pt x="100" y="19"/>
                </a:moveTo>
                <a:cubicBezTo>
                  <a:pt x="88" y="19"/>
                  <a:pt x="77" y="19"/>
                  <a:pt x="66" y="19"/>
                </a:cubicBezTo>
                <a:cubicBezTo>
                  <a:pt x="54" y="19"/>
                  <a:pt x="43" y="19"/>
                  <a:pt x="32" y="19"/>
                </a:cubicBezTo>
                <a:cubicBezTo>
                  <a:pt x="28" y="16"/>
                  <a:pt x="24" y="13"/>
                  <a:pt x="19" y="10"/>
                </a:cubicBezTo>
                <a:cubicBezTo>
                  <a:pt x="15" y="8"/>
                  <a:pt x="11" y="5"/>
                  <a:pt x="7" y="2"/>
                </a:cubicBezTo>
                <a:cubicBezTo>
                  <a:pt x="18" y="2"/>
                  <a:pt x="30" y="2"/>
                  <a:pt x="41" y="2"/>
                </a:cubicBezTo>
                <a:cubicBezTo>
                  <a:pt x="52" y="2"/>
                  <a:pt x="63" y="2"/>
                  <a:pt x="75" y="2"/>
                </a:cubicBezTo>
                <a:cubicBezTo>
                  <a:pt x="79" y="5"/>
                  <a:pt x="83" y="8"/>
                  <a:pt x="87" y="10"/>
                </a:cubicBezTo>
                <a:cubicBezTo>
                  <a:pt x="91" y="13"/>
                  <a:pt x="96" y="16"/>
                  <a:pt x="100" y="19"/>
                </a:cubicBezTo>
                <a:close/>
                <a:moveTo>
                  <a:pt x="64" y="17"/>
                </a:moveTo>
                <a:cubicBezTo>
                  <a:pt x="60" y="17"/>
                  <a:pt x="55" y="16"/>
                  <a:pt x="51" y="15"/>
                </a:cubicBezTo>
                <a:cubicBezTo>
                  <a:pt x="47" y="14"/>
                  <a:pt x="43" y="12"/>
                  <a:pt x="40" y="10"/>
                </a:cubicBezTo>
                <a:cubicBezTo>
                  <a:pt x="37" y="8"/>
                  <a:pt x="36" y="7"/>
                  <a:pt x="36" y="5"/>
                </a:cubicBezTo>
                <a:cubicBezTo>
                  <a:pt x="37" y="4"/>
                  <a:pt x="39" y="3"/>
                  <a:pt x="43" y="3"/>
                </a:cubicBezTo>
                <a:cubicBezTo>
                  <a:pt x="47" y="3"/>
                  <a:pt x="51" y="4"/>
                  <a:pt x="56" y="5"/>
                </a:cubicBezTo>
                <a:cubicBezTo>
                  <a:pt x="60" y="7"/>
                  <a:pt x="64" y="8"/>
                  <a:pt x="67" y="10"/>
                </a:cubicBezTo>
                <a:cubicBezTo>
                  <a:pt x="70" y="12"/>
                  <a:pt x="71" y="14"/>
                  <a:pt x="70" y="15"/>
                </a:cubicBezTo>
                <a:cubicBezTo>
                  <a:pt x="70" y="16"/>
                  <a:pt x="67" y="17"/>
                  <a:pt x="64" y="17"/>
                </a:cubicBezTo>
                <a:close/>
                <a:moveTo>
                  <a:pt x="78" y="5"/>
                </a:moveTo>
                <a:cubicBezTo>
                  <a:pt x="78" y="5"/>
                  <a:pt x="78" y="5"/>
                  <a:pt x="78" y="5"/>
                </a:cubicBezTo>
                <a:cubicBezTo>
                  <a:pt x="75" y="5"/>
                  <a:pt x="72" y="4"/>
                  <a:pt x="69" y="3"/>
                </a:cubicBezTo>
                <a:cubicBezTo>
                  <a:pt x="69" y="3"/>
                  <a:pt x="69" y="3"/>
                  <a:pt x="69" y="3"/>
                </a:cubicBezTo>
                <a:cubicBezTo>
                  <a:pt x="71" y="3"/>
                  <a:pt x="72" y="3"/>
                  <a:pt x="74" y="3"/>
                </a:cubicBezTo>
                <a:cubicBezTo>
                  <a:pt x="75" y="4"/>
                  <a:pt x="77" y="5"/>
                  <a:pt x="78" y="5"/>
                </a:cubicBezTo>
                <a:cubicBezTo>
                  <a:pt x="78" y="5"/>
                  <a:pt x="78" y="5"/>
                  <a:pt x="78" y="5"/>
                </a:cubicBezTo>
                <a:close/>
                <a:moveTo>
                  <a:pt x="14" y="5"/>
                </a:moveTo>
                <a:cubicBezTo>
                  <a:pt x="14" y="5"/>
                  <a:pt x="14" y="5"/>
                  <a:pt x="14" y="5"/>
                </a:cubicBezTo>
                <a:cubicBezTo>
                  <a:pt x="15" y="5"/>
                  <a:pt x="15" y="4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3" y="3"/>
                  <a:pt x="12" y="3"/>
                  <a:pt x="10" y="3"/>
                </a:cubicBezTo>
                <a:cubicBezTo>
                  <a:pt x="11" y="4"/>
                  <a:pt x="13" y="5"/>
                  <a:pt x="14" y="5"/>
                </a:cubicBezTo>
                <a:cubicBezTo>
                  <a:pt x="14" y="5"/>
                  <a:pt x="14" y="5"/>
                  <a:pt x="14" y="5"/>
                </a:cubicBezTo>
                <a:close/>
                <a:moveTo>
                  <a:pt x="29" y="15"/>
                </a:moveTo>
                <a:cubicBezTo>
                  <a:pt x="29" y="15"/>
                  <a:pt x="29" y="15"/>
                  <a:pt x="29" y="15"/>
                </a:cubicBezTo>
                <a:cubicBezTo>
                  <a:pt x="32" y="16"/>
                  <a:pt x="35" y="17"/>
                  <a:pt x="38" y="18"/>
                </a:cubicBezTo>
                <a:cubicBezTo>
                  <a:pt x="38" y="18"/>
                  <a:pt x="38" y="18"/>
                  <a:pt x="38" y="18"/>
                </a:cubicBezTo>
                <a:cubicBezTo>
                  <a:pt x="36" y="18"/>
                  <a:pt x="34" y="18"/>
                  <a:pt x="33" y="18"/>
                </a:cubicBezTo>
                <a:cubicBezTo>
                  <a:pt x="31" y="17"/>
                  <a:pt x="30" y="16"/>
                  <a:pt x="29" y="15"/>
                </a:cubicBezTo>
                <a:cubicBezTo>
                  <a:pt x="29" y="15"/>
                  <a:pt x="29" y="15"/>
                  <a:pt x="29" y="15"/>
                </a:cubicBezTo>
                <a:close/>
                <a:moveTo>
                  <a:pt x="92" y="15"/>
                </a:moveTo>
                <a:cubicBezTo>
                  <a:pt x="92" y="15"/>
                  <a:pt x="92" y="15"/>
                  <a:pt x="92" y="15"/>
                </a:cubicBezTo>
                <a:cubicBezTo>
                  <a:pt x="92" y="16"/>
                  <a:pt x="92" y="17"/>
                  <a:pt x="91" y="18"/>
                </a:cubicBezTo>
                <a:cubicBezTo>
                  <a:pt x="91" y="18"/>
                  <a:pt x="91" y="18"/>
                  <a:pt x="91" y="18"/>
                </a:cubicBezTo>
                <a:cubicBezTo>
                  <a:pt x="93" y="18"/>
                  <a:pt x="95" y="18"/>
                  <a:pt x="96" y="18"/>
                </a:cubicBezTo>
                <a:cubicBezTo>
                  <a:pt x="95" y="17"/>
                  <a:pt x="94" y="16"/>
                  <a:pt x="93" y="15"/>
                </a:cubicBezTo>
                <a:cubicBezTo>
                  <a:pt x="92" y="15"/>
                  <a:pt x="92" y="15"/>
                  <a:pt x="92" y="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dirty="0"/>
              <a:t> 	</a:t>
            </a:r>
            <a:endParaRPr lang="ko-KR" altLang="en-US" dirty="0"/>
          </a:p>
        </p:txBody>
      </p:sp>
      <p:pic>
        <p:nvPicPr>
          <p:cNvPr id="451" name="그림 4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293" y="6572197"/>
            <a:ext cx="364515" cy="512291"/>
          </a:xfrm>
          <a:prstGeom prst="rect">
            <a:avLst/>
          </a:prstGeom>
        </p:spPr>
      </p:pic>
      <p:pic>
        <p:nvPicPr>
          <p:cNvPr id="452" name="그림 4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152" y="6227386"/>
            <a:ext cx="354663" cy="857102"/>
          </a:xfrm>
          <a:prstGeom prst="rect">
            <a:avLst/>
          </a:prstGeom>
        </p:spPr>
      </p:pic>
      <p:pic>
        <p:nvPicPr>
          <p:cNvPr id="453" name="그림 4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159" y="5990617"/>
            <a:ext cx="354663" cy="1103396"/>
          </a:xfrm>
          <a:prstGeom prst="rect">
            <a:avLst/>
          </a:prstGeom>
        </p:spPr>
      </p:pic>
      <p:pic>
        <p:nvPicPr>
          <p:cNvPr id="454" name="그림 4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166" y="5862871"/>
            <a:ext cx="354663" cy="1221617"/>
          </a:xfrm>
          <a:prstGeom prst="rect">
            <a:avLst/>
          </a:prstGeom>
        </p:spPr>
      </p:pic>
      <p:pic>
        <p:nvPicPr>
          <p:cNvPr id="455" name="그림 4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173" y="5734798"/>
            <a:ext cx="364515" cy="1349690"/>
          </a:xfrm>
          <a:prstGeom prst="rect">
            <a:avLst/>
          </a:prstGeom>
        </p:spPr>
      </p:pic>
      <p:pic>
        <p:nvPicPr>
          <p:cNvPr id="456" name="그림 4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5030" y="5675688"/>
            <a:ext cx="354663" cy="1408800"/>
          </a:xfrm>
          <a:prstGeom prst="rect">
            <a:avLst/>
          </a:prstGeom>
        </p:spPr>
      </p:pic>
      <p:sp>
        <p:nvSpPr>
          <p:cNvPr id="131" name="양쪽 모서리가 둥근 사각형 130"/>
          <p:cNvSpPr/>
          <p:nvPr/>
        </p:nvSpPr>
        <p:spPr>
          <a:xfrm>
            <a:off x="452124" y="4728138"/>
            <a:ext cx="4740593" cy="1557655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5903" y="4248109"/>
            <a:ext cx="234416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SH PAC </a:t>
            </a:r>
            <a:r>
              <a:rPr lang="ko-KR" altLang="en-US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생산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470522" y="4352225"/>
            <a:ext cx="277160" cy="213809"/>
            <a:chOff x="345109" y="1341813"/>
            <a:chExt cx="277160" cy="213809"/>
          </a:xfrm>
        </p:grpSpPr>
        <p:sp>
          <p:nvSpPr>
            <p:cNvPr id="4" name="갈매기형 수장 3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5" name="갈매기형 수장 4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82" b="-13340"/>
          <a:stretch/>
        </p:blipFill>
        <p:spPr>
          <a:xfrm>
            <a:off x="2222381" y="1057275"/>
            <a:ext cx="6245475" cy="3560803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6057841" y="1710627"/>
            <a:ext cx="824766" cy="320493"/>
            <a:chOff x="6057841" y="1710627"/>
            <a:chExt cx="824766" cy="320493"/>
          </a:xfrm>
        </p:grpSpPr>
        <p:grpSp>
          <p:nvGrpSpPr>
            <p:cNvPr id="74" name="그룹 73"/>
            <p:cNvGrpSpPr/>
            <p:nvPr/>
          </p:nvGrpSpPr>
          <p:grpSpPr>
            <a:xfrm>
              <a:off x="6057841" y="1710627"/>
              <a:ext cx="824766" cy="320493"/>
              <a:chOff x="5797490" y="1771741"/>
              <a:chExt cx="824766" cy="320493"/>
            </a:xfrm>
          </p:grpSpPr>
          <p:sp>
            <p:nvSpPr>
              <p:cNvPr id="75" name="직사각형 74"/>
              <p:cNvSpPr/>
              <p:nvPr/>
            </p:nvSpPr>
            <p:spPr>
              <a:xfrm>
                <a:off x="5904770" y="1781176"/>
                <a:ext cx="717486" cy="183356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tx1">
                      <a:lumMod val="65000"/>
                      <a:lumOff val="35000"/>
                      <a:alpha val="0"/>
                    </a:schemeClr>
                  </a:gs>
                  <a:gs pos="67149">
                    <a:srgbClr val="595959">
                      <a:alpha val="75000"/>
                    </a:srgbClr>
                  </a:gs>
                  <a:gs pos="81000">
                    <a:srgbClr val="595959">
                      <a:alpha val="38000"/>
                    </a:srgbClr>
                  </a:gs>
                  <a:gs pos="0">
                    <a:schemeClr val="tx1">
                      <a:lumMod val="65000"/>
                      <a:lumOff val="3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76" name="그림 75"/>
              <p:cNvPicPr>
                <a:picLocks noChangeAspect="1"/>
              </p:cNvPicPr>
              <p:nvPr/>
            </p:nvPicPr>
            <p:blipFill>
              <a:blip r:embed="rId9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97490" y="1771741"/>
                <a:ext cx="182681" cy="320493"/>
              </a:xfrm>
              <a:prstGeom prst="rect">
                <a:avLst/>
              </a:prstGeom>
              <a:effectLst>
                <a:outerShdw blurRad="12700" dist="12700" algn="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77" name="TextBox 76"/>
            <p:cNvSpPr txBox="1"/>
            <p:nvPr/>
          </p:nvSpPr>
          <p:spPr>
            <a:xfrm>
              <a:off x="6304543" y="1767236"/>
              <a:ext cx="434399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800000"/>
                </a:buClr>
                <a:buSzPct val="100000"/>
              </a:pPr>
              <a:r>
                <a:rPr lang="ko-KR" altLang="en-US" sz="6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화전산업단지</a:t>
              </a:r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3886993" y="1055317"/>
            <a:ext cx="2917827" cy="454721"/>
            <a:chOff x="3760787" y="885025"/>
            <a:chExt cx="2917827" cy="454721"/>
          </a:xfrm>
        </p:grpSpPr>
        <p:grpSp>
          <p:nvGrpSpPr>
            <p:cNvPr id="97" name="그룹 96"/>
            <p:cNvGrpSpPr/>
            <p:nvPr/>
          </p:nvGrpSpPr>
          <p:grpSpPr>
            <a:xfrm>
              <a:off x="3760787" y="885025"/>
              <a:ext cx="2917827" cy="454721"/>
              <a:chOff x="3471275" y="885025"/>
              <a:chExt cx="2917827" cy="454721"/>
            </a:xfrm>
          </p:grpSpPr>
          <p:grpSp>
            <p:nvGrpSpPr>
              <p:cNvPr id="99" name="그룹 98"/>
              <p:cNvGrpSpPr/>
              <p:nvPr/>
            </p:nvGrpSpPr>
            <p:grpSpPr>
              <a:xfrm>
                <a:off x="4642850" y="885025"/>
                <a:ext cx="1746252" cy="454721"/>
                <a:chOff x="5172074" y="4085425"/>
                <a:chExt cx="1746252" cy="454721"/>
              </a:xfrm>
            </p:grpSpPr>
            <p:sp>
              <p:nvSpPr>
                <p:cNvPr id="107" name="Freeform 9"/>
                <p:cNvSpPr>
                  <a:spLocks/>
                </p:cNvSpPr>
                <p:nvPr/>
              </p:nvSpPr>
              <p:spPr bwMode="auto">
                <a:xfrm>
                  <a:off x="6425087" y="4085425"/>
                  <a:ext cx="493239" cy="454721"/>
                </a:xfrm>
                <a:custGeom>
                  <a:avLst/>
                  <a:gdLst>
                    <a:gd name="T0" fmla="*/ 111 w 192"/>
                    <a:gd name="T1" fmla="*/ 34 h 177"/>
                    <a:gd name="T2" fmla="*/ 77 w 192"/>
                    <a:gd name="T3" fmla="*/ 124 h 177"/>
                    <a:gd name="T4" fmla="*/ 0 w 192"/>
                    <a:gd name="T5" fmla="*/ 177 h 177"/>
                    <a:gd name="T6" fmla="*/ 33 w 192"/>
                    <a:gd name="T7" fmla="*/ 177 h 177"/>
                    <a:gd name="T8" fmla="*/ 110 w 192"/>
                    <a:gd name="T9" fmla="*/ 124 h 177"/>
                    <a:gd name="T10" fmla="*/ 143 w 192"/>
                    <a:gd name="T11" fmla="*/ 34 h 177"/>
                    <a:gd name="T12" fmla="*/ 192 w 192"/>
                    <a:gd name="T13" fmla="*/ 0 h 177"/>
                    <a:gd name="T14" fmla="*/ 159 w 192"/>
                    <a:gd name="T15" fmla="*/ 0 h 177"/>
                    <a:gd name="T16" fmla="*/ 111 w 192"/>
                    <a:gd name="T17" fmla="*/ 34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77">
                      <a:moveTo>
                        <a:pt x="111" y="34"/>
                      </a:moveTo>
                      <a:cubicBezTo>
                        <a:pt x="77" y="124"/>
                        <a:pt x="77" y="124"/>
                        <a:pt x="77" y="124"/>
                      </a:cubicBezTo>
                      <a:cubicBezTo>
                        <a:pt x="65" y="156"/>
                        <a:pt x="34" y="177"/>
                        <a:pt x="0" y="177"/>
                      </a:cubicBezTo>
                      <a:cubicBezTo>
                        <a:pt x="33" y="177"/>
                        <a:pt x="33" y="177"/>
                        <a:pt x="33" y="177"/>
                      </a:cubicBezTo>
                      <a:cubicBezTo>
                        <a:pt x="67" y="177"/>
                        <a:pt x="98" y="156"/>
                        <a:pt x="110" y="124"/>
                      </a:cubicBezTo>
                      <a:cubicBezTo>
                        <a:pt x="143" y="34"/>
                        <a:pt x="143" y="34"/>
                        <a:pt x="143" y="34"/>
                      </a:cubicBezTo>
                      <a:cubicBezTo>
                        <a:pt x="151" y="13"/>
                        <a:pt x="170" y="0"/>
                        <a:pt x="192" y="0"/>
                      </a:cubicBezTo>
                      <a:cubicBezTo>
                        <a:pt x="159" y="0"/>
                        <a:pt x="159" y="0"/>
                        <a:pt x="159" y="0"/>
                      </a:cubicBezTo>
                      <a:cubicBezTo>
                        <a:pt x="138" y="0"/>
                        <a:pt x="118" y="13"/>
                        <a:pt x="111" y="3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grpSp>
              <p:nvGrpSpPr>
                <p:cNvPr id="108" name="그룹 107"/>
                <p:cNvGrpSpPr/>
                <p:nvPr/>
              </p:nvGrpSpPr>
              <p:grpSpPr>
                <a:xfrm>
                  <a:off x="5172074" y="4085425"/>
                  <a:ext cx="1671272" cy="454721"/>
                  <a:chOff x="1113158" y="1262857"/>
                  <a:chExt cx="2126731" cy="578643"/>
                </a:xfrm>
                <a:solidFill>
                  <a:srgbClr val="D42423"/>
                </a:solidFill>
              </p:grpSpPr>
              <p:sp>
                <p:nvSpPr>
                  <p:cNvPr id="109" name="Freeform 9"/>
                  <p:cNvSpPr>
                    <a:spLocks/>
                  </p:cNvSpPr>
                  <p:nvPr/>
                </p:nvSpPr>
                <p:spPr bwMode="auto">
                  <a:xfrm>
                    <a:off x="2612231" y="1262857"/>
                    <a:ext cx="627658" cy="578643"/>
                  </a:xfrm>
                  <a:custGeom>
                    <a:avLst/>
                    <a:gdLst>
                      <a:gd name="T0" fmla="*/ 111 w 192"/>
                      <a:gd name="T1" fmla="*/ 34 h 177"/>
                      <a:gd name="T2" fmla="*/ 77 w 192"/>
                      <a:gd name="T3" fmla="*/ 124 h 177"/>
                      <a:gd name="T4" fmla="*/ 0 w 192"/>
                      <a:gd name="T5" fmla="*/ 177 h 177"/>
                      <a:gd name="T6" fmla="*/ 33 w 192"/>
                      <a:gd name="T7" fmla="*/ 177 h 177"/>
                      <a:gd name="T8" fmla="*/ 110 w 192"/>
                      <a:gd name="T9" fmla="*/ 124 h 177"/>
                      <a:gd name="T10" fmla="*/ 143 w 192"/>
                      <a:gd name="T11" fmla="*/ 34 h 177"/>
                      <a:gd name="T12" fmla="*/ 192 w 192"/>
                      <a:gd name="T13" fmla="*/ 0 h 177"/>
                      <a:gd name="T14" fmla="*/ 159 w 192"/>
                      <a:gd name="T15" fmla="*/ 0 h 177"/>
                      <a:gd name="T16" fmla="*/ 111 w 192"/>
                      <a:gd name="T17" fmla="*/ 3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2" h="177">
                        <a:moveTo>
                          <a:pt x="111" y="34"/>
                        </a:moveTo>
                        <a:cubicBezTo>
                          <a:pt x="77" y="124"/>
                          <a:pt x="77" y="124"/>
                          <a:pt x="77" y="124"/>
                        </a:cubicBezTo>
                        <a:cubicBezTo>
                          <a:pt x="65" y="156"/>
                          <a:pt x="34" y="177"/>
                          <a:pt x="0" y="177"/>
                        </a:cubicBezTo>
                        <a:cubicBezTo>
                          <a:pt x="33" y="177"/>
                          <a:pt x="33" y="177"/>
                          <a:pt x="33" y="177"/>
                        </a:cubicBezTo>
                        <a:cubicBezTo>
                          <a:pt x="67" y="177"/>
                          <a:pt x="98" y="156"/>
                          <a:pt x="110" y="124"/>
                        </a:cubicBezTo>
                        <a:cubicBezTo>
                          <a:pt x="143" y="34"/>
                          <a:pt x="143" y="34"/>
                          <a:pt x="143" y="34"/>
                        </a:cubicBezTo>
                        <a:cubicBezTo>
                          <a:pt x="151" y="13"/>
                          <a:pt x="170" y="0"/>
                          <a:pt x="192" y="0"/>
                        </a:cubicBezTo>
                        <a:cubicBezTo>
                          <a:pt x="159" y="0"/>
                          <a:pt x="159" y="0"/>
                          <a:pt x="159" y="0"/>
                        </a:cubicBezTo>
                        <a:cubicBezTo>
                          <a:pt x="138" y="0"/>
                          <a:pt x="118" y="13"/>
                          <a:pt x="111" y="34"/>
                        </a:cubicBezTo>
                        <a:close/>
                      </a:path>
                    </a:pathLst>
                  </a:cu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110" name="직사각형 109"/>
                  <p:cNvSpPr/>
                  <p:nvPr/>
                </p:nvSpPr>
                <p:spPr>
                  <a:xfrm>
                    <a:off x="1113158" y="1262857"/>
                    <a:ext cx="1591940" cy="578643"/>
                  </a:xfrm>
                  <a:prstGeom prst="rect">
                    <a:avLst/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111" name="평행 사변형 110"/>
                  <p:cNvSpPr/>
                  <p:nvPr/>
                </p:nvSpPr>
                <p:spPr>
                  <a:xfrm>
                    <a:off x="1635126" y="1262857"/>
                    <a:ext cx="1489074" cy="578643"/>
                  </a:xfrm>
                  <a:prstGeom prst="parallelogram">
                    <a:avLst>
                      <a:gd name="adj" fmla="val 71640"/>
                    </a:avLst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112" name="평행 사변형 111"/>
                  <p:cNvSpPr/>
                  <p:nvPr/>
                </p:nvSpPr>
                <p:spPr>
                  <a:xfrm>
                    <a:off x="2460625" y="1555750"/>
                    <a:ext cx="508000" cy="263525"/>
                  </a:xfrm>
                  <a:prstGeom prst="parallelogram">
                    <a:avLst>
                      <a:gd name="adj" fmla="val 71640"/>
                    </a:avLst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</p:grpSp>
          </p:grpSp>
          <p:grpSp>
            <p:nvGrpSpPr>
              <p:cNvPr id="100" name="그룹 99"/>
              <p:cNvGrpSpPr/>
              <p:nvPr/>
            </p:nvGrpSpPr>
            <p:grpSpPr>
              <a:xfrm flipH="1">
                <a:off x="3471275" y="885025"/>
                <a:ext cx="1746252" cy="454721"/>
                <a:chOff x="5172074" y="4085425"/>
                <a:chExt cx="1746252" cy="454721"/>
              </a:xfrm>
            </p:grpSpPr>
            <p:sp>
              <p:nvSpPr>
                <p:cNvPr id="101" name="Freeform 9"/>
                <p:cNvSpPr>
                  <a:spLocks/>
                </p:cNvSpPr>
                <p:nvPr/>
              </p:nvSpPr>
              <p:spPr bwMode="auto">
                <a:xfrm>
                  <a:off x="6425087" y="4085425"/>
                  <a:ext cx="493239" cy="454721"/>
                </a:xfrm>
                <a:custGeom>
                  <a:avLst/>
                  <a:gdLst>
                    <a:gd name="T0" fmla="*/ 111 w 192"/>
                    <a:gd name="T1" fmla="*/ 34 h 177"/>
                    <a:gd name="T2" fmla="*/ 77 w 192"/>
                    <a:gd name="T3" fmla="*/ 124 h 177"/>
                    <a:gd name="T4" fmla="*/ 0 w 192"/>
                    <a:gd name="T5" fmla="*/ 177 h 177"/>
                    <a:gd name="T6" fmla="*/ 33 w 192"/>
                    <a:gd name="T7" fmla="*/ 177 h 177"/>
                    <a:gd name="T8" fmla="*/ 110 w 192"/>
                    <a:gd name="T9" fmla="*/ 124 h 177"/>
                    <a:gd name="T10" fmla="*/ 143 w 192"/>
                    <a:gd name="T11" fmla="*/ 34 h 177"/>
                    <a:gd name="T12" fmla="*/ 192 w 192"/>
                    <a:gd name="T13" fmla="*/ 0 h 177"/>
                    <a:gd name="T14" fmla="*/ 159 w 192"/>
                    <a:gd name="T15" fmla="*/ 0 h 177"/>
                    <a:gd name="T16" fmla="*/ 111 w 192"/>
                    <a:gd name="T17" fmla="*/ 34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77">
                      <a:moveTo>
                        <a:pt x="111" y="34"/>
                      </a:moveTo>
                      <a:cubicBezTo>
                        <a:pt x="77" y="124"/>
                        <a:pt x="77" y="124"/>
                        <a:pt x="77" y="124"/>
                      </a:cubicBezTo>
                      <a:cubicBezTo>
                        <a:pt x="65" y="156"/>
                        <a:pt x="34" y="177"/>
                        <a:pt x="0" y="177"/>
                      </a:cubicBezTo>
                      <a:cubicBezTo>
                        <a:pt x="33" y="177"/>
                        <a:pt x="33" y="177"/>
                        <a:pt x="33" y="177"/>
                      </a:cubicBezTo>
                      <a:cubicBezTo>
                        <a:pt x="67" y="177"/>
                        <a:pt x="98" y="156"/>
                        <a:pt x="110" y="124"/>
                      </a:cubicBezTo>
                      <a:cubicBezTo>
                        <a:pt x="143" y="34"/>
                        <a:pt x="143" y="34"/>
                        <a:pt x="143" y="34"/>
                      </a:cubicBezTo>
                      <a:cubicBezTo>
                        <a:pt x="151" y="13"/>
                        <a:pt x="170" y="0"/>
                        <a:pt x="192" y="0"/>
                      </a:cubicBezTo>
                      <a:cubicBezTo>
                        <a:pt x="159" y="0"/>
                        <a:pt x="159" y="0"/>
                        <a:pt x="159" y="0"/>
                      </a:cubicBezTo>
                      <a:cubicBezTo>
                        <a:pt x="138" y="0"/>
                        <a:pt x="118" y="13"/>
                        <a:pt x="111" y="3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grpSp>
              <p:nvGrpSpPr>
                <p:cNvPr id="102" name="그룹 101"/>
                <p:cNvGrpSpPr/>
                <p:nvPr/>
              </p:nvGrpSpPr>
              <p:grpSpPr>
                <a:xfrm>
                  <a:off x="5172074" y="4085425"/>
                  <a:ext cx="1671272" cy="454721"/>
                  <a:chOff x="1113158" y="1262857"/>
                  <a:chExt cx="2126731" cy="578643"/>
                </a:xfrm>
                <a:solidFill>
                  <a:srgbClr val="D42423"/>
                </a:solidFill>
              </p:grpSpPr>
              <p:sp>
                <p:nvSpPr>
                  <p:cNvPr id="103" name="Freeform 9"/>
                  <p:cNvSpPr>
                    <a:spLocks/>
                  </p:cNvSpPr>
                  <p:nvPr/>
                </p:nvSpPr>
                <p:spPr bwMode="auto">
                  <a:xfrm>
                    <a:off x="2612231" y="1262857"/>
                    <a:ext cx="627658" cy="578643"/>
                  </a:xfrm>
                  <a:custGeom>
                    <a:avLst/>
                    <a:gdLst>
                      <a:gd name="T0" fmla="*/ 111 w 192"/>
                      <a:gd name="T1" fmla="*/ 34 h 177"/>
                      <a:gd name="T2" fmla="*/ 77 w 192"/>
                      <a:gd name="T3" fmla="*/ 124 h 177"/>
                      <a:gd name="T4" fmla="*/ 0 w 192"/>
                      <a:gd name="T5" fmla="*/ 177 h 177"/>
                      <a:gd name="T6" fmla="*/ 33 w 192"/>
                      <a:gd name="T7" fmla="*/ 177 h 177"/>
                      <a:gd name="T8" fmla="*/ 110 w 192"/>
                      <a:gd name="T9" fmla="*/ 124 h 177"/>
                      <a:gd name="T10" fmla="*/ 143 w 192"/>
                      <a:gd name="T11" fmla="*/ 34 h 177"/>
                      <a:gd name="T12" fmla="*/ 192 w 192"/>
                      <a:gd name="T13" fmla="*/ 0 h 177"/>
                      <a:gd name="T14" fmla="*/ 159 w 192"/>
                      <a:gd name="T15" fmla="*/ 0 h 177"/>
                      <a:gd name="T16" fmla="*/ 111 w 192"/>
                      <a:gd name="T17" fmla="*/ 34 h 1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2" h="177">
                        <a:moveTo>
                          <a:pt x="111" y="34"/>
                        </a:moveTo>
                        <a:cubicBezTo>
                          <a:pt x="77" y="124"/>
                          <a:pt x="77" y="124"/>
                          <a:pt x="77" y="124"/>
                        </a:cubicBezTo>
                        <a:cubicBezTo>
                          <a:pt x="65" y="156"/>
                          <a:pt x="34" y="177"/>
                          <a:pt x="0" y="177"/>
                        </a:cubicBezTo>
                        <a:cubicBezTo>
                          <a:pt x="33" y="177"/>
                          <a:pt x="33" y="177"/>
                          <a:pt x="33" y="177"/>
                        </a:cubicBezTo>
                        <a:cubicBezTo>
                          <a:pt x="67" y="177"/>
                          <a:pt x="98" y="156"/>
                          <a:pt x="110" y="124"/>
                        </a:cubicBezTo>
                        <a:cubicBezTo>
                          <a:pt x="143" y="34"/>
                          <a:pt x="143" y="34"/>
                          <a:pt x="143" y="34"/>
                        </a:cubicBezTo>
                        <a:cubicBezTo>
                          <a:pt x="151" y="13"/>
                          <a:pt x="170" y="0"/>
                          <a:pt x="192" y="0"/>
                        </a:cubicBezTo>
                        <a:cubicBezTo>
                          <a:pt x="159" y="0"/>
                          <a:pt x="159" y="0"/>
                          <a:pt x="159" y="0"/>
                        </a:cubicBezTo>
                        <a:cubicBezTo>
                          <a:pt x="138" y="0"/>
                          <a:pt x="118" y="13"/>
                          <a:pt x="111" y="34"/>
                        </a:cubicBezTo>
                        <a:close/>
                      </a:path>
                    </a:pathLst>
                  </a:cu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104" name="직사각형 103"/>
                  <p:cNvSpPr/>
                  <p:nvPr/>
                </p:nvSpPr>
                <p:spPr>
                  <a:xfrm>
                    <a:off x="1113158" y="1262857"/>
                    <a:ext cx="1591940" cy="578643"/>
                  </a:xfrm>
                  <a:prstGeom prst="rect">
                    <a:avLst/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105" name="평행 사변형 104"/>
                  <p:cNvSpPr/>
                  <p:nvPr/>
                </p:nvSpPr>
                <p:spPr>
                  <a:xfrm>
                    <a:off x="1635126" y="1262857"/>
                    <a:ext cx="1489074" cy="578643"/>
                  </a:xfrm>
                  <a:prstGeom prst="parallelogram">
                    <a:avLst>
                      <a:gd name="adj" fmla="val 71640"/>
                    </a:avLst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  <p:sp>
                <p:nvSpPr>
                  <p:cNvPr id="106" name="평행 사변형 105"/>
                  <p:cNvSpPr/>
                  <p:nvPr/>
                </p:nvSpPr>
                <p:spPr>
                  <a:xfrm>
                    <a:off x="2460625" y="1555750"/>
                    <a:ext cx="508000" cy="263525"/>
                  </a:xfrm>
                  <a:prstGeom prst="parallelogram">
                    <a:avLst>
                      <a:gd name="adj" fmla="val 71640"/>
                    </a:avLst>
                  </a:prstGeom>
                  <a:grpFill/>
                  <a:ln w="1905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endParaRPr lang="ko-KR" altLang="en-US" sz="2205" dirty="0">
                      <a:ln>
                        <a:solidFill>
                          <a:schemeClr val="bg1">
                            <a:lumMod val="75000"/>
                            <a:alpha val="0"/>
                          </a:schemeClr>
                        </a:solidFill>
                      </a:ln>
                      <a:latin typeface="KoPub바탕체 Medium" panose="02020603020101020101" pitchFamily="18" charset="-127"/>
                      <a:ea typeface="KoPub바탕체 Medium" panose="02020603020101020101" pitchFamily="18" charset="-127"/>
                    </a:endParaRPr>
                  </a:p>
                </p:txBody>
              </p:sp>
            </p:grpSp>
          </p:grpSp>
        </p:grpSp>
        <p:sp>
          <p:nvSpPr>
            <p:cNvPr id="98" name="TextBox 97"/>
            <p:cNvSpPr txBox="1"/>
            <p:nvPr/>
          </p:nvSpPr>
          <p:spPr>
            <a:xfrm>
              <a:off x="4387119" y="892332"/>
              <a:ext cx="16651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2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SH PAC</a:t>
              </a:r>
            </a:p>
          </p:txBody>
        </p:sp>
      </p:grpSp>
      <p:grpSp>
        <p:nvGrpSpPr>
          <p:cNvPr id="113" name="그룹 112"/>
          <p:cNvGrpSpPr/>
          <p:nvPr/>
        </p:nvGrpSpPr>
        <p:grpSpPr>
          <a:xfrm>
            <a:off x="3953351" y="1788647"/>
            <a:ext cx="2821624" cy="2558294"/>
            <a:chOff x="6212452" y="266699"/>
            <a:chExt cx="3705415" cy="3359604"/>
          </a:xfrm>
        </p:grpSpPr>
        <p:sp>
          <p:nvSpPr>
            <p:cNvPr id="114" name="타원 113"/>
            <p:cNvSpPr/>
            <p:nvPr/>
          </p:nvSpPr>
          <p:spPr>
            <a:xfrm>
              <a:off x="6212452" y="2353720"/>
              <a:ext cx="3705415" cy="1272583"/>
            </a:xfrm>
            <a:prstGeom prst="ellipse">
              <a:avLst/>
            </a:prstGeom>
            <a:gradFill>
              <a:gsLst>
                <a:gs pos="86000">
                  <a:schemeClr val="bg1">
                    <a:alpha val="0"/>
                  </a:schemeClr>
                </a:gs>
                <a:gs pos="1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innerShdw blurRad="25400" dist="12700" dir="16200000">
                <a:prstClr val="black">
                  <a:alpha val="3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5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6419580" y="266699"/>
              <a:ext cx="3421173" cy="3005471"/>
              <a:chOff x="6635480" y="190499"/>
              <a:chExt cx="3421173" cy="3005471"/>
            </a:xfrm>
          </p:grpSpPr>
          <p:grpSp>
            <p:nvGrpSpPr>
              <p:cNvPr id="116" name="그룹 115"/>
              <p:cNvGrpSpPr/>
              <p:nvPr/>
            </p:nvGrpSpPr>
            <p:grpSpPr>
              <a:xfrm>
                <a:off x="6635480" y="2638424"/>
                <a:ext cx="3421173" cy="557546"/>
                <a:chOff x="6635480" y="2638424"/>
                <a:chExt cx="3421173" cy="557546"/>
              </a:xfrm>
            </p:grpSpPr>
            <p:pic>
              <p:nvPicPr>
                <p:cNvPr id="120" name="그림 119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35480" y="2906902"/>
                  <a:ext cx="1554700" cy="289068"/>
                </a:xfrm>
                <a:prstGeom prst="rect">
                  <a:avLst/>
                </a:prstGeom>
              </p:spPr>
            </p:pic>
            <p:pic>
              <p:nvPicPr>
                <p:cNvPr id="121" name="그림 120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1187977">
                  <a:off x="7834315" y="2638424"/>
                  <a:ext cx="1604392" cy="238125"/>
                </a:xfrm>
                <a:prstGeom prst="rect">
                  <a:avLst/>
                </a:prstGeom>
              </p:spPr>
            </p:pic>
            <p:pic>
              <p:nvPicPr>
                <p:cNvPr id="122" name="그림 121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701127">
                  <a:off x="8780628" y="2694994"/>
                  <a:ext cx="1276025" cy="238125"/>
                </a:xfrm>
                <a:prstGeom prst="rect">
                  <a:avLst/>
                </a:prstGeom>
              </p:spPr>
            </p:pic>
          </p:grpSp>
          <p:grpSp>
            <p:nvGrpSpPr>
              <p:cNvPr id="117" name="그룹 116"/>
              <p:cNvGrpSpPr/>
              <p:nvPr/>
            </p:nvGrpSpPr>
            <p:grpSpPr>
              <a:xfrm flipH="1">
                <a:off x="6639202" y="190499"/>
                <a:ext cx="3068733" cy="2986359"/>
                <a:chOff x="1679086" y="731831"/>
                <a:chExt cx="6264162" cy="6096012"/>
              </a:xfrm>
            </p:grpSpPr>
            <p:pic>
              <p:nvPicPr>
                <p:cNvPr id="118" name="그림 117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679086" y="731831"/>
                  <a:ext cx="6264162" cy="6096012"/>
                </a:xfrm>
                <a:prstGeom prst="rect">
                  <a:avLst/>
                </a:prstGeom>
              </p:spPr>
            </p:pic>
            <p:pic>
              <p:nvPicPr>
                <p:cNvPr id="119" name="그림 118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39940" y="1153240"/>
                  <a:ext cx="4332435" cy="4044247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24" name="TextBox 123"/>
          <p:cNvSpPr txBox="1"/>
          <p:nvPr/>
        </p:nvSpPr>
        <p:spPr>
          <a:xfrm>
            <a:off x="4789851" y="4252543"/>
            <a:ext cx="234416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buClr>
                <a:srgbClr val="800000"/>
              </a:buClr>
            </a:pPr>
            <a:r>
              <a:rPr lang="en-US" altLang="ko-KR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SH PAC </a:t>
            </a:r>
            <a:r>
              <a:rPr lang="ko-KR" altLang="en-US" sz="1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매출액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4467642" y="4463482"/>
            <a:ext cx="698151" cy="138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[</a:t>
            </a:r>
            <a:r>
              <a: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단위 </a:t>
            </a: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본</a:t>
            </a: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년도</a:t>
            </a: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]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9277349" y="4463482"/>
            <a:ext cx="9144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[</a:t>
            </a:r>
            <a:r>
              <a: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단위 </a:t>
            </a: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</a:t>
            </a:r>
            <a:r>
              <a: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9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억원</a:t>
            </a: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년도</a:t>
            </a: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]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78" name="자유형 177"/>
          <p:cNvSpPr/>
          <p:nvPr/>
        </p:nvSpPr>
        <p:spPr>
          <a:xfrm>
            <a:off x="3733806" y="5123852"/>
            <a:ext cx="975534" cy="442999"/>
          </a:xfrm>
          <a:custGeom>
            <a:avLst/>
            <a:gdLst>
              <a:gd name="connsiteX0" fmla="*/ 0 w 1133475"/>
              <a:gd name="connsiteY0" fmla="*/ 476250 h 476250"/>
              <a:gd name="connsiteX1" fmla="*/ 419100 w 1133475"/>
              <a:gd name="connsiteY1" fmla="*/ 352425 h 476250"/>
              <a:gd name="connsiteX2" fmla="*/ 752475 w 1133475"/>
              <a:gd name="connsiteY2" fmla="*/ 66675 h 476250"/>
              <a:gd name="connsiteX3" fmla="*/ 1133475 w 1133475"/>
              <a:gd name="connsiteY3" fmla="*/ 0 h 476250"/>
              <a:gd name="connsiteX0" fmla="*/ 0 w 975534"/>
              <a:gd name="connsiteY0" fmla="*/ 442999 h 442999"/>
              <a:gd name="connsiteX1" fmla="*/ 419100 w 975534"/>
              <a:gd name="connsiteY1" fmla="*/ 319174 h 442999"/>
              <a:gd name="connsiteX2" fmla="*/ 752475 w 975534"/>
              <a:gd name="connsiteY2" fmla="*/ 33424 h 442999"/>
              <a:gd name="connsiteX3" fmla="*/ 975534 w 975534"/>
              <a:gd name="connsiteY3" fmla="*/ 0 h 44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534" h="442999">
                <a:moveTo>
                  <a:pt x="0" y="442999"/>
                </a:moveTo>
                <a:lnTo>
                  <a:pt x="419100" y="319174"/>
                </a:lnTo>
                <a:lnTo>
                  <a:pt x="752475" y="33424"/>
                </a:lnTo>
                <a:cubicBezTo>
                  <a:pt x="879475" y="11199"/>
                  <a:pt x="848534" y="22225"/>
                  <a:pt x="975534" y="0"/>
                </a:cubicBezTo>
              </a:path>
            </a:pathLst>
          </a:custGeom>
          <a:noFill/>
          <a:ln>
            <a:solidFill>
              <a:srgbClr val="76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2" name="TextBox 321"/>
          <p:cNvSpPr txBox="1"/>
          <p:nvPr/>
        </p:nvSpPr>
        <p:spPr>
          <a:xfrm rot="5400000">
            <a:off x="8145627" y="5998844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1,033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23" name="TextBox 322"/>
          <p:cNvSpPr txBox="1"/>
          <p:nvPr/>
        </p:nvSpPr>
        <p:spPr>
          <a:xfrm rot="5400000">
            <a:off x="9698202" y="5503544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1,400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645007" y="4941212"/>
            <a:ext cx="110918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257183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n-ea"/>
              </a:rPr>
              <a:t>CAPA_1shift </a:t>
            </a:r>
          </a:p>
        </p:txBody>
      </p:sp>
      <p:grpSp>
        <p:nvGrpSpPr>
          <p:cNvPr id="354" name="그룹 353"/>
          <p:cNvGrpSpPr/>
          <p:nvPr/>
        </p:nvGrpSpPr>
        <p:grpSpPr>
          <a:xfrm>
            <a:off x="583501" y="5973212"/>
            <a:ext cx="407124" cy="371356"/>
            <a:chOff x="1562988" y="5981699"/>
            <a:chExt cx="407124" cy="371357"/>
          </a:xfrm>
        </p:grpSpPr>
        <p:sp>
          <p:nvSpPr>
            <p:cNvPr id="355" name="TextBox 354"/>
            <p:cNvSpPr txBox="1"/>
            <p:nvPr/>
          </p:nvSpPr>
          <p:spPr>
            <a:xfrm>
              <a:off x="1562988" y="6168389"/>
              <a:ext cx="407124" cy="1846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40%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56" name="아래쪽 화살표 355"/>
            <p:cNvSpPr/>
            <p:nvPr/>
          </p:nvSpPr>
          <p:spPr>
            <a:xfrm rot="10800000">
              <a:off x="1657351" y="598169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22" name="그룹 421"/>
          <p:cNvGrpSpPr/>
          <p:nvPr/>
        </p:nvGrpSpPr>
        <p:grpSpPr>
          <a:xfrm>
            <a:off x="1612201" y="5719507"/>
            <a:ext cx="407124" cy="377066"/>
            <a:chOff x="2459926" y="5029204"/>
            <a:chExt cx="407124" cy="377066"/>
          </a:xfrm>
        </p:grpSpPr>
        <p:sp>
          <p:nvSpPr>
            <p:cNvPr id="180" name="TextBox 179"/>
            <p:cNvSpPr txBox="1"/>
            <p:nvPr/>
          </p:nvSpPr>
          <p:spPr>
            <a:xfrm>
              <a:off x="2459926" y="5221604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12%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57" name="아래쪽 화살표 356"/>
            <p:cNvSpPr/>
            <p:nvPr/>
          </p:nvSpPr>
          <p:spPr>
            <a:xfrm rot="10800000">
              <a:off x="2559052" y="5029204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21" name="그룹 420"/>
          <p:cNvGrpSpPr/>
          <p:nvPr/>
        </p:nvGrpSpPr>
        <p:grpSpPr>
          <a:xfrm>
            <a:off x="2595181" y="5373143"/>
            <a:ext cx="407124" cy="377066"/>
            <a:chOff x="3185731" y="5381629"/>
            <a:chExt cx="407124" cy="377066"/>
          </a:xfrm>
        </p:grpSpPr>
        <p:sp>
          <p:nvSpPr>
            <p:cNvPr id="181" name="TextBox 180"/>
            <p:cNvSpPr txBox="1"/>
            <p:nvPr/>
          </p:nvSpPr>
          <p:spPr>
            <a:xfrm>
              <a:off x="3185731" y="5574029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8</a:t>
              </a: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</a:rPr>
                <a:t>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58" name="아래쪽 화살표 357"/>
            <p:cNvSpPr/>
            <p:nvPr/>
          </p:nvSpPr>
          <p:spPr>
            <a:xfrm rot="10800000">
              <a:off x="3268665" y="538162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20" name="그룹 419"/>
          <p:cNvGrpSpPr/>
          <p:nvPr/>
        </p:nvGrpSpPr>
        <p:grpSpPr>
          <a:xfrm>
            <a:off x="3631501" y="5070248"/>
            <a:ext cx="407124" cy="409451"/>
            <a:chOff x="3905821" y="5244469"/>
            <a:chExt cx="407124" cy="409451"/>
          </a:xfrm>
        </p:grpSpPr>
        <p:sp>
          <p:nvSpPr>
            <p:cNvPr id="182" name="TextBox 181"/>
            <p:cNvSpPr txBox="1"/>
            <p:nvPr/>
          </p:nvSpPr>
          <p:spPr>
            <a:xfrm>
              <a:off x="3905821" y="5469254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10%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59" name="아래쪽 화살표 358"/>
            <p:cNvSpPr/>
            <p:nvPr/>
          </p:nvSpPr>
          <p:spPr>
            <a:xfrm rot="10800000">
              <a:off x="3984945" y="524446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19" name="그룹 418"/>
          <p:cNvGrpSpPr/>
          <p:nvPr/>
        </p:nvGrpSpPr>
        <p:grpSpPr>
          <a:xfrm>
            <a:off x="4671631" y="4780342"/>
            <a:ext cx="407124" cy="375161"/>
            <a:chOff x="4662106" y="4939669"/>
            <a:chExt cx="407124" cy="375161"/>
          </a:xfrm>
        </p:grpSpPr>
        <p:sp>
          <p:nvSpPr>
            <p:cNvPr id="183" name="TextBox 182"/>
            <p:cNvSpPr txBox="1"/>
            <p:nvPr/>
          </p:nvSpPr>
          <p:spPr>
            <a:xfrm>
              <a:off x="4662106" y="5130164"/>
              <a:ext cx="4071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3%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60" name="아래쪽 화살표 359"/>
            <p:cNvSpPr/>
            <p:nvPr/>
          </p:nvSpPr>
          <p:spPr>
            <a:xfrm rot="10800000">
              <a:off x="4739325" y="493966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62" name="자유형 361"/>
          <p:cNvSpPr/>
          <p:nvPr/>
        </p:nvSpPr>
        <p:spPr>
          <a:xfrm>
            <a:off x="8766194" y="5076824"/>
            <a:ext cx="1187431" cy="414551"/>
          </a:xfrm>
          <a:custGeom>
            <a:avLst/>
            <a:gdLst>
              <a:gd name="connsiteX0" fmla="*/ 0 w 1136591"/>
              <a:gd name="connsiteY0" fmla="*/ 521294 h 521294"/>
              <a:gd name="connsiteX1" fmla="*/ 367469 w 1136591"/>
              <a:gd name="connsiteY1" fmla="*/ 350378 h 521294"/>
              <a:gd name="connsiteX2" fmla="*/ 760576 w 1136591"/>
              <a:gd name="connsiteY2" fmla="*/ 153825 h 521294"/>
              <a:gd name="connsiteX3" fmla="*/ 1136591 w 1136591"/>
              <a:gd name="connsiteY3" fmla="*/ 0 h 521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6591" h="521294">
                <a:moveTo>
                  <a:pt x="0" y="521294"/>
                </a:moveTo>
                <a:lnTo>
                  <a:pt x="367469" y="350378"/>
                </a:lnTo>
                <a:lnTo>
                  <a:pt x="760576" y="153825"/>
                </a:lnTo>
                <a:lnTo>
                  <a:pt x="1136591" y="0"/>
                </a:lnTo>
              </a:path>
            </a:pathLst>
          </a:custGeom>
          <a:noFill/>
          <a:ln>
            <a:solidFill>
              <a:srgbClr val="76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65" name="그룹 364"/>
          <p:cNvGrpSpPr/>
          <p:nvPr/>
        </p:nvGrpSpPr>
        <p:grpSpPr>
          <a:xfrm>
            <a:off x="5511487" y="6036354"/>
            <a:ext cx="407124" cy="371356"/>
            <a:chOff x="1562988" y="5981699"/>
            <a:chExt cx="407124" cy="371357"/>
          </a:xfrm>
        </p:grpSpPr>
        <p:sp>
          <p:nvSpPr>
            <p:cNvPr id="366" name="TextBox 365"/>
            <p:cNvSpPr txBox="1"/>
            <p:nvPr/>
          </p:nvSpPr>
          <p:spPr>
            <a:xfrm>
              <a:off x="1562988" y="6168389"/>
              <a:ext cx="407124" cy="1846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41%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67" name="아래쪽 화살표 366"/>
            <p:cNvSpPr/>
            <p:nvPr/>
          </p:nvSpPr>
          <p:spPr>
            <a:xfrm rot="10800000">
              <a:off x="1657351" y="598169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68" name="그룹 367"/>
          <p:cNvGrpSpPr/>
          <p:nvPr/>
        </p:nvGrpSpPr>
        <p:grpSpPr>
          <a:xfrm>
            <a:off x="6559771" y="5520936"/>
            <a:ext cx="407124" cy="371356"/>
            <a:chOff x="1562988" y="5981699"/>
            <a:chExt cx="407124" cy="371357"/>
          </a:xfrm>
        </p:grpSpPr>
        <p:sp>
          <p:nvSpPr>
            <p:cNvPr id="369" name="TextBox 368"/>
            <p:cNvSpPr txBox="1"/>
            <p:nvPr/>
          </p:nvSpPr>
          <p:spPr>
            <a:xfrm>
              <a:off x="1562988" y="6168389"/>
              <a:ext cx="407124" cy="1846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28%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70" name="아래쪽 화살표 369"/>
            <p:cNvSpPr/>
            <p:nvPr/>
          </p:nvSpPr>
          <p:spPr>
            <a:xfrm rot="10800000">
              <a:off x="1657351" y="598169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1" name="그룹 370"/>
          <p:cNvGrpSpPr/>
          <p:nvPr/>
        </p:nvGrpSpPr>
        <p:grpSpPr>
          <a:xfrm>
            <a:off x="7300318" y="5389367"/>
            <a:ext cx="407124" cy="371356"/>
            <a:chOff x="1562988" y="5981699"/>
            <a:chExt cx="407124" cy="371357"/>
          </a:xfrm>
        </p:grpSpPr>
        <p:sp>
          <p:nvSpPr>
            <p:cNvPr id="372" name="TextBox 371"/>
            <p:cNvSpPr txBox="1"/>
            <p:nvPr/>
          </p:nvSpPr>
          <p:spPr>
            <a:xfrm>
              <a:off x="1562988" y="6168389"/>
              <a:ext cx="407124" cy="1846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11%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73" name="아래쪽 화살표 372"/>
            <p:cNvSpPr/>
            <p:nvPr/>
          </p:nvSpPr>
          <p:spPr>
            <a:xfrm rot="10800000">
              <a:off x="1657351" y="598169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4" name="그룹 373"/>
          <p:cNvGrpSpPr/>
          <p:nvPr/>
        </p:nvGrpSpPr>
        <p:grpSpPr>
          <a:xfrm>
            <a:off x="8601860" y="5008190"/>
            <a:ext cx="407124" cy="371356"/>
            <a:chOff x="1562988" y="5981699"/>
            <a:chExt cx="407124" cy="371357"/>
          </a:xfrm>
        </p:grpSpPr>
        <p:sp>
          <p:nvSpPr>
            <p:cNvPr id="375" name="TextBox 374"/>
            <p:cNvSpPr txBox="1"/>
            <p:nvPr/>
          </p:nvSpPr>
          <p:spPr>
            <a:xfrm>
              <a:off x="1562988" y="6168389"/>
              <a:ext cx="407124" cy="1846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10%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76" name="아래쪽 화살표 375"/>
            <p:cNvSpPr/>
            <p:nvPr/>
          </p:nvSpPr>
          <p:spPr>
            <a:xfrm rot="10800000">
              <a:off x="1657351" y="598169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7" name="그룹 376"/>
          <p:cNvGrpSpPr/>
          <p:nvPr/>
        </p:nvGrpSpPr>
        <p:grpSpPr>
          <a:xfrm>
            <a:off x="9721448" y="4757691"/>
            <a:ext cx="407124" cy="371356"/>
            <a:chOff x="1562988" y="5981699"/>
            <a:chExt cx="407124" cy="371357"/>
          </a:xfrm>
        </p:grpSpPr>
        <p:sp>
          <p:nvSpPr>
            <p:cNvPr id="378" name="TextBox 377"/>
            <p:cNvSpPr txBox="1"/>
            <p:nvPr/>
          </p:nvSpPr>
          <p:spPr>
            <a:xfrm>
              <a:off x="1562988" y="6168389"/>
              <a:ext cx="407124" cy="1846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7%</a:t>
              </a:r>
              <a:endPara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379" name="아래쪽 화살표 378"/>
            <p:cNvSpPr/>
            <p:nvPr/>
          </p:nvSpPr>
          <p:spPr>
            <a:xfrm rot="10800000">
              <a:off x="1657351" y="5981699"/>
              <a:ext cx="206374" cy="185737"/>
            </a:xfrm>
            <a:prstGeom prst="downArrow">
              <a:avLst>
                <a:gd name="adj1" fmla="val 50000"/>
                <a:gd name="adj2" fmla="val 60256"/>
              </a:avLst>
            </a:prstGeom>
            <a:gradFill>
              <a:gsLst>
                <a:gs pos="0">
                  <a:srgbClr val="D42423"/>
                </a:gs>
                <a:gs pos="100000">
                  <a:srgbClr val="D42423">
                    <a:alpha val="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391" name="직선 연결선 390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TextBox 392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고객 신뢰 기반</a:t>
            </a:r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, </a:t>
            </a:r>
            <a:r>
              <a:rPr lang="ko-KR" altLang="en-US" sz="2400" b="1" spc="-165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지속적 성장 확보</a:t>
            </a:r>
          </a:p>
        </p:txBody>
      </p:sp>
      <p:sp>
        <p:nvSpPr>
          <p:cNvPr id="394" name="TextBox 393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회사 개요 및 생산</a:t>
            </a:r>
            <a:r>
              <a:rPr lang="en-US" altLang="ko-KR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/</a:t>
            </a:r>
            <a:r>
              <a:rPr lang="ko-KR" altLang="en-US" sz="1100" spc="-7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판매 현황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275608" y="237526"/>
            <a:ext cx="1394583" cy="856709"/>
            <a:chOff x="275608" y="237526"/>
            <a:chExt cx="1394583" cy="856709"/>
          </a:xfrm>
        </p:grpSpPr>
        <p:sp>
          <p:nvSpPr>
            <p:cNvPr id="392" name="TextBox 391"/>
            <p:cNvSpPr txBox="1"/>
            <p:nvPr/>
          </p:nvSpPr>
          <p:spPr>
            <a:xfrm>
              <a:off x="275608" y="237526"/>
              <a:ext cx="965958" cy="85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85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Ⅰ</a:t>
              </a:r>
            </a:p>
          </p:txBody>
        </p:sp>
        <p:sp>
          <p:nvSpPr>
            <p:cNvPr id="396" name="TextBox 395"/>
            <p:cNvSpPr txBox="1"/>
            <p:nvPr/>
          </p:nvSpPr>
          <p:spPr>
            <a:xfrm>
              <a:off x="704233" y="237526"/>
              <a:ext cx="965958" cy="85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85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.</a:t>
              </a:r>
            </a:p>
          </p:txBody>
        </p:sp>
      </p:grpSp>
      <p:grpSp>
        <p:nvGrpSpPr>
          <p:cNvPr id="426" name="그룹 425"/>
          <p:cNvGrpSpPr/>
          <p:nvPr/>
        </p:nvGrpSpPr>
        <p:grpSpPr>
          <a:xfrm>
            <a:off x="495655" y="7081327"/>
            <a:ext cx="4623275" cy="250964"/>
            <a:chOff x="495655" y="7081327"/>
            <a:chExt cx="4623275" cy="250964"/>
          </a:xfrm>
        </p:grpSpPr>
        <p:cxnSp>
          <p:nvCxnSpPr>
            <p:cNvPr id="149" name="직선 연결선 148"/>
            <p:cNvCxnSpPr/>
            <p:nvPr/>
          </p:nvCxnSpPr>
          <p:spPr>
            <a:xfrm>
              <a:off x="557731" y="7081327"/>
              <a:ext cx="452937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TextBox 385"/>
            <p:cNvSpPr txBox="1"/>
            <p:nvPr/>
          </p:nvSpPr>
          <p:spPr>
            <a:xfrm>
              <a:off x="495655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`10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88" name="TextBox 387"/>
            <p:cNvSpPr txBox="1"/>
            <p:nvPr/>
          </p:nvSpPr>
          <p:spPr>
            <a:xfrm>
              <a:off x="1520349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`12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90" name="TextBox 389"/>
            <p:cNvSpPr txBox="1"/>
            <p:nvPr/>
          </p:nvSpPr>
          <p:spPr>
            <a:xfrm>
              <a:off x="2529014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`14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97" name="TextBox 396"/>
            <p:cNvSpPr txBox="1"/>
            <p:nvPr/>
          </p:nvSpPr>
          <p:spPr>
            <a:xfrm>
              <a:off x="3534658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`16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99" name="TextBox 398"/>
            <p:cNvSpPr txBox="1"/>
            <p:nvPr/>
          </p:nvSpPr>
          <p:spPr>
            <a:xfrm>
              <a:off x="4561893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424" name="자유형 423"/>
          <p:cNvSpPr/>
          <p:nvPr/>
        </p:nvSpPr>
        <p:spPr>
          <a:xfrm>
            <a:off x="771352" y="5562600"/>
            <a:ext cx="2962448" cy="856037"/>
          </a:xfrm>
          <a:custGeom>
            <a:avLst/>
            <a:gdLst>
              <a:gd name="connsiteX0" fmla="*/ 0 w 3028950"/>
              <a:gd name="connsiteY0" fmla="*/ 847725 h 847725"/>
              <a:gd name="connsiteX1" fmla="*/ 552450 w 3028950"/>
              <a:gd name="connsiteY1" fmla="*/ 714375 h 847725"/>
              <a:gd name="connsiteX2" fmla="*/ 1114425 w 3028950"/>
              <a:gd name="connsiteY2" fmla="*/ 581025 h 847725"/>
              <a:gd name="connsiteX3" fmla="*/ 1628775 w 3028950"/>
              <a:gd name="connsiteY3" fmla="*/ 409575 h 847725"/>
              <a:gd name="connsiteX4" fmla="*/ 2105025 w 3028950"/>
              <a:gd name="connsiteY4" fmla="*/ 257175 h 847725"/>
              <a:gd name="connsiteX5" fmla="*/ 2657475 w 3028950"/>
              <a:gd name="connsiteY5" fmla="*/ 295275 h 847725"/>
              <a:gd name="connsiteX6" fmla="*/ 3028950 w 3028950"/>
              <a:gd name="connsiteY6" fmla="*/ 0 h 847725"/>
              <a:gd name="connsiteX0" fmla="*/ 0 w 3028950"/>
              <a:gd name="connsiteY0" fmla="*/ 847725 h 847725"/>
              <a:gd name="connsiteX1" fmla="*/ 552450 w 3028950"/>
              <a:gd name="connsiteY1" fmla="*/ 714375 h 847725"/>
              <a:gd name="connsiteX2" fmla="*/ 1114425 w 3028950"/>
              <a:gd name="connsiteY2" fmla="*/ 581025 h 847725"/>
              <a:gd name="connsiteX3" fmla="*/ 1628775 w 3028950"/>
              <a:gd name="connsiteY3" fmla="*/ 409575 h 847725"/>
              <a:gd name="connsiteX4" fmla="*/ 2105025 w 3028950"/>
              <a:gd name="connsiteY4" fmla="*/ 257175 h 847725"/>
              <a:gd name="connsiteX5" fmla="*/ 2581275 w 3028950"/>
              <a:gd name="connsiteY5" fmla="*/ 238125 h 847725"/>
              <a:gd name="connsiteX6" fmla="*/ 3028950 w 3028950"/>
              <a:gd name="connsiteY6" fmla="*/ 0 h 847725"/>
              <a:gd name="connsiteX0" fmla="*/ 0 w 3028950"/>
              <a:gd name="connsiteY0" fmla="*/ 847725 h 847725"/>
              <a:gd name="connsiteX1" fmla="*/ 552450 w 3028950"/>
              <a:gd name="connsiteY1" fmla="*/ 714375 h 847725"/>
              <a:gd name="connsiteX2" fmla="*/ 1114425 w 3028950"/>
              <a:gd name="connsiteY2" fmla="*/ 581025 h 847725"/>
              <a:gd name="connsiteX3" fmla="*/ 1628775 w 3028950"/>
              <a:gd name="connsiteY3" fmla="*/ 409575 h 847725"/>
              <a:gd name="connsiteX4" fmla="*/ 2105025 w 3028950"/>
              <a:gd name="connsiteY4" fmla="*/ 219075 h 847725"/>
              <a:gd name="connsiteX5" fmla="*/ 2581275 w 3028950"/>
              <a:gd name="connsiteY5" fmla="*/ 238125 h 847725"/>
              <a:gd name="connsiteX6" fmla="*/ 3028950 w 3028950"/>
              <a:gd name="connsiteY6" fmla="*/ 0 h 847725"/>
              <a:gd name="connsiteX0" fmla="*/ 0 w 2962448"/>
              <a:gd name="connsiteY0" fmla="*/ 856037 h 856037"/>
              <a:gd name="connsiteX1" fmla="*/ 485948 w 2962448"/>
              <a:gd name="connsiteY1" fmla="*/ 714375 h 856037"/>
              <a:gd name="connsiteX2" fmla="*/ 1047923 w 2962448"/>
              <a:gd name="connsiteY2" fmla="*/ 581025 h 856037"/>
              <a:gd name="connsiteX3" fmla="*/ 1562273 w 2962448"/>
              <a:gd name="connsiteY3" fmla="*/ 409575 h 856037"/>
              <a:gd name="connsiteX4" fmla="*/ 2038523 w 2962448"/>
              <a:gd name="connsiteY4" fmla="*/ 219075 h 856037"/>
              <a:gd name="connsiteX5" fmla="*/ 2514773 w 2962448"/>
              <a:gd name="connsiteY5" fmla="*/ 238125 h 856037"/>
              <a:gd name="connsiteX6" fmla="*/ 2962448 w 2962448"/>
              <a:gd name="connsiteY6" fmla="*/ 0 h 85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2448" h="856037">
                <a:moveTo>
                  <a:pt x="0" y="856037"/>
                </a:moveTo>
                <a:cubicBezTo>
                  <a:pt x="161983" y="808816"/>
                  <a:pt x="311294" y="760210"/>
                  <a:pt x="485948" y="714375"/>
                </a:cubicBezTo>
                <a:cubicBezTo>
                  <a:pt x="660602" y="668540"/>
                  <a:pt x="860598" y="625475"/>
                  <a:pt x="1047923" y="581025"/>
                </a:cubicBezTo>
                <a:cubicBezTo>
                  <a:pt x="1219373" y="523875"/>
                  <a:pt x="1397173" y="469900"/>
                  <a:pt x="1562273" y="409575"/>
                </a:cubicBezTo>
                <a:cubicBezTo>
                  <a:pt x="1727373" y="349250"/>
                  <a:pt x="1879773" y="282575"/>
                  <a:pt x="2038523" y="219075"/>
                </a:cubicBezTo>
                <a:lnTo>
                  <a:pt x="2514773" y="238125"/>
                </a:lnTo>
                <a:lnTo>
                  <a:pt x="2962448" y="0"/>
                </a:lnTo>
              </a:path>
            </a:pathLst>
          </a:cu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27" name="그룹 426"/>
          <p:cNvGrpSpPr/>
          <p:nvPr/>
        </p:nvGrpSpPr>
        <p:grpSpPr>
          <a:xfrm>
            <a:off x="5489922" y="7081327"/>
            <a:ext cx="4623275" cy="250964"/>
            <a:chOff x="495655" y="7081327"/>
            <a:chExt cx="4623275" cy="250964"/>
          </a:xfrm>
        </p:grpSpPr>
        <p:cxnSp>
          <p:nvCxnSpPr>
            <p:cNvPr id="428" name="직선 연결선 427"/>
            <p:cNvCxnSpPr/>
            <p:nvPr/>
          </p:nvCxnSpPr>
          <p:spPr>
            <a:xfrm>
              <a:off x="557731" y="7081327"/>
              <a:ext cx="452937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9" name="TextBox 438"/>
            <p:cNvSpPr txBox="1"/>
            <p:nvPr/>
          </p:nvSpPr>
          <p:spPr>
            <a:xfrm>
              <a:off x="495655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`10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1520349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`12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43" name="TextBox 442"/>
            <p:cNvSpPr txBox="1"/>
            <p:nvPr/>
          </p:nvSpPr>
          <p:spPr>
            <a:xfrm>
              <a:off x="2509964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`14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45" name="TextBox 444"/>
            <p:cNvSpPr txBox="1"/>
            <p:nvPr/>
          </p:nvSpPr>
          <p:spPr>
            <a:xfrm>
              <a:off x="3534658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`16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47" name="TextBox 446"/>
            <p:cNvSpPr txBox="1"/>
            <p:nvPr/>
          </p:nvSpPr>
          <p:spPr>
            <a:xfrm>
              <a:off x="4561893" y="7130373"/>
              <a:ext cx="557037" cy="2019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462" name="Freeform 25"/>
          <p:cNvSpPr>
            <a:spLocks noEditPoints="1"/>
          </p:cNvSpPr>
          <p:nvPr/>
        </p:nvSpPr>
        <p:spPr bwMode="auto">
          <a:xfrm>
            <a:off x="8643938" y="5454688"/>
            <a:ext cx="366712" cy="1599460"/>
          </a:xfrm>
          <a:custGeom>
            <a:avLst/>
            <a:gdLst>
              <a:gd name="T0" fmla="*/ 106 w 106"/>
              <a:gd name="T1" fmla="*/ 427 h 427"/>
              <a:gd name="T2" fmla="*/ 0 w 106"/>
              <a:gd name="T3" fmla="*/ 408 h 427"/>
              <a:gd name="T4" fmla="*/ 31 w 106"/>
              <a:gd name="T5" fmla="*/ 24 h 427"/>
              <a:gd name="T6" fmla="*/ 53 w 106"/>
              <a:gd name="T7" fmla="*/ 14 h 427"/>
              <a:gd name="T8" fmla="*/ 58 w 106"/>
              <a:gd name="T9" fmla="*/ 13 h 427"/>
              <a:gd name="T10" fmla="*/ 55 w 106"/>
              <a:gd name="T11" fmla="*/ 11 h 427"/>
              <a:gd name="T12" fmla="*/ 44 w 106"/>
              <a:gd name="T13" fmla="*/ 9 h 427"/>
              <a:gd name="T14" fmla="*/ 44 w 106"/>
              <a:gd name="T15" fmla="*/ 5 h 427"/>
              <a:gd name="T16" fmla="*/ 49 w 106"/>
              <a:gd name="T17" fmla="*/ 6 h 427"/>
              <a:gd name="T18" fmla="*/ 55 w 106"/>
              <a:gd name="T19" fmla="*/ 8 h 427"/>
              <a:gd name="T20" fmla="*/ 47 w 106"/>
              <a:gd name="T21" fmla="*/ 9 h 427"/>
              <a:gd name="T22" fmla="*/ 53 w 106"/>
              <a:gd name="T23" fmla="*/ 10 h 427"/>
              <a:gd name="T24" fmla="*/ 61 w 106"/>
              <a:gd name="T25" fmla="*/ 14 h 427"/>
              <a:gd name="T26" fmla="*/ 60 w 106"/>
              <a:gd name="T27" fmla="*/ 16 h 427"/>
              <a:gd name="T28" fmla="*/ 53 w 106"/>
              <a:gd name="T29" fmla="*/ 14 h 427"/>
              <a:gd name="T30" fmla="*/ 69 w 106"/>
              <a:gd name="T31" fmla="*/ 21 h 427"/>
              <a:gd name="T32" fmla="*/ 32 w 106"/>
              <a:gd name="T33" fmla="*/ 21 h 427"/>
              <a:gd name="T34" fmla="*/ 16 w 106"/>
              <a:gd name="T35" fmla="*/ 10 h 427"/>
              <a:gd name="T36" fmla="*/ 0 w 106"/>
              <a:gd name="T37" fmla="*/ 0 h 427"/>
              <a:gd name="T38" fmla="*/ 38 w 106"/>
              <a:gd name="T39" fmla="*/ 0 h 427"/>
              <a:gd name="T40" fmla="*/ 75 w 106"/>
              <a:gd name="T41" fmla="*/ 0 h 427"/>
              <a:gd name="T42" fmla="*/ 91 w 106"/>
              <a:gd name="T43" fmla="*/ 10 h 427"/>
              <a:gd name="T44" fmla="*/ 106 w 106"/>
              <a:gd name="T45" fmla="*/ 21 h 427"/>
              <a:gd name="T46" fmla="*/ 32 w 106"/>
              <a:gd name="T47" fmla="*/ 20 h 427"/>
              <a:gd name="T48" fmla="*/ 103 w 106"/>
              <a:gd name="T49" fmla="*/ 20 h 427"/>
              <a:gd name="T50" fmla="*/ 75 w 106"/>
              <a:gd name="T51" fmla="*/ 1 h 427"/>
              <a:gd name="T52" fmla="*/ 4 w 106"/>
              <a:gd name="T53" fmla="*/ 1 h 427"/>
              <a:gd name="T54" fmla="*/ 32 w 106"/>
              <a:gd name="T55" fmla="*/ 20 h 427"/>
              <a:gd name="T56" fmla="*/ 66 w 106"/>
              <a:gd name="T57" fmla="*/ 19 h 427"/>
              <a:gd name="T58" fmla="*/ 19 w 106"/>
              <a:gd name="T59" fmla="*/ 10 h 427"/>
              <a:gd name="T60" fmla="*/ 41 w 106"/>
              <a:gd name="T61" fmla="*/ 2 h 427"/>
              <a:gd name="T62" fmla="*/ 87 w 106"/>
              <a:gd name="T63" fmla="*/ 10 h 427"/>
              <a:gd name="T64" fmla="*/ 64 w 106"/>
              <a:gd name="T65" fmla="*/ 17 h 427"/>
              <a:gd name="T66" fmla="*/ 40 w 106"/>
              <a:gd name="T67" fmla="*/ 10 h 427"/>
              <a:gd name="T68" fmla="*/ 43 w 106"/>
              <a:gd name="T69" fmla="*/ 3 h 427"/>
              <a:gd name="T70" fmla="*/ 67 w 106"/>
              <a:gd name="T71" fmla="*/ 10 h 427"/>
              <a:gd name="T72" fmla="*/ 64 w 106"/>
              <a:gd name="T73" fmla="*/ 17 h 427"/>
              <a:gd name="T74" fmla="*/ 78 w 106"/>
              <a:gd name="T75" fmla="*/ 5 h 427"/>
              <a:gd name="T76" fmla="*/ 69 w 106"/>
              <a:gd name="T77" fmla="*/ 3 h 427"/>
              <a:gd name="T78" fmla="*/ 78 w 106"/>
              <a:gd name="T79" fmla="*/ 5 h 427"/>
              <a:gd name="T80" fmla="*/ 14 w 106"/>
              <a:gd name="T81" fmla="*/ 5 h 427"/>
              <a:gd name="T82" fmla="*/ 15 w 106"/>
              <a:gd name="T83" fmla="*/ 3 h 427"/>
              <a:gd name="T84" fmla="*/ 10 w 106"/>
              <a:gd name="T85" fmla="*/ 3 h 427"/>
              <a:gd name="T86" fmla="*/ 14 w 106"/>
              <a:gd name="T87" fmla="*/ 5 h 427"/>
              <a:gd name="T88" fmla="*/ 29 w 106"/>
              <a:gd name="T89" fmla="*/ 15 h 427"/>
              <a:gd name="T90" fmla="*/ 38 w 106"/>
              <a:gd name="T91" fmla="*/ 18 h 427"/>
              <a:gd name="T92" fmla="*/ 29 w 106"/>
              <a:gd name="T93" fmla="*/ 15 h 427"/>
              <a:gd name="T94" fmla="*/ 92 w 106"/>
              <a:gd name="T95" fmla="*/ 15 h 427"/>
              <a:gd name="T96" fmla="*/ 91 w 106"/>
              <a:gd name="T97" fmla="*/ 18 h 427"/>
              <a:gd name="T98" fmla="*/ 96 w 106"/>
              <a:gd name="T99" fmla="*/ 18 h 427"/>
              <a:gd name="T100" fmla="*/ 92 w 106"/>
              <a:gd name="T101" fmla="*/ 15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6" h="427">
                <a:moveTo>
                  <a:pt x="106" y="24"/>
                </a:moveTo>
                <a:cubicBezTo>
                  <a:pt x="106" y="427"/>
                  <a:pt x="106" y="427"/>
                  <a:pt x="106" y="427"/>
                </a:cubicBezTo>
                <a:cubicBezTo>
                  <a:pt x="81" y="427"/>
                  <a:pt x="55" y="427"/>
                  <a:pt x="29" y="427"/>
                </a:cubicBezTo>
                <a:cubicBezTo>
                  <a:pt x="20" y="421"/>
                  <a:pt x="10" y="415"/>
                  <a:pt x="0" y="408"/>
                </a:cubicBezTo>
                <a:cubicBezTo>
                  <a:pt x="0" y="3"/>
                  <a:pt x="0" y="3"/>
                  <a:pt x="0" y="3"/>
                </a:cubicBezTo>
                <a:cubicBezTo>
                  <a:pt x="11" y="10"/>
                  <a:pt x="21" y="17"/>
                  <a:pt x="31" y="24"/>
                </a:cubicBezTo>
                <a:cubicBezTo>
                  <a:pt x="56" y="24"/>
                  <a:pt x="81" y="24"/>
                  <a:pt x="106" y="24"/>
                </a:cubicBezTo>
                <a:close/>
                <a:moveTo>
                  <a:pt x="53" y="14"/>
                </a:moveTo>
                <a:cubicBezTo>
                  <a:pt x="52" y="14"/>
                  <a:pt x="52" y="13"/>
                  <a:pt x="51" y="13"/>
                </a:cubicBezTo>
                <a:cubicBezTo>
                  <a:pt x="53" y="13"/>
                  <a:pt x="56" y="13"/>
                  <a:pt x="58" y="13"/>
                </a:cubicBezTo>
                <a:cubicBezTo>
                  <a:pt x="60" y="13"/>
                  <a:pt x="61" y="13"/>
                  <a:pt x="60" y="12"/>
                </a:cubicBezTo>
                <a:cubicBezTo>
                  <a:pt x="59" y="11"/>
                  <a:pt x="57" y="11"/>
                  <a:pt x="55" y="11"/>
                </a:cubicBezTo>
                <a:cubicBezTo>
                  <a:pt x="55" y="11"/>
                  <a:pt x="54" y="11"/>
                  <a:pt x="53" y="11"/>
                </a:cubicBezTo>
                <a:cubicBezTo>
                  <a:pt x="50" y="11"/>
                  <a:pt x="47" y="10"/>
                  <a:pt x="44" y="9"/>
                </a:cubicBezTo>
                <a:cubicBezTo>
                  <a:pt x="42" y="7"/>
                  <a:pt x="43" y="6"/>
                  <a:pt x="46" y="6"/>
                </a:cubicBezTo>
                <a:cubicBezTo>
                  <a:pt x="45" y="6"/>
                  <a:pt x="45" y="5"/>
                  <a:pt x="44" y="5"/>
                </a:cubicBezTo>
                <a:cubicBezTo>
                  <a:pt x="45" y="5"/>
                  <a:pt x="46" y="5"/>
                  <a:pt x="46" y="5"/>
                </a:cubicBezTo>
                <a:cubicBezTo>
                  <a:pt x="47" y="5"/>
                  <a:pt x="48" y="6"/>
                  <a:pt x="49" y="6"/>
                </a:cubicBezTo>
                <a:cubicBezTo>
                  <a:pt x="50" y="6"/>
                  <a:pt x="52" y="6"/>
                  <a:pt x="54" y="7"/>
                </a:cubicBezTo>
                <a:cubicBezTo>
                  <a:pt x="54" y="7"/>
                  <a:pt x="55" y="7"/>
                  <a:pt x="55" y="8"/>
                </a:cubicBezTo>
                <a:cubicBezTo>
                  <a:pt x="53" y="8"/>
                  <a:pt x="51" y="7"/>
                  <a:pt x="49" y="7"/>
                </a:cubicBezTo>
                <a:cubicBezTo>
                  <a:pt x="46" y="7"/>
                  <a:pt x="45" y="8"/>
                  <a:pt x="47" y="9"/>
                </a:cubicBezTo>
                <a:cubicBezTo>
                  <a:pt x="48" y="9"/>
                  <a:pt x="49" y="10"/>
                  <a:pt x="51" y="10"/>
                </a:cubicBezTo>
                <a:cubicBezTo>
                  <a:pt x="52" y="10"/>
                  <a:pt x="53" y="10"/>
                  <a:pt x="53" y="10"/>
                </a:cubicBezTo>
                <a:cubicBezTo>
                  <a:pt x="57" y="10"/>
                  <a:pt x="60" y="10"/>
                  <a:pt x="62" y="12"/>
                </a:cubicBezTo>
                <a:cubicBezTo>
                  <a:pt x="65" y="13"/>
                  <a:pt x="64" y="14"/>
                  <a:pt x="61" y="14"/>
                </a:cubicBezTo>
                <a:cubicBezTo>
                  <a:pt x="62" y="15"/>
                  <a:pt x="62" y="15"/>
                  <a:pt x="63" y="16"/>
                </a:cubicBezTo>
                <a:cubicBezTo>
                  <a:pt x="62" y="16"/>
                  <a:pt x="61" y="16"/>
                  <a:pt x="60" y="16"/>
                </a:cubicBezTo>
                <a:cubicBezTo>
                  <a:pt x="60" y="15"/>
                  <a:pt x="59" y="15"/>
                  <a:pt x="58" y="14"/>
                </a:cubicBezTo>
                <a:cubicBezTo>
                  <a:pt x="56" y="14"/>
                  <a:pt x="55" y="14"/>
                  <a:pt x="53" y="14"/>
                </a:cubicBezTo>
                <a:close/>
                <a:moveTo>
                  <a:pt x="105" y="21"/>
                </a:moveTo>
                <a:cubicBezTo>
                  <a:pt x="93" y="21"/>
                  <a:pt x="81" y="21"/>
                  <a:pt x="69" y="21"/>
                </a:cubicBezTo>
                <a:cubicBezTo>
                  <a:pt x="57" y="21"/>
                  <a:pt x="45" y="21"/>
                  <a:pt x="33" y="21"/>
                </a:cubicBezTo>
                <a:cubicBezTo>
                  <a:pt x="32" y="21"/>
                  <a:pt x="32" y="21"/>
                  <a:pt x="32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6" y="17"/>
                  <a:pt x="21" y="14"/>
                  <a:pt x="16" y="10"/>
                </a:cubicBezTo>
                <a:cubicBezTo>
                  <a:pt x="11" y="7"/>
                  <a:pt x="6" y="4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3" y="0"/>
                  <a:pt x="26" y="0"/>
                  <a:pt x="38" y="0"/>
                </a:cubicBezTo>
                <a:cubicBezTo>
                  <a:pt x="50" y="0"/>
                  <a:pt x="62" y="0"/>
                  <a:pt x="74" y="0"/>
                </a:cubicBezTo>
                <a:cubicBezTo>
                  <a:pt x="74" y="0"/>
                  <a:pt x="75" y="0"/>
                  <a:pt x="75" y="0"/>
                </a:cubicBezTo>
                <a:cubicBezTo>
                  <a:pt x="75" y="0"/>
                  <a:pt x="75" y="0"/>
                  <a:pt x="76" y="0"/>
                </a:cubicBezTo>
                <a:cubicBezTo>
                  <a:pt x="81" y="4"/>
                  <a:pt x="86" y="7"/>
                  <a:pt x="91" y="10"/>
                </a:cubicBezTo>
                <a:cubicBezTo>
                  <a:pt x="96" y="14"/>
                  <a:pt x="101" y="17"/>
                  <a:pt x="106" y="20"/>
                </a:cubicBezTo>
                <a:cubicBezTo>
                  <a:pt x="106" y="20"/>
                  <a:pt x="106" y="20"/>
                  <a:pt x="106" y="21"/>
                </a:cubicBezTo>
                <a:cubicBezTo>
                  <a:pt x="106" y="21"/>
                  <a:pt x="106" y="21"/>
                  <a:pt x="105" y="21"/>
                </a:cubicBezTo>
                <a:close/>
                <a:moveTo>
                  <a:pt x="32" y="20"/>
                </a:moveTo>
                <a:cubicBezTo>
                  <a:pt x="44" y="20"/>
                  <a:pt x="56" y="20"/>
                  <a:pt x="68" y="20"/>
                </a:cubicBezTo>
                <a:cubicBezTo>
                  <a:pt x="79" y="20"/>
                  <a:pt x="91" y="20"/>
                  <a:pt x="103" y="20"/>
                </a:cubicBezTo>
                <a:cubicBezTo>
                  <a:pt x="98" y="17"/>
                  <a:pt x="93" y="13"/>
                  <a:pt x="89" y="10"/>
                </a:cubicBezTo>
                <a:cubicBezTo>
                  <a:pt x="84" y="7"/>
                  <a:pt x="79" y="4"/>
                  <a:pt x="75" y="1"/>
                </a:cubicBezTo>
                <a:cubicBezTo>
                  <a:pt x="63" y="1"/>
                  <a:pt x="51" y="1"/>
                  <a:pt x="39" y="1"/>
                </a:cubicBezTo>
                <a:cubicBezTo>
                  <a:pt x="27" y="1"/>
                  <a:pt x="15" y="1"/>
                  <a:pt x="4" y="1"/>
                </a:cubicBezTo>
                <a:cubicBezTo>
                  <a:pt x="8" y="4"/>
                  <a:pt x="13" y="7"/>
                  <a:pt x="18" y="10"/>
                </a:cubicBezTo>
                <a:cubicBezTo>
                  <a:pt x="23" y="13"/>
                  <a:pt x="27" y="17"/>
                  <a:pt x="32" y="20"/>
                </a:cubicBezTo>
                <a:close/>
                <a:moveTo>
                  <a:pt x="100" y="19"/>
                </a:moveTo>
                <a:cubicBezTo>
                  <a:pt x="88" y="19"/>
                  <a:pt x="77" y="19"/>
                  <a:pt x="66" y="19"/>
                </a:cubicBezTo>
                <a:cubicBezTo>
                  <a:pt x="54" y="19"/>
                  <a:pt x="43" y="19"/>
                  <a:pt x="32" y="19"/>
                </a:cubicBezTo>
                <a:cubicBezTo>
                  <a:pt x="28" y="16"/>
                  <a:pt x="24" y="13"/>
                  <a:pt x="19" y="10"/>
                </a:cubicBezTo>
                <a:cubicBezTo>
                  <a:pt x="15" y="8"/>
                  <a:pt x="11" y="5"/>
                  <a:pt x="7" y="2"/>
                </a:cubicBezTo>
                <a:cubicBezTo>
                  <a:pt x="18" y="2"/>
                  <a:pt x="30" y="2"/>
                  <a:pt x="41" y="2"/>
                </a:cubicBezTo>
                <a:cubicBezTo>
                  <a:pt x="52" y="2"/>
                  <a:pt x="63" y="2"/>
                  <a:pt x="75" y="2"/>
                </a:cubicBezTo>
                <a:cubicBezTo>
                  <a:pt x="79" y="5"/>
                  <a:pt x="83" y="8"/>
                  <a:pt x="87" y="10"/>
                </a:cubicBezTo>
                <a:cubicBezTo>
                  <a:pt x="91" y="13"/>
                  <a:pt x="96" y="16"/>
                  <a:pt x="100" y="19"/>
                </a:cubicBezTo>
                <a:close/>
                <a:moveTo>
                  <a:pt x="64" y="17"/>
                </a:moveTo>
                <a:cubicBezTo>
                  <a:pt x="60" y="17"/>
                  <a:pt x="55" y="16"/>
                  <a:pt x="51" y="15"/>
                </a:cubicBezTo>
                <a:cubicBezTo>
                  <a:pt x="47" y="14"/>
                  <a:pt x="43" y="12"/>
                  <a:pt x="40" y="10"/>
                </a:cubicBezTo>
                <a:cubicBezTo>
                  <a:pt x="37" y="8"/>
                  <a:pt x="36" y="7"/>
                  <a:pt x="36" y="5"/>
                </a:cubicBezTo>
                <a:cubicBezTo>
                  <a:pt x="37" y="4"/>
                  <a:pt x="39" y="3"/>
                  <a:pt x="43" y="3"/>
                </a:cubicBezTo>
                <a:cubicBezTo>
                  <a:pt x="47" y="3"/>
                  <a:pt x="51" y="4"/>
                  <a:pt x="56" y="5"/>
                </a:cubicBezTo>
                <a:cubicBezTo>
                  <a:pt x="60" y="7"/>
                  <a:pt x="64" y="8"/>
                  <a:pt x="67" y="10"/>
                </a:cubicBezTo>
                <a:cubicBezTo>
                  <a:pt x="70" y="12"/>
                  <a:pt x="71" y="14"/>
                  <a:pt x="70" y="15"/>
                </a:cubicBezTo>
                <a:cubicBezTo>
                  <a:pt x="70" y="16"/>
                  <a:pt x="67" y="17"/>
                  <a:pt x="64" y="17"/>
                </a:cubicBezTo>
                <a:close/>
                <a:moveTo>
                  <a:pt x="78" y="5"/>
                </a:moveTo>
                <a:cubicBezTo>
                  <a:pt x="78" y="5"/>
                  <a:pt x="78" y="5"/>
                  <a:pt x="78" y="5"/>
                </a:cubicBezTo>
                <a:cubicBezTo>
                  <a:pt x="75" y="5"/>
                  <a:pt x="72" y="4"/>
                  <a:pt x="69" y="3"/>
                </a:cubicBezTo>
                <a:cubicBezTo>
                  <a:pt x="69" y="3"/>
                  <a:pt x="69" y="3"/>
                  <a:pt x="69" y="3"/>
                </a:cubicBezTo>
                <a:cubicBezTo>
                  <a:pt x="71" y="3"/>
                  <a:pt x="72" y="3"/>
                  <a:pt x="74" y="3"/>
                </a:cubicBezTo>
                <a:cubicBezTo>
                  <a:pt x="75" y="4"/>
                  <a:pt x="77" y="5"/>
                  <a:pt x="78" y="5"/>
                </a:cubicBezTo>
                <a:cubicBezTo>
                  <a:pt x="78" y="5"/>
                  <a:pt x="78" y="5"/>
                  <a:pt x="78" y="5"/>
                </a:cubicBezTo>
                <a:close/>
                <a:moveTo>
                  <a:pt x="14" y="5"/>
                </a:moveTo>
                <a:cubicBezTo>
                  <a:pt x="14" y="5"/>
                  <a:pt x="14" y="5"/>
                  <a:pt x="14" y="5"/>
                </a:cubicBezTo>
                <a:cubicBezTo>
                  <a:pt x="15" y="5"/>
                  <a:pt x="15" y="4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3" y="3"/>
                  <a:pt x="12" y="3"/>
                  <a:pt x="10" y="3"/>
                </a:cubicBezTo>
                <a:cubicBezTo>
                  <a:pt x="11" y="4"/>
                  <a:pt x="13" y="5"/>
                  <a:pt x="14" y="5"/>
                </a:cubicBezTo>
                <a:cubicBezTo>
                  <a:pt x="14" y="5"/>
                  <a:pt x="14" y="5"/>
                  <a:pt x="14" y="5"/>
                </a:cubicBezTo>
                <a:close/>
                <a:moveTo>
                  <a:pt x="29" y="15"/>
                </a:moveTo>
                <a:cubicBezTo>
                  <a:pt x="29" y="15"/>
                  <a:pt x="29" y="15"/>
                  <a:pt x="29" y="15"/>
                </a:cubicBezTo>
                <a:cubicBezTo>
                  <a:pt x="32" y="16"/>
                  <a:pt x="35" y="17"/>
                  <a:pt x="38" y="18"/>
                </a:cubicBezTo>
                <a:cubicBezTo>
                  <a:pt x="38" y="18"/>
                  <a:pt x="38" y="18"/>
                  <a:pt x="38" y="18"/>
                </a:cubicBezTo>
                <a:cubicBezTo>
                  <a:pt x="36" y="18"/>
                  <a:pt x="34" y="18"/>
                  <a:pt x="33" y="18"/>
                </a:cubicBezTo>
                <a:cubicBezTo>
                  <a:pt x="31" y="17"/>
                  <a:pt x="30" y="16"/>
                  <a:pt x="29" y="15"/>
                </a:cubicBezTo>
                <a:cubicBezTo>
                  <a:pt x="29" y="15"/>
                  <a:pt x="29" y="15"/>
                  <a:pt x="29" y="15"/>
                </a:cubicBezTo>
                <a:close/>
                <a:moveTo>
                  <a:pt x="92" y="15"/>
                </a:moveTo>
                <a:cubicBezTo>
                  <a:pt x="92" y="15"/>
                  <a:pt x="92" y="15"/>
                  <a:pt x="92" y="15"/>
                </a:cubicBezTo>
                <a:cubicBezTo>
                  <a:pt x="92" y="16"/>
                  <a:pt x="92" y="17"/>
                  <a:pt x="91" y="18"/>
                </a:cubicBezTo>
                <a:cubicBezTo>
                  <a:pt x="91" y="18"/>
                  <a:pt x="91" y="18"/>
                  <a:pt x="91" y="18"/>
                </a:cubicBezTo>
                <a:cubicBezTo>
                  <a:pt x="93" y="18"/>
                  <a:pt x="95" y="18"/>
                  <a:pt x="96" y="18"/>
                </a:cubicBezTo>
                <a:cubicBezTo>
                  <a:pt x="95" y="17"/>
                  <a:pt x="94" y="16"/>
                  <a:pt x="93" y="15"/>
                </a:cubicBezTo>
                <a:cubicBezTo>
                  <a:pt x="92" y="15"/>
                  <a:pt x="92" y="15"/>
                  <a:pt x="92" y="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361" name="자유형 360"/>
          <p:cNvSpPr/>
          <p:nvPr/>
        </p:nvSpPr>
        <p:spPr>
          <a:xfrm>
            <a:off x="5572125" y="5467349"/>
            <a:ext cx="3295651" cy="1084520"/>
          </a:xfrm>
          <a:custGeom>
            <a:avLst/>
            <a:gdLst>
              <a:gd name="connsiteX0" fmla="*/ 0 w 2999574"/>
              <a:gd name="connsiteY0" fmla="*/ 931491 h 1128045"/>
              <a:gd name="connsiteX1" fmla="*/ 367469 w 2999574"/>
              <a:gd name="connsiteY1" fmla="*/ 999858 h 1128045"/>
              <a:gd name="connsiteX2" fmla="*/ 717847 w 2999574"/>
              <a:gd name="connsiteY2" fmla="*/ 1128045 h 1128045"/>
              <a:gd name="connsiteX3" fmla="*/ 1102408 w 2999574"/>
              <a:gd name="connsiteY3" fmla="*/ 897308 h 1128045"/>
              <a:gd name="connsiteX4" fmla="*/ 1427148 w 2999574"/>
              <a:gd name="connsiteY4" fmla="*/ 546931 h 1128045"/>
              <a:gd name="connsiteX5" fmla="*/ 1820255 w 2999574"/>
              <a:gd name="connsiteY5" fmla="*/ 299103 h 1128045"/>
              <a:gd name="connsiteX6" fmla="*/ 2196269 w 2999574"/>
              <a:gd name="connsiteY6" fmla="*/ 188007 h 1128045"/>
              <a:gd name="connsiteX7" fmla="*/ 2589376 w 2999574"/>
              <a:gd name="connsiteY7" fmla="*/ 51275 h 1128045"/>
              <a:gd name="connsiteX8" fmla="*/ 2999574 w 2999574"/>
              <a:gd name="connsiteY8" fmla="*/ 0 h 1128045"/>
              <a:gd name="connsiteX0" fmla="*/ 0 w 2632105"/>
              <a:gd name="connsiteY0" fmla="*/ 999858 h 1128045"/>
              <a:gd name="connsiteX1" fmla="*/ 350378 w 2632105"/>
              <a:gd name="connsiteY1" fmla="*/ 1128045 h 1128045"/>
              <a:gd name="connsiteX2" fmla="*/ 734939 w 2632105"/>
              <a:gd name="connsiteY2" fmla="*/ 897308 h 1128045"/>
              <a:gd name="connsiteX3" fmla="*/ 1059679 w 2632105"/>
              <a:gd name="connsiteY3" fmla="*/ 546931 h 1128045"/>
              <a:gd name="connsiteX4" fmla="*/ 1452786 w 2632105"/>
              <a:gd name="connsiteY4" fmla="*/ 299103 h 1128045"/>
              <a:gd name="connsiteX5" fmla="*/ 1828800 w 2632105"/>
              <a:gd name="connsiteY5" fmla="*/ 188007 h 1128045"/>
              <a:gd name="connsiteX6" fmla="*/ 2221907 w 2632105"/>
              <a:gd name="connsiteY6" fmla="*/ 51275 h 1128045"/>
              <a:gd name="connsiteX7" fmla="*/ 2632105 w 2632105"/>
              <a:gd name="connsiteY7" fmla="*/ 0 h 1128045"/>
              <a:gd name="connsiteX0" fmla="*/ 0 w 2281727"/>
              <a:gd name="connsiteY0" fmla="*/ 1128045 h 1128045"/>
              <a:gd name="connsiteX1" fmla="*/ 384561 w 2281727"/>
              <a:gd name="connsiteY1" fmla="*/ 897308 h 1128045"/>
              <a:gd name="connsiteX2" fmla="*/ 709301 w 2281727"/>
              <a:gd name="connsiteY2" fmla="*/ 546931 h 1128045"/>
              <a:gd name="connsiteX3" fmla="*/ 1102408 w 2281727"/>
              <a:gd name="connsiteY3" fmla="*/ 299103 h 1128045"/>
              <a:gd name="connsiteX4" fmla="*/ 1478422 w 2281727"/>
              <a:gd name="connsiteY4" fmla="*/ 188007 h 1128045"/>
              <a:gd name="connsiteX5" fmla="*/ 1871529 w 2281727"/>
              <a:gd name="connsiteY5" fmla="*/ 51275 h 1128045"/>
              <a:gd name="connsiteX6" fmla="*/ 2281727 w 2281727"/>
              <a:gd name="connsiteY6" fmla="*/ 0 h 1128045"/>
              <a:gd name="connsiteX0" fmla="*/ 0 w 2349636"/>
              <a:gd name="connsiteY0" fmla="*/ 1273440 h 1273440"/>
              <a:gd name="connsiteX1" fmla="*/ 384561 w 2349636"/>
              <a:gd name="connsiteY1" fmla="*/ 1042703 h 1273440"/>
              <a:gd name="connsiteX2" fmla="*/ 709301 w 2349636"/>
              <a:gd name="connsiteY2" fmla="*/ 692326 h 1273440"/>
              <a:gd name="connsiteX3" fmla="*/ 1102408 w 2349636"/>
              <a:gd name="connsiteY3" fmla="*/ 444498 h 1273440"/>
              <a:gd name="connsiteX4" fmla="*/ 1478422 w 2349636"/>
              <a:gd name="connsiteY4" fmla="*/ 333402 h 1273440"/>
              <a:gd name="connsiteX5" fmla="*/ 1871529 w 2349636"/>
              <a:gd name="connsiteY5" fmla="*/ 196670 h 1273440"/>
              <a:gd name="connsiteX6" fmla="*/ 2349636 w 2349636"/>
              <a:gd name="connsiteY6" fmla="*/ 0 h 127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9636" h="1273440">
                <a:moveTo>
                  <a:pt x="0" y="1273440"/>
                </a:moveTo>
                <a:lnTo>
                  <a:pt x="384561" y="1042703"/>
                </a:lnTo>
                <a:lnTo>
                  <a:pt x="709301" y="692326"/>
                </a:lnTo>
                <a:lnTo>
                  <a:pt x="1102408" y="444498"/>
                </a:lnTo>
                <a:lnTo>
                  <a:pt x="1478422" y="333402"/>
                </a:lnTo>
                <a:lnTo>
                  <a:pt x="1871529" y="196670"/>
                </a:lnTo>
                <a:lnTo>
                  <a:pt x="2349636" y="0"/>
                </a:lnTo>
              </a:path>
            </a:pathLst>
          </a:custGeom>
          <a:noFill/>
          <a:ln>
            <a:solidFill>
              <a:srgbClr val="7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3" name="Freeform 25"/>
          <p:cNvSpPr>
            <a:spLocks noEditPoints="1"/>
          </p:cNvSpPr>
          <p:nvPr/>
        </p:nvSpPr>
        <p:spPr bwMode="auto">
          <a:xfrm>
            <a:off x="9143280" y="5317278"/>
            <a:ext cx="366712" cy="1750272"/>
          </a:xfrm>
          <a:custGeom>
            <a:avLst/>
            <a:gdLst>
              <a:gd name="T0" fmla="*/ 106 w 106"/>
              <a:gd name="T1" fmla="*/ 427 h 427"/>
              <a:gd name="T2" fmla="*/ 0 w 106"/>
              <a:gd name="T3" fmla="*/ 408 h 427"/>
              <a:gd name="T4" fmla="*/ 31 w 106"/>
              <a:gd name="T5" fmla="*/ 24 h 427"/>
              <a:gd name="T6" fmla="*/ 53 w 106"/>
              <a:gd name="T7" fmla="*/ 14 h 427"/>
              <a:gd name="T8" fmla="*/ 58 w 106"/>
              <a:gd name="T9" fmla="*/ 13 h 427"/>
              <a:gd name="T10" fmla="*/ 55 w 106"/>
              <a:gd name="T11" fmla="*/ 11 h 427"/>
              <a:gd name="T12" fmla="*/ 44 w 106"/>
              <a:gd name="T13" fmla="*/ 9 h 427"/>
              <a:gd name="T14" fmla="*/ 44 w 106"/>
              <a:gd name="T15" fmla="*/ 5 h 427"/>
              <a:gd name="T16" fmla="*/ 49 w 106"/>
              <a:gd name="T17" fmla="*/ 6 h 427"/>
              <a:gd name="T18" fmla="*/ 55 w 106"/>
              <a:gd name="T19" fmla="*/ 8 h 427"/>
              <a:gd name="T20" fmla="*/ 47 w 106"/>
              <a:gd name="T21" fmla="*/ 9 h 427"/>
              <a:gd name="T22" fmla="*/ 53 w 106"/>
              <a:gd name="T23" fmla="*/ 10 h 427"/>
              <a:gd name="T24" fmla="*/ 61 w 106"/>
              <a:gd name="T25" fmla="*/ 14 h 427"/>
              <a:gd name="T26" fmla="*/ 60 w 106"/>
              <a:gd name="T27" fmla="*/ 16 h 427"/>
              <a:gd name="T28" fmla="*/ 53 w 106"/>
              <a:gd name="T29" fmla="*/ 14 h 427"/>
              <a:gd name="T30" fmla="*/ 69 w 106"/>
              <a:gd name="T31" fmla="*/ 21 h 427"/>
              <a:gd name="T32" fmla="*/ 32 w 106"/>
              <a:gd name="T33" fmla="*/ 21 h 427"/>
              <a:gd name="T34" fmla="*/ 16 w 106"/>
              <a:gd name="T35" fmla="*/ 10 h 427"/>
              <a:gd name="T36" fmla="*/ 0 w 106"/>
              <a:gd name="T37" fmla="*/ 0 h 427"/>
              <a:gd name="T38" fmla="*/ 38 w 106"/>
              <a:gd name="T39" fmla="*/ 0 h 427"/>
              <a:gd name="T40" fmla="*/ 75 w 106"/>
              <a:gd name="T41" fmla="*/ 0 h 427"/>
              <a:gd name="T42" fmla="*/ 91 w 106"/>
              <a:gd name="T43" fmla="*/ 10 h 427"/>
              <a:gd name="T44" fmla="*/ 106 w 106"/>
              <a:gd name="T45" fmla="*/ 21 h 427"/>
              <a:gd name="T46" fmla="*/ 32 w 106"/>
              <a:gd name="T47" fmla="*/ 20 h 427"/>
              <a:gd name="T48" fmla="*/ 103 w 106"/>
              <a:gd name="T49" fmla="*/ 20 h 427"/>
              <a:gd name="T50" fmla="*/ 75 w 106"/>
              <a:gd name="T51" fmla="*/ 1 h 427"/>
              <a:gd name="T52" fmla="*/ 4 w 106"/>
              <a:gd name="T53" fmla="*/ 1 h 427"/>
              <a:gd name="T54" fmla="*/ 32 w 106"/>
              <a:gd name="T55" fmla="*/ 20 h 427"/>
              <a:gd name="T56" fmla="*/ 66 w 106"/>
              <a:gd name="T57" fmla="*/ 19 h 427"/>
              <a:gd name="T58" fmla="*/ 19 w 106"/>
              <a:gd name="T59" fmla="*/ 10 h 427"/>
              <a:gd name="T60" fmla="*/ 41 w 106"/>
              <a:gd name="T61" fmla="*/ 2 h 427"/>
              <a:gd name="T62" fmla="*/ 87 w 106"/>
              <a:gd name="T63" fmla="*/ 10 h 427"/>
              <a:gd name="T64" fmla="*/ 64 w 106"/>
              <a:gd name="T65" fmla="*/ 17 h 427"/>
              <a:gd name="T66" fmla="*/ 40 w 106"/>
              <a:gd name="T67" fmla="*/ 10 h 427"/>
              <a:gd name="T68" fmla="*/ 43 w 106"/>
              <a:gd name="T69" fmla="*/ 3 h 427"/>
              <a:gd name="T70" fmla="*/ 67 w 106"/>
              <a:gd name="T71" fmla="*/ 10 h 427"/>
              <a:gd name="T72" fmla="*/ 64 w 106"/>
              <a:gd name="T73" fmla="*/ 17 h 427"/>
              <a:gd name="T74" fmla="*/ 78 w 106"/>
              <a:gd name="T75" fmla="*/ 5 h 427"/>
              <a:gd name="T76" fmla="*/ 69 w 106"/>
              <a:gd name="T77" fmla="*/ 3 h 427"/>
              <a:gd name="T78" fmla="*/ 78 w 106"/>
              <a:gd name="T79" fmla="*/ 5 h 427"/>
              <a:gd name="T80" fmla="*/ 14 w 106"/>
              <a:gd name="T81" fmla="*/ 5 h 427"/>
              <a:gd name="T82" fmla="*/ 15 w 106"/>
              <a:gd name="T83" fmla="*/ 3 h 427"/>
              <a:gd name="T84" fmla="*/ 10 w 106"/>
              <a:gd name="T85" fmla="*/ 3 h 427"/>
              <a:gd name="T86" fmla="*/ 14 w 106"/>
              <a:gd name="T87" fmla="*/ 5 h 427"/>
              <a:gd name="T88" fmla="*/ 29 w 106"/>
              <a:gd name="T89" fmla="*/ 15 h 427"/>
              <a:gd name="T90" fmla="*/ 38 w 106"/>
              <a:gd name="T91" fmla="*/ 18 h 427"/>
              <a:gd name="T92" fmla="*/ 29 w 106"/>
              <a:gd name="T93" fmla="*/ 15 h 427"/>
              <a:gd name="T94" fmla="*/ 92 w 106"/>
              <a:gd name="T95" fmla="*/ 15 h 427"/>
              <a:gd name="T96" fmla="*/ 91 w 106"/>
              <a:gd name="T97" fmla="*/ 18 h 427"/>
              <a:gd name="T98" fmla="*/ 96 w 106"/>
              <a:gd name="T99" fmla="*/ 18 h 427"/>
              <a:gd name="T100" fmla="*/ 92 w 106"/>
              <a:gd name="T101" fmla="*/ 15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6" h="427">
                <a:moveTo>
                  <a:pt x="106" y="24"/>
                </a:moveTo>
                <a:cubicBezTo>
                  <a:pt x="106" y="427"/>
                  <a:pt x="106" y="427"/>
                  <a:pt x="106" y="427"/>
                </a:cubicBezTo>
                <a:cubicBezTo>
                  <a:pt x="81" y="427"/>
                  <a:pt x="55" y="427"/>
                  <a:pt x="29" y="427"/>
                </a:cubicBezTo>
                <a:cubicBezTo>
                  <a:pt x="20" y="421"/>
                  <a:pt x="10" y="415"/>
                  <a:pt x="0" y="408"/>
                </a:cubicBezTo>
                <a:cubicBezTo>
                  <a:pt x="0" y="3"/>
                  <a:pt x="0" y="3"/>
                  <a:pt x="0" y="3"/>
                </a:cubicBezTo>
                <a:cubicBezTo>
                  <a:pt x="11" y="10"/>
                  <a:pt x="21" y="17"/>
                  <a:pt x="31" y="24"/>
                </a:cubicBezTo>
                <a:cubicBezTo>
                  <a:pt x="56" y="24"/>
                  <a:pt x="81" y="24"/>
                  <a:pt x="106" y="24"/>
                </a:cubicBezTo>
                <a:close/>
                <a:moveTo>
                  <a:pt x="53" y="14"/>
                </a:moveTo>
                <a:cubicBezTo>
                  <a:pt x="52" y="14"/>
                  <a:pt x="52" y="13"/>
                  <a:pt x="51" y="13"/>
                </a:cubicBezTo>
                <a:cubicBezTo>
                  <a:pt x="53" y="13"/>
                  <a:pt x="56" y="13"/>
                  <a:pt x="58" y="13"/>
                </a:cubicBezTo>
                <a:cubicBezTo>
                  <a:pt x="60" y="13"/>
                  <a:pt x="61" y="13"/>
                  <a:pt x="60" y="12"/>
                </a:cubicBezTo>
                <a:cubicBezTo>
                  <a:pt x="59" y="11"/>
                  <a:pt x="57" y="11"/>
                  <a:pt x="55" y="11"/>
                </a:cubicBezTo>
                <a:cubicBezTo>
                  <a:pt x="55" y="11"/>
                  <a:pt x="54" y="11"/>
                  <a:pt x="53" y="11"/>
                </a:cubicBezTo>
                <a:cubicBezTo>
                  <a:pt x="50" y="11"/>
                  <a:pt x="47" y="10"/>
                  <a:pt x="44" y="9"/>
                </a:cubicBezTo>
                <a:cubicBezTo>
                  <a:pt x="42" y="7"/>
                  <a:pt x="43" y="6"/>
                  <a:pt x="46" y="6"/>
                </a:cubicBezTo>
                <a:cubicBezTo>
                  <a:pt x="45" y="6"/>
                  <a:pt x="45" y="5"/>
                  <a:pt x="44" y="5"/>
                </a:cubicBezTo>
                <a:cubicBezTo>
                  <a:pt x="45" y="5"/>
                  <a:pt x="46" y="5"/>
                  <a:pt x="46" y="5"/>
                </a:cubicBezTo>
                <a:cubicBezTo>
                  <a:pt x="47" y="5"/>
                  <a:pt x="48" y="6"/>
                  <a:pt x="49" y="6"/>
                </a:cubicBezTo>
                <a:cubicBezTo>
                  <a:pt x="50" y="6"/>
                  <a:pt x="52" y="6"/>
                  <a:pt x="54" y="7"/>
                </a:cubicBezTo>
                <a:cubicBezTo>
                  <a:pt x="54" y="7"/>
                  <a:pt x="55" y="7"/>
                  <a:pt x="55" y="8"/>
                </a:cubicBezTo>
                <a:cubicBezTo>
                  <a:pt x="53" y="8"/>
                  <a:pt x="51" y="7"/>
                  <a:pt x="49" y="7"/>
                </a:cubicBezTo>
                <a:cubicBezTo>
                  <a:pt x="46" y="7"/>
                  <a:pt x="45" y="8"/>
                  <a:pt x="47" y="9"/>
                </a:cubicBezTo>
                <a:cubicBezTo>
                  <a:pt x="48" y="9"/>
                  <a:pt x="49" y="10"/>
                  <a:pt x="51" y="10"/>
                </a:cubicBezTo>
                <a:cubicBezTo>
                  <a:pt x="52" y="10"/>
                  <a:pt x="53" y="10"/>
                  <a:pt x="53" y="10"/>
                </a:cubicBezTo>
                <a:cubicBezTo>
                  <a:pt x="57" y="10"/>
                  <a:pt x="60" y="10"/>
                  <a:pt x="62" y="12"/>
                </a:cubicBezTo>
                <a:cubicBezTo>
                  <a:pt x="65" y="13"/>
                  <a:pt x="64" y="14"/>
                  <a:pt x="61" y="14"/>
                </a:cubicBezTo>
                <a:cubicBezTo>
                  <a:pt x="62" y="15"/>
                  <a:pt x="62" y="15"/>
                  <a:pt x="63" y="16"/>
                </a:cubicBezTo>
                <a:cubicBezTo>
                  <a:pt x="62" y="16"/>
                  <a:pt x="61" y="16"/>
                  <a:pt x="60" y="16"/>
                </a:cubicBezTo>
                <a:cubicBezTo>
                  <a:pt x="60" y="15"/>
                  <a:pt x="59" y="15"/>
                  <a:pt x="58" y="14"/>
                </a:cubicBezTo>
                <a:cubicBezTo>
                  <a:pt x="56" y="14"/>
                  <a:pt x="55" y="14"/>
                  <a:pt x="53" y="14"/>
                </a:cubicBezTo>
                <a:close/>
                <a:moveTo>
                  <a:pt x="105" y="21"/>
                </a:moveTo>
                <a:cubicBezTo>
                  <a:pt x="93" y="21"/>
                  <a:pt x="81" y="21"/>
                  <a:pt x="69" y="21"/>
                </a:cubicBezTo>
                <a:cubicBezTo>
                  <a:pt x="57" y="21"/>
                  <a:pt x="45" y="21"/>
                  <a:pt x="33" y="21"/>
                </a:cubicBezTo>
                <a:cubicBezTo>
                  <a:pt x="32" y="21"/>
                  <a:pt x="32" y="21"/>
                  <a:pt x="32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6" y="17"/>
                  <a:pt x="21" y="14"/>
                  <a:pt x="16" y="10"/>
                </a:cubicBezTo>
                <a:cubicBezTo>
                  <a:pt x="11" y="7"/>
                  <a:pt x="6" y="4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3" y="0"/>
                  <a:pt x="26" y="0"/>
                  <a:pt x="38" y="0"/>
                </a:cubicBezTo>
                <a:cubicBezTo>
                  <a:pt x="50" y="0"/>
                  <a:pt x="62" y="0"/>
                  <a:pt x="74" y="0"/>
                </a:cubicBezTo>
                <a:cubicBezTo>
                  <a:pt x="74" y="0"/>
                  <a:pt x="75" y="0"/>
                  <a:pt x="75" y="0"/>
                </a:cubicBezTo>
                <a:cubicBezTo>
                  <a:pt x="75" y="0"/>
                  <a:pt x="75" y="0"/>
                  <a:pt x="76" y="0"/>
                </a:cubicBezTo>
                <a:cubicBezTo>
                  <a:pt x="81" y="4"/>
                  <a:pt x="86" y="7"/>
                  <a:pt x="91" y="10"/>
                </a:cubicBezTo>
                <a:cubicBezTo>
                  <a:pt x="96" y="14"/>
                  <a:pt x="101" y="17"/>
                  <a:pt x="106" y="20"/>
                </a:cubicBezTo>
                <a:cubicBezTo>
                  <a:pt x="106" y="20"/>
                  <a:pt x="106" y="20"/>
                  <a:pt x="106" y="21"/>
                </a:cubicBezTo>
                <a:cubicBezTo>
                  <a:pt x="106" y="21"/>
                  <a:pt x="106" y="21"/>
                  <a:pt x="105" y="21"/>
                </a:cubicBezTo>
                <a:close/>
                <a:moveTo>
                  <a:pt x="32" y="20"/>
                </a:moveTo>
                <a:cubicBezTo>
                  <a:pt x="44" y="20"/>
                  <a:pt x="56" y="20"/>
                  <a:pt x="68" y="20"/>
                </a:cubicBezTo>
                <a:cubicBezTo>
                  <a:pt x="79" y="20"/>
                  <a:pt x="91" y="20"/>
                  <a:pt x="103" y="20"/>
                </a:cubicBezTo>
                <a:cubicBezTo>
                  <a:pt x="98" y="17"/>
                  <a:pt x="93" y="13"/>
                  <a:pt x="89" y="10"/>
                </a:cubicBezTo>
                <a:cubicBezTo>
                  <a:pt x="84" y="7"/>
                  <a:pt x="79" y="4"/>
                  <a:pt x="75" y="1"/>
                </a:cubicBezTo>
                <a:cubicBezTo>
                  <a:pt x="63" y="1"/>
                  <a:pt x="51" y="1"/>
                  <a:pt x="39" y="1"/>
                </a:cubicBezTo>
                <a:cubicBezTo>
                  <a:pt x="27" y="1"/>
                  <a:pt x="15" y="1"/>
                  <a:pt x="4" y="1"/>
                </a:cubicBezTo>
                <a:cubicBezTo>
                  <a:pt x="8" y="4"/>
                  <a:pt x="13" y="7"/>
                  <a:pt x="18" y="10"/>
                </a:cubicBezTo>
                <a:cubicBezTo>
                  <a:pt x="23" y="13"/>
                  <a:pt x="27" y="17"/>
                  <a:pt x="32" y="20"/>
                </a:cubicBezTo>
                <a:close/>
                <a:moveTo>
                  <a:pt x="100" y="19"/>
                </a:moveTo>
                <a:cubicBezTo>
                  <a:pt x="88" y="19"/>
                  <a:pt x="77" y="19"/>
                  <a:pt x="66" y="19"/>
                </a:cubicBezTo>
                <a:cubicBezTo>
                  <a:pt x="54" y="19"/>
                  <a:pt x="43" y="19"/>
                  <a:pt x="32" y="19"/>
                </a:cubicBezTo>
                <a:cubicBezTo>
                  <a:pt x="28" y="16"/>
                  <a:pt x="24" y="13"/>
                  <a:pt x="19" y="10"/>
                </a:cubicBezTo>
                <a:cubicBezTo>
                  <a:pt x="15" y="8"/>
                  <a:pt x="11" y="5"/>
                  <a:pt x="7" y="2"/>
                </a:cubicBezTo>
                <a:cubicBezTo>
                  <a:pt x="18" y="2"/>
                  <a:pt x="30" y="2"/>
                  <a:pt x="41" y="2"/>
                </a:cubicBezTo>
                <a:cubicBezTo>
                  <a:pt x="52" y="2"/>
                  <a:pt x="63" y="2"/>
                  <a:pt x="75" y="2"/>
                </a:cubicBezTo>
                <a:cubicBezTo>
                  <a:pt x="79" y="5"/>
                  <a:pt x="83" y="8"/>
                  <a:pt x="87" y="10"/>
                </a:cubicBezTo>
                <a:cubicBezTo>
                  <a:pt x="91" y="13"/>
                  <a:pt x="96" y="16"/>
                  <a:pt x="100" y="19"/>
                </a:cubicBezTo>
                <a:close/>
                <a:moveTo>
                  <a:pt x="64" y="17"/>
                </a:moveTo>
                <a:cubicBezTo>
                  <a:pt x="60" y="17"/>
                  <a:pt x="55" y="16"/>
                  <a:pt x="51" y="15"/>
                </a:cubicBezTo>
                <a:cubicBezTo>
                  <a:pt x="47" y="14"/>
                  <a:pt x="43" y="12"/>
                  <a:pt x="40" y="10"/>
                </a:cubicBezTo>
                <a:cubicBezTo>
                  <a:pt x="37" y="8"/>
                  <a:pt x="36" y="7"/>
                  <a:pt x="36" y="5"/>
                </a:cubicBezTo>
                <a:cubicBezTo>
                  <a:pt x="37" y="4"/>
                  <a:pt x="39" y="3"/>
                  <a:pt x="43" y="3"/>
                </a:cubicBezTo>
                <a:cubicBezTo>
                  <a:pt x="47" y="3"/>
                  <a:pt x="51" y="4"/>
                  <a:pt x="56" y="5"/>
                </a:cubicBezTo>
                <a:cubicBezTo>
                  <a:pt x="60" y="7"/>
                  <a:pt x="64" y="8"/>
                  <a:pt x="67" y="10"/>
                </a:cubicBezTo>
                <a:cubicBezTo>
                  <a:pt x="70" y="12"/>
                  <a:pt x="71" y="14"/>
                  <a:pt x="70" y="15"/>
                </a:cubicBezTo>
                <a:cubicBezTo>
                  <a:pt x="70" y="16"/>
                  <a:pt x="67" y="17"/>
                  <a:pt x="64" y="17"/>
                </a:cubicBezTo>
                <a:close/>
                <a:moveTo>
                  <a:pt x="78" y="5"/>
                </a:moveTo>
                <a:cubicBezTo>
                  <a:pt x="78" y="5"/>
                  <a:pt x="78" y="5"/>
                  <a:pt x="78" y="5"/>
                </a:cubicBezTo>
                <a:cubicBezTo>
                  <a:pt x="75" y="5"/>
                  <a:pt x="72" y="4"/>
                  <a:pt x="69" y="3"/>
                </a:cubicBezTo>
                <a:cubicBezTo>
                  <a:pt x="69" y="3"/>
                  <a:pt x="69" y="3"/>
                  <a:pt x="69" y="3"/>
                </a:cubicBezTo>
                <a:cubicBezTo>
                  <a:pt x="71" y="3"/>
                  <a:pt x="72" y="3"/>
                  <a:pt x="74" y="3"/>
                </a:cubicBezTo>
                <a:cubicBezTo>
                  <a:pt x="75" y="4"/>
                  <a:pt x="77" y="5"/>
                  <a:pt x="78" y="5"/>
                </a:cubicBezTo>
                <a:cubicBezTo>
                  <a:pt x="78" y="5"/>
                  <a:pt x="78" y="5"/>
                  <a:pt x="78" y="5"/>
                </a:cubicBezTo>
                <a:close/>
                <a:moveTo>
                  <a:pt x="14" y="5"/>
                </a:moveTo>
                <a:cubicBezTo>
                  <a:pt x="14" y="5"/>
                  <a:pt x="14" y="5"/>
                  <a:pt x="14" y="5"/>
                </a:cubicBezTo>
                <a:cubicBezTo>
                  <a:pt x="15" y="5"/>
                  <a:pt x="15" y="4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3" y="3"/>
                  <a:pt x="12" y="3"/>
                  <a:pt x="10" y="3"/>
                </a:cubicBezTo>
                <a:cubicBezTo>
                  <a:pt x="11" y="4"/>
                  <a:pt x="13" y="5"/>
                  <a:pt x="14" y="5"/>
                </a:cubicBezTo>
                <a:cubicBezTo>
                  <a:pt x="14" y="5"/>
                  <a:pt x="14" y="5"/>
                  <a:pt x="14" y="5"/>
                </a:cubicBezTo>
                <a:close/>
                <a:moveTo>
                  <a:pt x="29" y="15"/>
                </a:moveTo>
                <a:cubicBezTo>
                  <a:pt x="29" y="15"/>
                  <a:pt x="29" y="15"/>
                  <a:pt x="29" y="15"/>
                </a:cubicBezTo>
                <a:cubicBezTo>
                  <a:pt x="32" y="16"/>
                  <a:pt x="35" y="17"/>
                  <a:pt x="38" y="18"/>
                </a:cubicBezTo>
                <a:cubicBezTo>
                  <a:pt x="38" y="18"/>
                  <a:pt x="38" y="18"/>
                  <a:pt x="38" y="18"/>
                </a:cubicBezTo>
                <a:cubicBezTo>
                  <a:pt x="36" y="18"/>
                  <a:pt x="34" y="18"/>
                  <a:pt x="33" y="18"/>
                </a:cubicBezTo>
                <a:cubicBezTo>
                  <a:pt x="31" y="17"/>
                  <a:pt x="30" y="16"/>
                  <a:pt x="29" y="15"/>
                </a:cubicBezTo>
                <a:cubicBezTo>
                  <a:pt x="29" y="15"/>
                  <a:pt x="29" y="15"/>
                  <a:pt x="29" y="15"/>
                </a:cubicBezTo>
                <a:close/>
                <a:moveTo>
                  <a:pt x="92" y="15"/>
                </a:moveTo>
                <a:cubicBezTo>
                  <a:pt x="92" y="15"/>
                  <a:pt x="92" y="15"/>
                  <a:pt x="92" y="15"/>
                </a:cubicBezTo>
                <a:cubicBezTo>
                  <a:pt x="92" y="16"/>
                  <a:pt x="92" y="17"/>
                  <a:pt x="91" y="18"/>
                </a:cubicBezTo>
                <a:cubicBezTo>
                  <a:pt x="91" y="18"/>
                  <a:pt x="91" y="18"/>
                  <a:pt x="91" y="18"/>
                </a:cubicBezTo>
                <a:cubicBezTo>
                  <a:pt x="93" y="18"/>
                  <a:pt x="95" y="18"/>
                  <a:pt x="96" y="18"/>
                </a:cubicBezTo>
                <a:cubicBezTo>
                  <a:pt x="95" y="17"/>
                  <a:pt x="94" y="16"/>
                  <a:pt x="93" y="15"/>
                </a:cubicBezTo>
                <a:cubicBezTo>
                  <a:pt x="92" y="15"/>
                  <a:pt x="92" y="15"/>
                  <a:pt x="92" y="1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472" name="Freeform 17"/>
          <p:cNvSpPr>
            <a:spLocks noEditPoints="1"/>
          </p:cNvSpPr>
          <p:nvPr/>
        </p:nvSpPr>
        <p:spPr bwMode="auto">
          <a:xfrm>
            <a:off x="741362" y="6410325"/>
            <a:ext cx="102925" cy="641350"/>
          </a:xfrm>
          <a:custGeom>
            <a:avLst/>
            <a:gdLst>
              <a:gd name="T0" fmla="*/ 170 w 201"/>
              <a:gd name="T1" fmla="*/ 243 h 1268"/>
              <a:gd name="T2" fmla="*/ 170 w 201"/>
              <a:gd name="T3" fmla="*/ 219 h 1268"/>
              <a:gd name="T4" fmla="*/ 170 w 201"/>
              <a:gd name="T5" fmla="*/ 169 h 1268"/>
              <a:gd name="T6" fmla="*/ 170 w 201"/>
              <a:gd name="T7" fmla="*/ 169 h 1268"/>
              <a:gd name="T8" fmla="*/ 199 w 201"/>
              <a:gd name="T9" fmla="*/ 99 h 1268"/>
              <a:gd name="T10" fmla="*/ 101 w 201"/>
              <a:gd name="T11" fmla="*/ 0 h 1268"/>
              <a:gd name="T12" fmla="*/ 2 w 201"/>
              <a:gd name="T13" fmla="*/ 99 h 1268"/>
              <a:gd name="T14" fmla="*/ 31 w 201"/>
              <a:gd name="T15" fmla="*/ 169 h 1268"/>
              <a:gd name="T16" fmla="*/ 31 w 201"/>
              <a:gd name="T17" fmla="*/ 169 h 1268"/>
              <a:gd name="T18" fmla="*/ 31 w 201"/>
              <a:gd name="T19" fmla="*/ 219 h 1268"/>
              <a:gd name="T20" fmla="*/ 31 w 201"/>
              <a:gd name="T21" fmla="*/ 243 h 1268"/>
              <a:gd name="T22" fmla="*/ 0 w 201"/>
              <a:gd name="T23" fmla="*/ 243 h 1268"/>
              <a:gd name="T24" fmla="*/ 0 w 201"/>
              <a:gd name="T25" fmla="*/ 272 h 1268"/>
              <a:gd name="T26" fmla="*/ 16 w 201"/>
              <a:gd name="T27" fmla="*/ 272 h 1268"/>
              <a:gd name="T28" fmla="*/ 16 w 201"/>
              <a:gd name="T29" fmla="*/ 1120 h 1268"/>
              <a:gd name="T30" fmla="*/ 74 w 201"/>
              <a:gd name="T31" fmla="*/ 1120 h 1268"/>
              <a:gd name="T32" fmla="*/ 74 w 201"/>
              <a:gd name="T33" fmla="*/ 1143 h 1268"/>
              <a:gd name="T34" fmla="*/ 36 w 201"/>
              <a:gd name="T35" fmla="*/ 1202 h 1268"/>
              <a:gd name="T36" fmla="*/ 102 w 201"/>
              <a:gd name="T37" fmla="*/ 1268 h 1268"/>
              <a:gd name="T38" fmla="*/ 167 w 201"/>
              <a:gd name="T39" fmla="*/ 1202 h 1268"/>
              <a:gd name="T40" fmla="*/ 130 w 201"/>
              <a:gd name="T41" fmla="*/ 1143 h 1268"/>
              <a:gd name="T42" fmla="*/ 130 w 201"/>
              <a:gd name="T43" fmla="*/ 1120 h 1268"/>
              <a:gd name="T44" fmla="*/ 133 w 201"/>
              <a:gd name="T45" fmla="*/ 1120 h 1268"/>
              <a:gd name="T46" fmla="*/ 143 w 201"/>
              <a:gd name="T47" fmla="*/ 1120 h 1268"/>
              <a:gd name="T48" fmla="*/ 186 w 201"/>
              <a:gd name="T49" fmla="*/ 1120 h 1268"/>
              <a:gd name="T50" fmla="*/ 186 w 201"/>
              <a:gd name="T51" fmla="*/ 272 h 1268"/>
              <a:gd name="T52" fmla="*/ 201 w 201"/>
              <a:gd name="T53" fmla="*/ 272 h 1268"/>
              <a:gd name="T54" fmla="*/ 201 w 201"/>
              <a:gd name="T55" fmla="*/ 243 h 1268"/>
              <a:gd name="T56" fmla="*/ 170 w 201"/>
              <a:gd name="T57" fmla="*/ 243 h 1268"/>
              <a:gd name="T58" fmla="*/ 102 w 201"/>
              <a:gd name="T59" fmla="*/ 1230 h 1268"/>
              <a:gd name="T60" fmla="*/ 74 w 201"/>
              <a:gd name="T61" fmla="*/ 1202 h 1268"/>
              <a:gd name="T62" fmla="*/ 102 w 201"/>
              <a:gd name="T63" fmla="*/ 1174 h 1268"/>
              <a:gd name="T64" fmla="*/ 130 w 201"/>
              <a:gd name="T65" fmla="*/ 1202 h 1268"/>
              <a:gd name="T66" fmla="*/ 102 w 201"/>
              <a:gd name="T67" fmla="*/ 1230 h 1268"/>
              <a:gd name="T68" fmla="*/ 101 w 201"/>
              <a:gd name="T69" fmla="*/ 56 h 1268"/>
              <a:gd name="T70" fmla="*/ 143 w 201"/>
              <a:gd name="T71" fmla="*/ 99 h 1268"/>
              <a:gd name="T72" fmla="*/ 101 w 201"/>
              <a:gd name="T73" fmla="*/ 142 h 1268"/>
              <a:gd name="T74" fmla="*/ 58 w 201"/>
              <a:gd name="T75" fmla="*/ 99 h 1268"/>
              <a:gd name="T76" fmla="*/ 101 w 201"/>
              <a:gd name="T77" fmla="*/ 5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1" h="1268">
                <a:moveTo>
                  <a:pt x="170" y="243"/>
                </a:moveTo>
                <a:cubicBezTo>
                  <a:pt x="170" y="219"/>
                  <a:pt x="170" y="219"/>
                  <a:pt x="170" y="21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88" y="151"/>
                  <a:pt x="199" y="126"/>
                  <a:pt x="199" y="99"/>
                </a:cubicBezTo>
                <a:cubicBezTo>
                  <a:pt x="199" y="45"/>
                  <a:pt x="155" y="0"/>
                  <a:pt x="101" y="0"/>
                </a:cubicBezTo>
                <a:cubicBezTo>
                  <a:pt x="46" y="0"/>
                  <a:pt x="2" y="45"/>
                  <a:pt x="2" y="99"/>
                </a:cubicBezTo>
                <a:cubicBezTo>
                  <a:pt x="2" y="126"/>
                  <a:pt x="13" y="151"/>
                  <a:pt x="31" y="169"/>
                </a:cubicBezTo>
                <a:cubicBezTo>
                  <a:pt x="31" y="169"/>
                  <a:pt x="31" y="169"/>
                  <a:pt x="31" y="169"/>
                </a:cubicBezTo>
                <a:cubicBezTo>
                  <a:pt x="31" y="219"/>
                  <a:pt x="31" y="219"/>
                  <a:pt x="31" y="219"/>
                </a:cubicBezTo>
                <a:cubicBezTo>
                  <a:pt x="31" y="243"/>
                  <a:pt x="31" y="243"/>
                  <a:pt x="31" y="243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72"/>
                  <a:pt x="0" y="272"/>
                  <a:pt x="0" y="272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16" y="1120"/>
                  <a:pt x="16" y="1120"/>
                  <a:pt x="16" y="1120"/>
                </a:cubicBezTo>
                <a:cubicBezTo>
                  <a:pt x="74" y="1120"/>
                  <a:pt x="74" y="1120"/>
                  <a:pt x="74" y="1120"/>
                </a:cubicBezTo>
                <a:cubicBezTo>
                  <a:pt x="74" y="1143"/>
                  <a:pt x="74" y="1143"/>
                  <a:pt x="74" y="1143"/>
                </a:cubicBezTo>
                <a:cubicBezTo>
                  <a:pt x="52" y="1154"/>
                  <a:pt x="36" y="1176"/>
                  <a:pt x="36" y="1202"/>
                </a:cubicBezTo>
                <a:cubicBezTo>
                  <a:pt x="36" y="1238"/>
                  <a:pt x="66" y="1268"/>
                  <a:pt x="102" y="1268"/>
                </a:cubicBezTo>
                <a:cubicBezTo>
                  <a:pt x="138" y="1268"/>
                  <a:pt x="167" y="1238"/>
                  <a:pt x="167" y="1202"/>
                </a:cubicBezTo>
                <a:cubicBezTo>
                  <a:pt x="167" y="1176"/>
                  <a:pt x="152" y="1154"/>
                  <a:pt x="130" y="1143"/>
                </a:cubicBezTo>
                <a:cubicBezTo>
                  <a:pt x="130" y="1120"/>
                  <a:pt x="130" y="1120"/>
                  <a:pt x="130" y="1120"/>
                </a:cubicBezTo>
                <a:cubicBezTo>
                  <a:pt x="133" y="1120"/>
                  <a:pt x="133" y="1120"/>
                  <a:pt x="133" y="1120"/>
                </a:cubicBezTo>
                <a:cubicBezTo>
                  <a:pt x="143" y="1120"/>
                  <a:pt x="143" y="1120"/>
                  <a:pt x="143" y="1120"/>
                </a:cubicBezTo>
                <a:cubicBezTo>
                  <a:pt x="186" y="1120"/>
                  <a:pt x="186" y="1120"/>
                  <a:pt x="186" y="1120"/>
                </a:cubicBezTo>
                <a:cubicBezTo>
                  <a:pt x="186" y="272"/>
                  <a:pt x="186" y="272"/>
                  <a:pt x="186" y="272"/>
                </a:cubicBezTo>
                <a:cubicBezTo>
                  <a:pt x="201" y="272"/>
                  <a:pt x="201" y="272"/>
                  <a:pt x="201" y="272"/>
                </a:cubicBezTo>
                <a:cubicBezTo>
                  <a:pt x="201" y="243"/>
                  <a:pt x="201" y="243"/>
                  <a:pt x="201" y="243"/>
                </a:cubicBezTo>
                <a:lnTo>
                  <a:pt x="170" y="243"/>
                </a:lnTo>
                <a:close/>
                <a:moveTo>
                  <a:pt x="102" y="1230"/>
                </a:moveTo>
                <a:cubicBezTo>
                  <a:pt x="86" y="1230"/>
                  <a:pt x="74" y="1218"/>
                  <a:pt x="74" y="1202"/>
                </a:cubicBezTo>
                <a:cubicBezTo>
                  <a:pt x="74" y="1187"/>
                  <a:pt x="86" y="1174"/>
                  <a:pt x="102" y="1174"/>
                </a:cubicBezTo>
                <a:cubicBezTo>
                  <a:pt x="117" y="1174"/>
                  <a:pt x="130" y="1187"/>
                  <a:pt x="130" y="1202"/>
                </a:cubicBezTo>
                <a:cubicBezTo>
                  <a:pt x="130" y="1218"/>
                  <a:pt x="117" y="1230"/>
                  <a:pt x="102" y="1230"/>
                </a:cubicBezTo>
                <a:close/>
                <a:moveTo>
                  <a:pt x="101" y="56"/>
                </a:moveTo>
                <a:cubicBezTo>
                  <a:pt x="124" y="56"/>
                  <a:pt x="143" y="76"/>
                  <a:pt x="143" y="99"/>
                </a:cubicBezTo>
                <a:cubicBezTo>
                  <a:pt x="143" y="122"/>
                  <a:pt x="124" y="142"/>
                  <a:pt x="101" y="142"/>
                </a:cubicBezTo>
                <a:cubicBezTo>
                  <a:pt x="77" y="142"/>
                  <a:pt x="58" y="122"/>
                  <a:pt x="58" y="99"/>
                </a:cubicBezTo>
                <a:cubicBezTo>
                  <a:pt x="58" y="76"/>
                  <a:pt x="77" y="56"/>
                  <a:pt x="101" y="5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3" name="Freeform 17"/>
          <p:cNvSpPr>
            <a:spLocks noEditPoints="1"/>
          </p:cNvSpPr>
          <p:nvPr/>
        </p:nvSpPr>
        <p:spPr bwMode="auto">
          <a:xfrm>
            <a:off x="1254025" y="6259692"/>
            <a:ext cx="127099" cy="791983"/>
          </a:xfrm>
          <a:custGeom>
            <a:avLst/>
            <a:gdLst>
              <a:gd name="T0" fmla="*/ 170 w 201"/>
              <a:gd name="T1" fmla="*/ 243 h 1268"/>
              <a:gd name="T2" fmla="*/ 170 w 201"/>
              <a:gd name="T3" fmla="*/ 219 h 1268"/>
              <a:gd name="T4" fmla="*/ 170 w 201"/>
              <a:gd name="T5" fmla="*/ 169 h 1268"/>
              <a:gd name="T6" fmla="*/ 170 w 201"/>
              <a:gd name="T7" fmla="*/ 169 h 1268"/>
              <a:gd name="T8" fmla="*/ 199 w 201"/>
              <a:gd name="T9" fmla="*/ 99 h 1268"/>
              <a:gd name="T10" fmla="*/ 101 w 201"/>
              <a:gd name="T11" fmla="*/ 0 h 1268"/>
              <a:gd name="T12" fmla="*/ 2 w 201"/>
              <a:gd name="T13" fmla="*/ 99 h 1268"/>
              <a:gd name="T14" fmla="*/ 31 w 201"/>
              <a:gd name="T15" fmla="*/ 169 h 1268"/>
              <a:gd name="T16" fmla="*/ 31 w 201"/>
              <a:gd name="T17" fmla="*/ 169 h 1268"/>
              <a:gd name="T18" fmla="*/ 31 w 201"/>
              <a:gd name="T19" fmla="*/ 219 h 1268"/>
              <a:gd name="T20" fmla="*/ 31 w 201"/>
              <a:gd name="T21" fmla="*/ 243 h 1268"/>
              <a:gd name="T22" fmla="*/ 0 w 201"/>
              <a:gd name="T23" fmla="*/ 243 h 1268"/>
              <a:gd name="T24" fmla="*/ 0 w 201"/>
              <a:gd name="T25" fmla="*/ 272 h 1268"/>
              <a:gd name="T26" fmla="*/ 16 w 201"/>
              <a:gd name="T27" fmla="*/ 272 h 1268"/>
              <a:gd name="T28" fmla="*/ 16 w 201"/>
              <a:gd name="T29" fmla="*/ 1120 h 1268"/>
              <a:gd name="T30" fmla="*/ 74 w 201"/>
              <a:gd name="T31" fmla="*/ 1120 h 1268"/>
              <a:gd name="T32" fmla="*/ 74 w 201"/>
              <a:gd name="T33" fmla="*/ 1143 h 1268"/>
              <a:gd name="T34" fmla="*/ 36 w 201"/>
              <a:gd name="T35" fmla="*/ 1202 h 1268"/>
              <a:gd name="T36" fmla="*/ 102 w 201"/>
              <a:gd name="T37" fmla="*/ 1268 h 1268"/>
              <a:gd name="T38" fmla="*/ 167 w 201"/>
              <a:gd name="T39" fmla="*/ 1202 h 1268"/>
              <a:gd name="T40" fmla="*/ 130 w 201"/>
              <a:gd name="T41" fmla="*/ 1143 h 1268"/>
              <a:gd name="T42" fmla="*/ 130 w 201"/>
              <a:gd name="T43" fmla="*/ 1120 h 1268"/>
              <a:gd name="T44" fmla="*/ 133 w 201"/>
              <a:gd name="T45" fmla="*/ 1120 h 1268"/>
              <a:gd name="T46" fmla="*/ 143 w 201"/>
              <a:gd name="T47" fmla="*/ 1120 h 1268"/>
              <a:gd name="T48" fmla="*/ 186 w 201"/>
              <a:gd name="T49" fmla="*/ 1120 h 1268"/>
              <a:gd name="T50" fmla="*/ 186 w 201"/>
              <a:gd name="T51" fmla="*/ 272 h 1268"/>
              <a:gd name="T52" fmla="*/ 201 w 201"/>
              <a:gd name="T53" fmla="*/ 272 h 1268"/>
              <a:gd name="T54" fmla="*/ 201 w 201"/>
              <a:gd name="T55" fmla="*/ 243 h 1268"/>
              <a:gd name="T56" fmla="*/ 170 w 201"/>
              <a:gd name="T57" fmla="*/ 243 h 1268"/>
              <a:gd name="T58" fmla="*/ 102 w 201"/>
              <a:gd name="T59" fmla="*/ 1230 h 1268"/>
              <a:gd name="T60" fmla="*/ 74 w 201"/>
              <a:gd name="T61" fmla="*/ 1202 h 1268"/>
              <a:gd name="T62" fmla="*/ 102 w 201"/>
              <a:gd name="T63" fmla="*/ 1174 h 1268"/>
              <a:gd name="T64" fmla="*/ 130 w 201"/>
              <a:gd name="T65" fmla="*/ 1202 h 1268"/>
              <a:gd name="T66" fmla="*/ 102 w 201"/>
              <a:gd name="T67" fmla="*/ 1230 h 1268"/>
              <a:gd name="T68" fmla="*/ 101 w 201"/>
              <a:gd name="T69" fmla="*/ 56 h 1268"/>
              <a:gd name="T70" fmla="*/ 143 w 201"/>
              <a:gd name="T71" fmla="*/ 99 h 1268"/>
              <a:gd name="T72" fmla="*/ 101 w 201"/>
              <a:gd name="T73" fmla="*/ 142 h 1268"/>
              <a:gd name="T74" fmla="*/ 58 w 201"/>
              <a:gd name="T75" fmla="*/ 99 h 1268"/>
              <a:gd name="T76" fmla="*/ 101 w 201"/>
              <a:gd name="T77" fmla="*/ 5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1" h="1268">
                <a:moveTo>
                  <a:pt x="170" y="243"/>
                </a:moveTo>
                <a:cubicBezTo>
                  <a:pt x="170" y="219"/>
                  <a:pt x="170" y="219"/>
                  <a:pt x="170" y="21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88" y="151"/>
                  <a:pt x="199" y="126"/>
                  <a:pt x="199" y="99"/>
                </a:cubicBezTo>
                <a:cubicBezTo>
                  <a:pt x="199" y="45"/>
                  <a:pt x="155" y="0"/>
                  <a:pt x="101" y="0"/>
                </a:cubicBezTo>
                <a:cubicBezTo>
                  <a:pt x="46" y="0"/>
                  <a:pt x="2" y="45"/>
                  <a:pt x="2" y="99"/>
                </a:cubicBezTo>
                <a:cubicBezTo>
                  <a:pt x="2" y="126"/>
                  <a:pt x="13" y="151"/>
                  <a:pt x="31" y="169"/>
                </a:cubicBezTo>
                <a:cubicBezTo>
                  <a:pt x="31" y="169"/>
                  <a:pt x="31" y="169"/>
                  <a:pt x="31" y="169"/>
                </a:cubicBezTo>
                <a:cubicBezTo>
                  <a:pt x="31" y="219"/>
                  <a:pt x="31" y="219"/>
                  <a:pt x="31" y="219"/>
                </a:cubicBezTo>
                <a:cubicBezTo>
                  <a:pt x="31" y="243"/>
                  <a:pt x="31" y="243"/>
                  <a:pt x="31" y="243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72"/>
                  <a:pt x="0" y="272"/>
                  <a:pt x="0" y="272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16" y="1120"/>
                  <a:pt x="16" y="1120"/>
                  <a:pt x="16" y="1120"/>
                </a:cubicBezTo>
                <a:cubicBezTo>
                  <a:pt x="74" y="1120"/>
                  <a:pt x="74" y="1120"/>
                  <a:pt x="74" y="1120"/>
                </a:cubicBezTo>
                <a:cubicBezTo>
                  <a:pt x="74" y="1143"/>
                  <a:pt x="74" y="1143"/>
                  <a:pt x="74" y="1143"/>
                </a:cubicBezTo>
                <a:cubicBezTo>
                  <a:pt x="52" y="1154"/>
                  <a:pt x="36" y="1176"/>
                  <a:pt x="36" y="1202"/>
                </a:cubicBezTo>
                <a:cubicBezTo>
                  <a:pt x="36" y="1238"/>
                  <a:pt x="66" y="1268"/>
                  <a:pt x="102" y="1268"/>
                </a:cubicBezTo>
                <a:cubicBezTo>
                  <a:pt x="138" y="1268"/>
                  <a:pt x="167" y="1238"/>
                  <a:pt x="167" y="1202"/>
                </a:cubicBezTo>
                <a:cubicBezTo>
                  <a:pt x="167" y="1176"/>
                  <a:pt x="152" y="1154"/>
                  <a:pt x="130" y="1143"/>
                </a:cubicBezTo>
                <a:cubicBezTo>
                  <a:pt x="130" y="1120"/>
                  <a:pt x="130" y="1120"/>
                  <a:pt x="130" y="1120"/>
                </a:cubicBezTo>
                <a:cubicBezTo>
                  <a:pt x="133" y="1120"/>
                  <a:pt x="133" y="1120"/>
                  <a:pt x="133" y="1120"/>
                </a:cubicBezTo>
                <a:cubicBezTo>
                  <a:pt x="143" y="1120"/>
                  <a:pt x="143" y="1120"/>
                  <a:pt x="143" y="1120"/>
                </a:cubicBezTo>
                <a:cubicBezTo>
                  <a:pt x="186" y="1120"/>
                  <a:pt x="186" y="1120"/>
                  <a:pt x="186" y="1120"/>
                </a:cubicBezTo>
                <a:cubicBezTo>
                  <a:pt x="186" y="272"/>
                  <a:pt x="186" y="272"/>
                  <a:pt x="186" y="272"/>
                </a:cubicBezTo>
                <a:cubicBezTo>
                  <a:pt x="201" y="272"/>
                  <a:pt x="201" y="272"/>
                  <a:pt x="201" y="272"/>
                </a:cubicBezTo>
                <a:cubicBezTo>
                  <a:pt x="201" y="243"/>
                  <a:pt x="201" y="243"/>
                  <a:pt x="201" y="243"/>
                </a:cubicBezTo>
                <a:lnTo>
                  <a:pt x="170" y="243"/>
                </a:lnTo>
                <a:close/>
                <a:moveTo>
                  <a:pt x="102" y="1230"/>
                </a:moveTo>
                <a:cubicBezTo>
                  <a:pt x="86" y="1230"/>
                  <a:pt x="74" y="1218"/>
                  <a:pt x="74" y="1202"/>
                </a:cubicBezTo>
                <a:cubicBezTo>
                  <a:pt x="74" y="1187"/>
                  <a:pt x="86" y="1174"/>
                  <a:pt x="102" y="1174"/>
                </a:cubicBezTo>
                <a:cubicBezTo>
                  <a:pt x="117" y="1174"/>
                  <a:pt x="130" y="1187"/>
                  <a:pt x="130" y="1202"/>
                </a:cubicBezTo>
                <a:cubicBezTo>
                  <a:pt x="130" y="1218"/>
                  <a:pt x="117" y="1230"/>
                  <a:pt x="102" y="1230"/>
                </a:cubicBezTo>
                <a:close/>
                <a:moveTo>
                  <a:pt x="101" y="56"/>
                </a:moveTo>
                <a:cubicBezTo>
                  <a:pt x="124" y="56"/>
                  <a:pt x="143" y="76"/>
                  <a:pt x="143" y="99"/>
                </a:cubicBezTo>
                <a:cubicBezTo>
                  <a:pt x="143" y="122"/>
                  <a:pt x="124" y="142"/>
                  <a:pt x="101" y="142"/>
                </a:cubicBezTo>
                <a:cubicBezTo>
                  <a:pt x="77" y="142"/>
                  <a:pt x="58" y="122"/>
                  <a:pt x="58" y="99"/>
                </a:cubicBezTo>
                <a:cubicBezTo>
                  <a:pt x="58" y="76"/>
                  <a:pt x="77" y="56"/>
                  <a:pt x="101" y="5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4" name="Freeform 17"/>
          <p:cNvSpPr>
            <a:spLocks noEditPoints="1"/>
          </p:cNvSpPr>
          <p:nvPr/>
        </p:nvSpPr>
        <p:spPr bwMode="auto">
          <a:xfrm>
            <a:off x="1739800" y="6140982"/>
            <a:ext cx="146150" cy="910694"/>
          </a:xfrm>
          <a:custGeom>
            <a:avLst/>
            <a:gdLst>
              <a:gd name="T0" fmla="*/ 170 w 201"/>
              <a:gd name="T1" fmla="*/ 243 h 1268"/>
              <a:gd name="T2" fmla="*/ 170 w 201"/>
              <a:gd name="T3" fmla="*/ 219 h 1268"/>
              <a:gd name="T4" fmla="*/ 170 w 201"/>
              <a:gd name="T5" fmla="*/ 169 h 1268"/>
              <a:gd name="T6" fmla="*/ 170 w 201"/>
              <a:gd name="T7" fmla="*/ 169 h 1268"/>
              <a:gd name="T8" fmla="*/ 199 w 201"/>
              <a:gd name="T9" fmla="*/ 99 h 1268"/>
              <a:gd name="T10" fmla="*/ 101 w 201"/>
              <a:gd name="T11" fmla="*/ 0 h 1268"/>
              <a:gd name="T12" fmla="*/ 2 w 201"/>
              <a:gd name="T13" fmla="*/ 99 h 1268"/>
              <a:gd name="T14" fmla="*/ 31 w 201"/>
              <a:gd name="T15" fmla="*/ 169 h 1268"/>
              <a:gd name="T16" fmla="*/ 31 w 201"/>
              <a:gd name="T17" fmla="*/ 169 h 1268"/>
              <a:gd name="T18" fmla="*/ 31 w 201"/>
              <a:gd name="T19" fmla="*/ 219 h 1268"/>
              <a:gd name="T20" fmla="*/ 31 w 201"/>
              <a:gd name="T21" fmla="*/ 243 h 1268"/>
              <a:gd name="T22" fmla="*/ 0 w 201"/>
              <a:gd name="T23" fmla="*/ 243 h 1268"/>
              <a:gd name="T24" fmla="*/ 0 w 201"/>
              <a:gd name="T25" fmla="*/ 272 h 1268"/>
              <a:gd name="T26" fmla="*/ 16 w 201"/>
              <a:gd name="T27" fmla="*/ 272 h 1268"/>
              <a:gd name="T28" fmla="*/ 16 w 201"/>
              <a:gd name="T29" fmla="*/ 1120 h 1268"/>
              <a:gd name="T30" fmla="*/ 74 w 201"/>
              <a:gd name="T31" fmla="*/ 1120 h 1268"/>
              <a:gd name="T32" fmla="*/ 74 w 201"/>
              <a:gd name="T33" fmla="*/ 1143 h 1268"/>
              <a:gd name="T34" fmla="*/ 36 w 201"/>
              <a:gd name="T35" fmla="*/ 1202 h 1268"/>
              <a:gd name="T36" fmla="*/ 102 w 201"/>
              <a:gd name="T37" fmla="*/ 1268 h 1268"/>
              <a:gd name="T38" fmla="*/ 167 w 201"/>
              <a:gd name="T39" fmla="*/ 1202 h 1268"/>
              <a:gd name="T40" fmla="*/ 130 w 201"/>
              <a:gd name="T41" fmla="*/ 1143 h 1268"/>
              <a:gd name="T42" fmla="*/ 130 w 201"/>
              <a:gd name="T43" fmla="*/ 1120 h 1268"/>
              <a:gd name="T44" fmla="*/ 133 w 201"/>
              <a:gd name="T45" fmla="*/ 1120 h 1268"/>
              <a:gd name="T46" fmla="*/ 143 w 201"/>
              <a:gd name="T47" fmla="*/ 1120 h 1268"/>
              <a:gd name="T48" fmla="*/ 186 w 201"/>
              <a:gd name="T49" fmla="*/ 1120 h 1268"/>
              <a:gd name="T50" fmla="*/ 186 w 201"/>
              <a:gd name="T51" fmla="*/ 272 h 1268"/>
              <a:gd name="T52" fmla="*/ 201 w 201"/>
              <a:gd name="T53" fmla="*/ 272 h 1268"/>
              <a:gd name="T54" fmla="*/ 201 w 201"/>
              <a:gd name="T55" fmla="*/ 243 h 1268"/>
              <a:gd name="T56" fmla="*/ 170 w 201"/>
              <a:gd name="T57" fmla="*/ 243 h 1268"/>
              <a:gd name="T58" fmla="*/ 102 w 201"/>
              <a:gd name="T59" fmla="*/ 1230 h 1268"/>
              <a:gd name="T60" fmla="*/ 74 w 201"/>
              <a:gd name="T61" fmla="*/ 1202 h 1268"/>
              <a:gd name="T62" fmla="*/ 102 w 201"/>
              <a:gd name="T63" fmla="*/ 1174 h 1268"/>
              <a:gd name="T64" fmla="*/ 130 w 201"/>
              <a:gd name="T65" fmla="*/ 1202 h 1268"/>
              <a:gd name="T66" fmla="*/ 102 w 201"/>
              <a:gd name="T67" fmla="*/ 1230 h 1268"/>
              <a:gd name="T68" fmla="*/ 101 w 201"/>
              <a:gd name="T69" fmla="*/ 56 h 1268"/>
              <a:gd name="T70" fmla="*/ 143 w 201"/>
              <a:gd name="T71" fmla="*/ 99 h 1268"/>
              <a:gd name="T72" fmla="*/ 101 w 201"/>
              <a:gd name="T73" fmla="*/ 142 h 1268"/>
              <a:gd name="T74" fmla="*/ 58 w 201"/>
              <a:gd name="T75" fmla="*/ 99 h 1268"/>
              <a:gd name="T76" fmla="*/ 101 w 201"/>
              <a:gd name="T77" fmla="*/ 5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1" h="1268">
                <a:moveTo>
                  <a:pt x="170" y="243"/>
                </a:moveTo>
                <a:cubicBezTo>
                  <a:pt x="170" y="219"/>
                  <a:pt x="170" y="219"/>
                  <a:pt x="170" y="21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88" y="151"/>
                  <a:pt x="199" y="126"/>
                  <a:pt x="199" y="99"/>
                </a:cubicBezTo>
                <a:cubicBezTo>
                  <a:pt x="199" y="45"/>
                  <a:pt x="155" y="0"/>
                  <a:pt x="101" y="0"/>
                </a:cubicBezTo>
                <a:cubicBezTo>
                  <a:pt x="46" y="0"/>
                  <a:pt x="2" y="45"/>
                  <a:pt x="2" y="99"/>
                </a:cubicBezTo>
                <a:cubicBezTo>
                  <a:pt x="2" y="126"/>
                  <a:pt x="13" y="151"/>
                  <a:pt x="31" y="169"/>
                </a:cubicBezTo>
                <a:cubicBezTo>
                  <a:pt x="31" y="169"/>
                  <a:pt x="31" y="169"/>
                  <a:pt x="31" y="169"/>
                </a:cubicBezTo>
                <a:cubicBezTo>
                  <a:pt x="31" y="219"/>
                  <a:pt x="31" y="219"/>
                  <a:pt x="31" y="219"/>
                </a:cubicBezTo>
                <a:cubicBezTo>
                  <a:pt x="31" y="243"/>
                  <a:pt x="31" y="243"/>
                  <a:pt x="31" y="243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72"/>
                  <a:pt x="0" y="272"/>
                  <a:pt x="0" y="272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16" y="1120"/>
                  <a:pt x="16" y="1120"/>
                  <a:pt x="16" y="1120"/>
                </a:cubicBezTo>
                <a:cubicBezTo>
                  <a:pt x="74" y="1120"/>
                  <a:pt x="74" y="1120"/>
                  <a:pt x="74" y="1120"/>
                </a:cubicBezTo>
                <a:cubicBezTo>
                  <a:pt x="74" y="1143"/>
                  <a:pt x="74" y="1143"/>
                  <a:pt x="74" y="1143"/>
                </a:cubicBezTo>
                <a:cubicBezTo>
                  <a:pt x="52" y="1154"/>
                  <a:pt x="36" y="1176"/>
                  <a:pt x="36" y="1202"/>
                </a:cubicBezTo>
                <a:cubicBezTo>
                  <a:pt x="36" y="1238"/>
                  <a:pt x="66" y="1268"/>
                  <a:pt x="102" y="1268"/>
                </a:cubicBezTo>
                <a:cubicBezTo>
                  <a:pt x="138" y="1268"/>
                  <a:pt x="167" y="1238"/>
                  <a:pt x="167" y="1202"/>
                </a:cubicBezTo>
                <a:cubicBezTo>
                  <a:pt x="167" y="1176"/>
                  <a:pt x="152" y="1154"/>
                  <a:pt x="130" y="1143"/>
                </a:cubicBezTo>
                <a:cubicBezTo>
                  <a:pt x="130" y="1120"/>
                  <a:pt x="130" y="1120"/>
                  <a:pt x="130" y="1120"/>
                </a:cubicBezTo>
                <a:cubicBezTo>
                  <a:pt x="133" y="1120"/>
                  <a:pt x="133" y="1120"/>
                  <a:pt x="133" y="1120"/>
                </a:cubicBezTo>
                <a:cubicBezTo>
                  <a:pt x="143" y="1120"/>
                  <a:pt x="143" y="1120"/>
                  <a:pt x="143" y="1120"/>
                </a:cubicBezTo>
                <a:cubicBezTo>
                  <a:pt x="186" y="1120"/>
                  <a:pt x="186" y="1120"/>
                  <a:pt x="186" y="1120"/>
                </a:cubicBezTo>
                <a:cubicBezTo>
                  <a:pt x="186" y="272"/>
                  <a:pt x="186" y="272"/>
                  <a:pt x="186" y="272"/>
                </a:cubicBezTo>
                <a:cubicBezTo>
                  <a:pt x="201" y="272"/>
                  <a:pt x="201" y="272"/>
                  <a:pt x="201" y="272"/>
                </a:cubicBezTo>
                <a:cubicBezTo>
                  <a:pt x="201" y="243"/>
                  <a:pt x="201" y="243"/>
                  <a:pt x="201" y="243"/>
                </a:cubicBezTo>
                <a:lnTo>
                  <a:pt x="170" y="243"/>
                </a:lnTo>
                <a:close/>
                <a:moveTo>
                  <a:pt x="102" y="1230"/>
                </a:moveTo>
                <a:cubicBezTo>
                  <a:pt x="86" y="1230"/>
                  <a:pt x="74" y="1218"/>
                  <a:pt x="74" y="1202"/>
                </a:cubicBezTo>
                <a:cubicBezTo>
                  <a:pt x="74" y="1187"/>
                  <a:pt x="86" y="1174"/>
                  <a:pt x="102" y="1174"/>
                </a:cubicBezTo>
                <a:cubicBezTo>
                  <a:pt x="117" y="1174"/>
                  <a:pt x="130" y="1187"/>
                  <a:pt x="130" y="1202"/>
                </a:cubicBezTo>
                <a:cubicBezTo>
                  <a:pt x="130" y="1218"/>
                  <a:pt x="117" y="1230"/>
                  <a:pt x="102" y="1230"/>
                </a:cubicBezTo>
                <a:close/>
                <a:moveTo>
                  <a:pt x="101" y="56"/>
                </a:moveTo>
                <a:cubicBezTo>
                  <a:pt x="124" y="56"/>
                  <a:pt x="143" y="76"/>
                  <a:pt x="143" y="99"/>
                </a:cubicBezTo>
                <a:cubicBezTo>
                  <a:pt x="143" y="122"/>
                  <a:pt x="124" y="142"/>
                  <a:pt x="101" y="142"/>
                </a:cubicBezTo>
                <a:cubicBezTo>
                  <a:pt x="77" y="142"/>
                  <a:pt x="58" y="122"/>
                  <a:pt x="58" y="99"/>
                </a:cubicBezTo>
                <a:cubicBezTo>
                  <a:pt x="58" y="76"/>
                  <a:pt x="77" y="56"/>
                  <a:pt x="101" y="5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5" name="Freeform 17"/>
          <p:cNvSpPr>
            <a:spLocks noEditPoints="1"/>
          </p:cNvSpPr>
          <p:nvPr/>
        </p:nvSpPr>
        <p:spPr bwMode="auto">
          <a:xfrm>
            <a:off x="2235099" y="5962925"/>
            <a:ext cx="174725" cy="1088751"/>
          </a:xfrm>
          <a:custGeom>
            <a:avLst/>
            <a:gdLst>
              <a:gd name="T0" fmla="*/ 170 w 201"/>
              <a:gd name="T1" fmla="*/ 243 h 1268"/>
              <a:gd name="T2" fmla="*/ 170 w 201"/>
              <a:gd name="T3" fmla="*/ 219 h 1268"/>
              <a:gd name="T4" fmla="*/ 170 w 201"/>
              <a:gd name="T5" fmla="*/ 169 h 1268"/>
              <a:gd name="T6" fmla="*/ 170 w 201"/>
              <a:gd name="T7" fmla="*/ 169 h 1268"/>
              <a:gd name="T8" fmla="*/ 199 w 201"/>
              <a:gd name="T9" fmla="*/ 99 h 1268"/>
              <a:gd name="T10" fmla="*/ 101 w 201"/>
              <a:gd name="T11" fmla="*/ 0 h 1268"/>
              <a:gd name="T12" fmla="*/ 2 w 201"/>
              <a:gd name="T13" fmla="*/ 99 h 1268"/>
              <a:gd name="T14" fmla="*/ 31 w 201"/>
              <a:gd name="T15" fmla="*/ 169 h 1268"/>
              <a:gd name="T16" fmla="*/ 31 w 201"/>
              <a:gd name="T17" fmla="*/ 169 h 1268"/>
              <a:gd name="T18" fmla="*/ 31 w 201"/>
              <a:gd name="T19" fmla="*/ 219 h 1268"/>
              <a:gd name="T20" fmla="*/ 31 w 201"/>
              <a:gd name="T21" fmla="*/ 243 h 1268"/>
              <a:gd name="T22" fmla="*/ 0 w 201"/>
              <a:gd name="T23" fmla="*/ 243 h 1268"/>
              <a:gd name="T24" fmla="*/ 0 w 201"/>
              <a:gd name="T25" fmla="*/ 272 h 1268"/>
              <a:gd name="T26" fmla="*/ 16 w 201"/>
              <a:gd name="T27" fmla="*/ 272 h 1268"/>
              <a:gd name="T28" fmla="*/ 16 w 201"/>
              <a:gd name="T29" fmla="*/ 1120 h 1268"/>
              <a:gd name="T30" fmla="*/ 74 w 201"/>
              <a:gd name="T31" fmla="*/ 1120 h 1268"/>
              <a:gd name="T32" fmla="*/ 74 w 201"/>
              <a:gd name="T33" fmla="*/ 1143 h 1268"/>
              <a:gd name="T34" fmla="*/ 36 w 201"/>
              <a:gd name="T35" fmla="*/ 1202 h 1268"/>
              <a:gd name="T36" fmla="*/ 102 w 201"/>
              <a:gd name="T37" fmla="*/ 1268 h 1268"/>
              <a:gd name="T38" fmla="*/ 167 w 201"/>
              <a:gd name="T39" fmla="*/ 1202 h 1268"/>
              <a:gd name="T40" fmla="*/ 130 w 201"/>
              <a:gd name="T41" fmla="*/ 1143 h 1268"/>
              <a:gd name="T42" fmla="*/ 130 w 201"/>
              <a:gd name="T43" fmla="*/ 1120 h 1268"/>
              <a:gd name="T44" fmla="*/ 133 w 201"/>
              <a:gd name="T45" fmla="*/ 1120 h 1268"/>
              <a:gd name="T46" fmla="*/ 143 w 201"/>
              <a:gd name="T47" fmla="*/ 1120 h 1268"/>
              <a:gd name="T48" fmla="*/ 186 w 201"/>
              <a:gd name="T49" fmla="*/ 1120 h 1268"/>
              <a:gd name="T50" fmla="*/ 186 w 201"/>
              <a:gd name="T51" fmla="*/ 272 h 1268"/>
              <a:gd name="T52" fmla="*/ 201 w 201"/>
              <a:gd name="T53" fmla="*/ 272 h 1268"/>
              <a:gd name="T54" fmla="*/ 201 w 201"/>
              <a:gd name="T55" fmla="*/ 243 h 1268"/>
              <a:gd name="T56" fmla="*/ 170 w 201"/>
              <a:gd name="T57" fmla="*/ 243 h 1268"/>
              <a:gd name="T58" fmla="*/ 102 w 201"/>
              <a:gd name="T59" fmla="*/ 1230 h 1268"/>
              <a:gd name="T60" fmla="*/ 74 w 201"/>
              <a:gd name="T61" fmla="*/ 1202 h 1268"/>
              <a:gd name="T62" fmla="*/ 102 w 201"/>
              <a:gd name="T63" fmla="*/ 1174 h 1268"/>
              <a:gd name="T64" fmla="*/ 130 w 201"/>
              <a:gd name="T65" fmla="*/ 1202 h 1268"/>
              <a:gd name="T66" fmla="*/ 102 w 201"/>
              <a:gd name="T67" fmla="*/ 1230 h 1268"/>
              <a:gd name="T68" fmla="*/ 101 w 201"/>
              <a:gd name="T69" fmla="*/ 56 h 1268"/>
              <a:gd name="T70" fmla="*/ 143 w 201"/>
              <a:gd name="T71" fmla="*/ 99 h 1268"/>
              <a:gd name="T72" fmla="*/ 101 w 201"/>
              <a:gd name="T73" fmla="*/ 142 h 1268"/>
              <a:gd name="T74" fmla="*/ 58 w 201"/>
              <a:gd name="T75" fmla="*/ 99 h 1268"/>
              <a:gd name="T76" fmla="*/ 101 w 201"/>
              <a:gd name="T77" fmla="*/ 5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1" h="1268">
                <a:moveTo>
                  <a:pt x="170" y="243"/>
                </a:moveTo>
                <a:cubicBezTo>
                  <a:pt x="170" y="219"/>
                  <a:pt x="170" y="219"/>
                  <a:pt x="170" y="21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88" y="151"/>
                  <a:pt x="199" y="126"/>
                  <a:pt x="199" y="99"/>
                </a:cubicBezTo>
                <a:cubicBezTo>
                  <a:pt x="199" y="45"/>
                  <a:pt x="155" y="0"/>
                  <a:pt x="101" y="0"/>
                </a:cubicBezTo>
                <a:cubicBezTo>
                  <a:pt x="46" y="0"/>
                  <a:pt x="2" y="45"/>
                  <a:pt x="2" y="99"/>
                </a:cubicBezTo>
                <a:cubicBezTo>
                  <a:pt x="2" y="126"/>
                  <a:pt x="13" y="151"/>
                  <a:pt x="31" y="169"/>
                </a:cubicBezTo>
                <a:cubicBezTo>
                  <a:pt x="31" y="169"/>
                  <a:pt x="31" y="169"/>
                  <a:pt x="31" y="169"/>
                </a:cubicBezTo>
                <a:cubicBezTo>
                  <a:pt x="31" y="219"/>
                  <a:pt x="31" y="219"/>
                  <a:pt x="31" y="219"/>
                </a:cubicBezTo>
                <a:cubicBezTo>
                  <a:pt x="31" y="243"/>
                  <a:pt x="31" y="243"/>
                  <a:pt x="31" y="243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72"/>
                  <a:pt x="0" y="272"/>
                  <a:pt x="0" y="272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16" y="1120"/>
                  <a:pt x="16" y="1120"/>
                  <a:pt x="16" y="1120"/>
                </a:cubicBezTo>
                <a:cubicBezTo>
                  <a:pt x="74" y="1120"/>
                  <a:pt x="74" y="1120"/>
                  <a:pt x="74" y="1120"/>
                </a:cubicBezTo>
                <a:cubicBezTo>
                  <a:pt x="74" y="1143"/>
                  <a:pt x="74" y="1143"/>
                  <a:pt x="74" y="1143"/>
                </a:cubicBezTo>
                <a:cubicBezTo>
                  <a:pt x="52" y="1154"/>
                  <a:pt x="36" y="1176"/>
                  <a:pt x="36" y="1202"/>
                </a:cubicBezTo>
                <a:cubicBezTo>
                  <a:pt x="36" y="1238"/>
                  <a:pt x="66" y="1268"/>
                  <a:pt x="102" y="1268"/>
                </a:cubicBezTo>
                <a:cubicBezTo>
                  <a:pt x="138" y="1268"/>
                  <a:pt x="167" y="1238"/>
                  <a:pt x="167" y="1202"/>
                </a:cubicBezTo>
                <a:cubicBezTo>
                  <a:pt x="167" y="1176"/>
                  <a:pt x="152" y="1154"/>
                  <a:pt x="130" y="1143"/>
                </a:cubicBezTo>
                <a:cubicBezTo>
                  <a:pt x="130" y="1120"/>
                  <a:pt x="130" y="1120"/>
                  <a:pt x="130" y="1120"/>
                </a:cubicBezTo>
                <a:cubicBezTo>
                  <a:pt x="133" y="1120"/>
                  <a:pt x="133" y="1120"/>
                  <a:pt x="133" y="1120"/>
                </a:cubicBezTo>
                <a:cubicBezTo>
                  <a:pt x="143" y="1120"/>
                  <a:pt x="143" y="1120"/>
                  <a:pt x="143" y="1120"/>
                </a:cubicBezTo>
                <a:cubicBezTo>
                  <a:pt x="186" y="1120"/>
                  <a:pt x="186" y="1120"/>
                  <a:pt x="186" y="1120"/>
                </a:cubicBezTo>
                <a:cubicBezTo>
                  <a:pt x="186" y="272"/>
                  <a:pt x="186" y="272"/>
                  <a:pt x="186" y="272"/>
                </a:cubicBezTo>
                <a:cubicBezTo>
                  <a:pt x="201" y="272"/>
                  <a:pt x="201" y="272"/>
                  <a:pt x="201" y="272"/>
                </a:cubicBezTo>
                <a:cubicBezTo>
                  <a:pt x="201" y="243"/>
                  <a:pt x="201" y="243"/>
                  <a:pt x="201" y="243"/>
                </a:cubicBezTo>
                <a:lnTo>
                  <a:pt x="170" y="243"/>
                </a:lnTo>
                <a:close/>
                <a:moveTo>
                  <a:pt x="102" y="1230"/>
                </a:moveTo>
                <a:cubicBezTo>
                  <a:pt x="86" y="1230"/>
                  <a:pt x="74" y="1218"/>
                  <a:pt x="74" y="1202"/>
                </a:cubicBezTo>
                <a:cubicBezTo>
                  <a:pt x="74" y="1187"/>
                  <a:pt x="86" y="1174"/>
                  <a:pt x="102" y="1174"/>
                </a:cubicBezTo>
                <a:cubicBezTo>
                  <a:pt x="117" y="1174"/>
                  <a:pt x="130" y="1187"/>
                  <a:pt x="130" y="1202"/>
                </a:cubicBezTo>
                <a:cubicBezTo>
                  <a:pt x="130" y="1218"/>
                  <a:pt x="117" y="1230"/>
                  <a:pt x="102" y="1230"/>
                </a:cubicBezTo>
                <a:close/>
                <a:moveTo>
                  <a:pt x="101" y="56"/>
                </a:moveTo>
                <a:cubicBezTo>
                  <a:pt x="124" y="56"/>
                  <a:pt x="143" y="76"/>
                  <a:pt x="143" y="99"/>
                </a:cubicBezTo>
                <a:cubicBezTo>
                  <a:pt x="143" y="122"/>
                  <a:pt x="124" y="142"/>
                  <a:pt x="101" y="142"/>
                </a:cubicBezTo>
                <a:cubicBezTo>
                  <a:pt x="77" y="142"/>
                  <a:pt x="58" y="122"/>
                  <a:pt x="58" y="99"/>
                </a:cubicBezTo>
                <a:cubicBezTo>
                  <a:pt x="58" y="76"/>
                  <a:pt x="77" y="56"/>
                  <a:pt x="101" y="5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6" name="Freeform 17"/>
          <p:cNvSpPr>
            <a:spLocks noEditPoints="1"/>
          </p:cNvSpPr>
          <p:nvPr/>
        </p:nvSpPr>
        <p:spPr bwMode="auto">
          <a:xfrm>
            <a:off x="2720874" y="5784861"/>
            <a:ext cx="203301" cy="1266815"/>
          </a:xfrm>
          <a:custGeom>
            <a:avLst/>
            <a:gdLst>
              <a:gd name="T0" fmla="*/ 170 w 201"/>
              <a:gd name="T1" fmla="*/ 243 h 1268"/>
              <a:gd name="T2" fmla="*/ 170 w 201"/>
              <a:gd name="T3" fmla="*/ 219 h 1268"/>
              <a:gd name="T4" fmla="*/ 170 w 201"/>
              <a:gd name="T5" fmla="*/ 169 h 1268"/>
              <a:gd name="T6" fmla="*/ 170 w 201"/>
              <a:gd name="T7" fmla="*/ 169 h 1268"/>
              <a:gd name="T8" fmla="*/ 199 w 201"/>
              <a:gd name="T9" fmla="*/ 99 h 1268"/>
              <a:gd name="T10" fmla="*/ 101 w 201"/>
              <a:gd name="T11" fmla="*/ 0 h 1268"/>
              <a:gd name="T12" fmla="*/ 2 w 201"/>
              <a:gd name="T13" fmla="*/ 99 h 1268"/>
              <a:gd name="T14" fmla="*/ 31 w 201"/>
              <a:gd name="T15" fmla="*/ 169 h 1268"/>
              <a:gd name="T16" fmla="*/ 31 w 201"/>
              <a:gd name="T17" fmla="*/ 169 h 1268"/>
              <a:gd name="T18" fmla="*/ 31 w 201"/>
              <a:gd name="T19" fmla="*/ 219 h 1268"/>
              <a:gd name="T20" fmla="*/ 31 w 201"/>
              <a:gd name="T21" fmla="*/ 243 h 1268"/>
              <a:gd name="T22" fmla="*/ 0 w 201"/>
              <a:gd name="T23" fmla="*/ 243 h 1268"/>
              <a:gd name="T24" fmla="*/ 0 w 201"/>
              <a:gd name="T25" fmla="*/ 272 h 1268"/>
              <a:gd name="T26" fmla="*/ 16 w 201"/>
              <a:gd name="T27" fmla="*/ 272 h 1268"/>
              <a:gd name="T28" fmla="*/ 16 w 201"/>
              <a:gd name="T29" fmla="*/ 1120 h 1268"/>
              <a:gd name="T30" fmla="*/ 74 w 201"/>
              <a:gd name="T31" fmla="*/ 1120 h 1268"/>
              <a:gd name="T32" fmla="*/ 74 w 201"/>
              <a:gd name="T33" fmla="*/ 1143 h 1268"/>
              <a:gd name="T34" fmla="*/ 36 w 201"/>
              <a:gd name="T35" fmla="*/ 1202 h 1268"/>
              <a:gd name="T36" fmla="*/ 102 w 201"/>
              <a:gd name="T37" fmla="*/ 1268 h 1268"/>
              <a:gd name="T38" fmla="*/ 167 w 201"/>
              <a:gd name="T39" fmla="*/ 1202 h 1268"/>
              <a:gd name="T40" fmla="*/ 130 w 201"/>
              <a:gd name="T41" fmla="*/ 1143 h 1268"/>
              <a:gd name="T42" fmla="*/ 130 w 201"/>
              <a:gd name="T43" fmla="*/ 1120 h 1268"/>
              <a:gd name="T44" fmla="*/ 133 w 201"/>
              <a:gd name="T45" fmla="*/ 1120 h 1268"/>
              <a:gd name="T46" fmla="*/ 143 w 201"/>
              <a:gd name="T47" fmla="*/ 1120 h 1268"/>
              <a:gd name="T48" fmla="*/ 186 w 201"/>
              <a:gd name="T49" fmla="*/ 1120 h 1268"/>
              <a:gd name="T50" fmla="*/ 186 w 201"/>
              <a:gd name="T51" fmla="*/ 272 h 1268"/>
              <a:gd name="T52" fmla="*/ 201 w 201"/>
              <a:gd name="T53" fmla="*/ 272 h 1268"/>
              <a:gd name="T54" fmla="*/ 201 w 201"/>
              <a:gd name="T55" fmla="*/ 243 h 1268"/>
              <a:gd name="T56" fmla="*/ 170 w 201"/>
              <a:gd name="T57" fmla="*/ 243 h 1268"/>
              <a:gd name="T58" fmla="*/ 102 w 201"/>
              <a:gd name="T59" fmla="*/ 1230 h 1268"/>
              <a:gd name="T60" fmla="*/ 74 w 201"/>
              <a:gd name="T61" fmla="*/ 1202 h 1268"/>
              <a:gd name="T62" fmla="*/ 102 w 201"/>
              <a:gd name="T63" fmla="*/ 1174 h 1268"/>
              <a:gd name="T64" fmla="*/ 130 w 201"/>
              <a:gd name="T65" fmla="*/ 1202 h 1268"/>
              <a:gd name="T66" fmla="*/ 102 w 201"/>
              <a:gd name="T67" fmla="*/ 1230 h 1268"/>
              <a:gd name="T68" fmla="*/ 101 w 201"/>
              <a:gd name="T69" fmla="*/ 56 h 1268"/>
              <a:gd name="T70" fmla="*/ 143 w 201"/>
              <a:gd name="T71" fmla="*/ 99 h 1268"/>
              <a:gd name="T72" fmla="*/ 101 w 201"/>
              <a:gd name="T73" fmla="*/ 142 h 1268"/>
              <a:gd name="T74" fmla="*/ 58 w 201"/>
              <a:gd name="T75" fmla="*/ 99 h 1268"/>
              <a:gd name="T76" fmla="*/ 101 w 201"/>
              <a:gd name="T77" fmla="*/ 5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1" h="1268">
                <a:moveTo>
                  <a:pt x="170" y="243"/>
                </a:moveTo>
                <a:cubicBezTo>
                  <a:pt x="170" y="219"/>
                  <a:pt x="170" y="219"/>
                  <a:pt x="170" y="21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88" y="151"/>
                  <a:pt x="199" y="126"/>
                  <a:pt x="199" y="99"/>
                </a:cubicBezTo>
                <a:cubicBezTo>
                  <a:pt x="199" y="45"/>
                  <a:pt x="155" y="0"/>
                  <a:pt x="101" y="0"/>
                </a:cubicBezTo>
                <a:cubicBezTo>
                  <a:pt x="46" y="0"/>
                  <a:pt x="2" y="45"/>
                  <a:pt x="2" y="99"/>
                </a:cubicBezTo>
                <a:cubicBezTo>
                  <a:pt x="2" y="126"/>
                  <a:pt x="13" y="151"/>
                  <a:pt x="31" y="169"/>
                </a:cubicBezTo>
                <a:cubicBezTo>
                  <a:pt x="31" y="169"/>
                  <a:pt x="31" y="169"/>
                  <a:pt x="31" y="169"/>
                </a:cubicBezTo>
                <a:cubicBezTo>
                  <a:pt x="31" y="219"/>
                  <a:pt x="31" y="219"/>
                  <a:pt x="31" y="219"/>
                </a:cubicBezTo>
                <a:cubicBezTo>
                  <a:pt x="31" y="243"/>
                  <a:pt x="31" y="243"/>
                  <a:pt x="31" y="243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72"/>
                  <a:pt x="0" y="272"/>
                  <a:pt x="0" y="272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16" y="1120"/>
                  <a:pt x="16" y="1120"/>
                  <a:pt x="16" y="1120"/>
                </a:cubicBezTo>
                <a:cubicBezTo>
                  <a:pt x="74" y="1120"/>
                  <a:pt x="74" y="1120"/>
                  <a:pt x="74" y="1120"/>
                </a:cubicBezTo>
                <a:cubicBezTo>
                  <a:pt x="74" y="1143"/>
                  <a:pt x="74" y="1143"/>
                  <a:pt x="74" y="1143"/>
                </a:cubicBezTo>
                <a:cubicBezTo>
                  <a:pt x="52" y="1154"/>
                  <a:pt x="36" y="1176"/>
                  <a:pt x="36" y="1202"/>
                </a:cubicBezTo>
                <a:cubicBezTo>
                  <a:pt x="36" y="1238"/>
                  <a:pt x="66" y="1268"/>
                  <a:pt x="102" y="1268"/>
                </a:cubicBezTo>
                <a:cubicBezTo>
                  <a:pt x="138" y="1268"/>
                  <a:pt x="167" y="1238"/>
                  <a:pt x="167" y="1202"/>
                </a:cubicBezTo>
                <a:cubicBezTo>
                  <a:pt x="167" y="1176"/>
                  <a:pt x="152" y="1154"/>
                  <a:pt x="130" y="1143"/>
                </a:cubicBezTo>
                <a:cubicBezTo>
                  <a:pt x="130" y="1120"/>
                  <a:pt x="130" y="1120"/>
                  <a:pt x="130" y="1120"/>
                </a:cubicBezTo>
                <a:cubicBezTo>
                  <a:pt x="133" y="1120"/>
                  <a:pt x="133" y="1120"/>
                  <a:pt x="133" y="1120"/>
                </a:cubicBezTo>
                <a:cubicBezTo>
                  <a:pt x="143" y="1120"/>
                  <a:pt x="143" y="1120"/>
                  <a:pt x="143" y="1120"/>
                </a:cubicBezTo>
                <a:cubicBezTo>
                  <a:pt x="186" y="1120"/>
                  <a:pt x="186" y="1120"/>
                  <a:pt x="186" y="1120"/>
                </a:cubicBezTo>
                <a:cubicBezTo>
                  <a:pt x="186" y="272"/>
                  <a:pt x="186" y="272"/>
                  <a:pt x="186" y="272"/>
                </a:cubicBezTo>
                <a:cubicBezTo>
                  <a:pt x="201" y="272"/>
                  <a:pt x="201" y="272"/>
                  <a:pt x="201" y="272"/>
                </a:cubicBezTo>
                <a:cubicBezTo>
                  <a:pt x="201" y="243"/>
                  <a:pt x="201" y="243"/>
                  <a:pt x="201" y="243"/>
                </a:cubicBezTo>
                <a:lnTo>
                  <a:pt x="170" y="243"/>
                </a:lnTo>
                <a:close/>
                <a:moveTo>
                  <a:pt x="102" y="1230"/>
                </a:moveTo>
                <a:cubicBezTo>
                  <a:pt x="86" y="1230"/>
                  <a:pt x="74" y="1218"/>
                  <a:pt x="74" y="1202"/>
                </a:cubicBezTo>
                <a:cubicBezTo>
                  <a:pt x="74" y="1187"/>
                  <a:pt x="86" y="1174"/>
                  <a:pt x="102" y="1174"/>
                </a:cubicBezTo>
                <a:cubicBezTo>
                  <a:pt x="117" y="1174"/>
                  <a:pt x="130" y="1187"/>
                  <a:pt x="130" y="1202"/>
                </a:cubicBezTo>
                <a:cubicBezTo>
                  <a:pt x="130" y="1218"/>
                  <a:pt x="117" y="1230"/>
                  <a:pt x="102" y="1230"/>
                </a:cubicBezTo>
                <a:close/>
                <a:moveTo>
                  <a:pt x="101" y="56"/>
                </a:moveTo>
                <a:cubicBezTo>
                  <a:pt x="124" y="56"/>
                  <a:pt x="143" y="76"/>
                  <a:pt x="143" y="99"/>
                </a:cubicBezTo>
                <a:cubicBezTo>
                  <a:pt x="143" y="122"/>
                  <a:pt x="124" y="142"/>
                  <a:pt x="101" y="142"/>
                </a:cubicBezTo>
                <a:cubicBezTo>
                  <a:pt x="77" y="142"/>
                  <a:pt x="58" y="122"/>
                  <a:pt x="58" y="99"/>
                </a:cubicBezTo>
                <a:cubicBezTo>
                  <a:pt x="58" y="76"/>
                  <a:pt x="77" y="56"/>
                  <a:pt x="101" y="5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67" name="Freeform 17"/>
          <p:cNvSpPr>
            <a:spLocks noEditPoints="1"/>
          </p:cNvSpPr>
          <p:nvPr/>
        </p:nvSpPr>
        <p:spPr bwMode="auto">
          <a:xfrm>
            <a:off x="3225700" y="5819775"/>
            <a:ext cx="197698" cy="1231901"/>
          </a:xfrm>
          <a:custGeom>
            <a:avLst/>
            <a:gdLst>
              <a:gd name="T0" fmla="*/ 170 w 201"/>
              <a:gd name="T1" fmla="*/ 243 h 1268"/>
              <a:gd name="T2" fmla="*/ 170 w 201"/>
              <a:gd name="T3" fmla="*/ 219 h 1268"/>
              <a:gd name="T4" fmla="*/ 170 w 201"/>
              <a:gd name="T5" fmla="*/ 169 h 1268"/>
              <a:gd name="T6" fmla="*/ 170 w 201"/>
              <a:gd name="T7" fmla="*/ 169 h 1268"/>
              <a:gd name="T8" fmla="*/ 199 w 201"/>
              <a:gd name="T9" fmla="*/ 99 h 1268"/>
              <a:gd name="T10" fmla="*/ 101 w 201"/>
              <a:gd name="T11" fmla="*/ 0 h 1268"/>
              <a:gd name="T12" fmla="*/ 2 w 201"/>
              <a:gd name="T13" fmla="*/ 99 h 1268"/>
              <a:gd name="T14" fmla="*/ 31 w 201"/>
              <a:gd name="T15" fmla="*/ 169 h 1268"/>
              <a:gd name="T16" fmla="*/ 31 w 201"/>
              <a:gd name="T17" fmla="*/ 169 h 1268"/>
              <a:gd name="T18" fmla="*/ 31 w 201"/>
              <a:gd name="T19" fmla="*/ 219 h 1268"/>
              <a:gd name="T20" fmla="*/ 31 w 201"/>
              <a:gd name="T21" fmla="*/ 243 h 1268"/>
              <a:gd name="T22" fmla="*/ 0 w 201"/>
              <a:gd name="T23" fmla="*/ 243 h 1268"/>
              <a:gd name="T24" fmla="*/ 0 w 201"/>
              <a:gd name="T25" fmla="*/ 272 h 1268"/>
              <a:gd name="T26" fmla="*/ 16 w 201"/>
              <a:gd name="T27" fmla="*/ 272 h 1268"/>
              <a:gd name="T28" fmla="*/ 16 w 201"/>
              <a:gd name="T29" fmla="*/ 1120 h 1268"/>
              <a:gd name="T30" fmla="*/ 74 w 201"/>
              <a:gd name="T31" fmla="*/ 1120 h 1268"/>
              <a:gd name="T32" fmla="*/ 74 w 201"/>
              <a:gd name="T33" fmla="*/ 1143 h 1268"/>
              <a:gd name="T34" fmla="*/ 36 w 201"/>
              <a:gd name="T35" fmla="*/ 1202 h 1268"/>
              <a:gd name="T36" fmla="*/ 102 w 201"/>
              <a:gd name="T37" fmla="*/ 1268 h 1268"/>
              <a:gd name="T38" fmla="*/ 167 w 201"/>
              <a:gd name="T39" fmla="*/ 1202 h 1268"/>
              <a:gd name="T40" fmla="*/ 130 w 201"/>
              <a:gd name="T41" fmla="*/ 1143 h 1268"/>
              <a:gd name="T42" fmla="*/ 130 w 201"/>
              <a:gd name="T43" fmla="*/ 1120 h 1268"/>
              <a:gd name="T44" fmla="*/ 133 w 201"/>
              <a:gd name="T45" fmla="*/ 1120 h 1268"/>
              <a:gd name="T46" fmla="*/ 143 w 201"/>
              <a:gd name="T47" fmla="*/ 1120 h 1268"/>
              <a:gd name="T48" fmla="*/ 186 w 201"/>
              <a:gd name="T49" fmla="*/ 1120 h 1268"/>
              <a:gd name="T50" fmla="*/ 186 w 201"/>
              <a:gd name="T51" fmla="*/ 272 h 1268"/>
              <a:gd name="T52" fmla="*/ 201 w 201"/>
              <a:gd name="T53" fmla="*/ 272 h 1268"/>
              <a:gd name="T54" fmla="*/ 201 w 201"/>
              <a:gd name="T55" fmla="*/ 243 h 1268"/>
              <a:gd name="T56" fmla="*/ 170 w 201"/>
              <a:gd name="T57" fmla="*/ 243 h 1268"/>
              <a:gd name="T58" fmla="*/ 102 w 201"/>
              <a:gd name="T59" fmla="*/ 1230 h 1268"/>
              <a:gd name="T60" fmla="*/ 74 w 201"/>
              <a:gd name="T61" fmla="*/ 1202 h 1268"/>
              <a:gd name="T62" fmla="*/ 102 w 201"/>
              <a:gd name="T63" fmla="*/ 1174 h 1268"/>
              <a:gd name="T64" fmla="*/ 130 w 201"/>
              <a:gd name="T65" fmla="*/ 1202 h 1268"/>
              <a:gd name="T66" fmla="*/ 102 w 201"/>
              <a:gd name="T67" fmla="*/ 1230 h 1268"/>
              <a:gd name="T68" fmla="*/ 101 w 201"/>
              <a:gd name="T69" fmla="*/ 56 h 1268"/>
              <a:gd name="T70" fmla="*/ 143 w 201"/>
              <a:gd name="T71" fmla="*/ 99 h 1268"/>
              <a:gd name="T72" fmla="*/ 101 w 201"/>
              <a:gd name="T73" fmla="*/ 142 h 1268"/>
              <a:gd name="T74" fmla="*/ 58 w 201"/>
              <a:gd name="T75" fmla="*/ 99 h 1268"/>
              <a:gd name="T76" fmla="*/ 101 w 201"/>
              <a:gd name="T77" fmla="*/ 5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1" h="1268">
                <a:moveTo>
                  <a:pt x="170" y="243"/>
                </a:moveTo>
                <a:cubicBezTo>
                  <a:pt x="170" y="219"/>
                  <a:pt x="170" y="219"/>
                  <a:pt x="170" y="21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88" y="151"/>
                  <a:pt x="199" y="126"/>
                  <a:pt x="199" y="99"/>
                </a:cubicBezTo>
                <a:cubicBezTo>
                  <a:pt x="199" y="45"/>
                  <a:pt x="155" y="0"/>
                  <a:pt x="101" y="0"/>
                </a:cubicBezTo>
                <a:cubicBezTo>
                  <a:pt x="46" y="0"/>
                  <a:pt x="2" y="45"/>
                  <a:pt x="2" y="99"/>
                </a:cubicBezTo>
                <a:cubicBezTo>
                  <a:pt x="2" y="126"/>
                  <a:pt x="13" y="151"/>
                  <a:pt x="31" y="169"/>
                </a:cubicBezTo>
                <a:cubicBezTo>
                  <a:pt x="31" y="169"/>
                  <a:pt x="31" y="169"/>
                  <a:pt x="31" y="169"/>
                </a:cubicBezTo>
                <a:cubicBezTo>
                  <a:pt x="31" y="219"/>
                  <a:pt x="31" y="219"/>
                  <a:pt x="31" y="219"/>
                </a:cubicBezTo>
                <a:cubicBezTo>
                  <a:pt x="31" y="243"/>
                  <a:pt x="31" y="243"/>
                  <a:pt x="31" y="243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72"/>
                  <a:pt x="0" y="272"/>
                  <a:pt x="0" y="272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16" y="1120"/>
                  <a:pt x="16" y="1120"/>
                  <a:pt x="16" y="1120"/>
                </a:cubicBezTo>
                <a:cubicBezTo>
                  <a:pt x="74" y="1120"/>
                  <a:pt x="74" y="1120"/>
                  <a:pt x="74" y="1120"/>
                </a:cubicBezTo>
                <a:cubicBezTo>
                  <a:pt x="74" y="1143"/>
                  <a:pt x="74" y="1143"/>
                  <a:pt x="74" y="1143"/>
                </a:cubicBezTo>
                <a:cubicBezTo>
                  <a:pt x="52" y="1154"/>
                  <a:pt x="36" y="1176"/>
                  <a:pt x="36" y="1202"/>
                </a:cubicBezTo>
                <a:cubicBezTo>
                  <a:pt x="36" y="1238"/>
                  <a:pt x="66" y="1268"/>
                  <a:pt x="102" y="1268"/>
                </a:cubicBezTo>
                <a:cubicBezTo>
                  <a:pt x="138" y="1268"/>
                  <a:pt x="167" y="1238"/>
                  <a:pt x="167" y="1202"/>
                </a:cubicBezTo>
                <a:cubicBezTo>
                  <a:pt x="167" y="1176"/>
                  <a:pt x="152" y="1154"/>
                  <a:pt x="130" y="1143"/>
                </a:cubicBezTo>
                <a:cubicBezTo>
                  <a:pt x="130" y="1120"/>
                  <a:pt x="130" y="1120"/>
                  <a:pt x="130" y="1120"/>
                </a:cubicBezTo>
                <a:cubicBezTo>
                  <a:pt x="133" y="1120"/>
                  <a:pt x="133" y="1120"/>
                  <a:pt x="133" y="1120"/>
                </a:cubicBezTo>
                <a:cubicBezTo>
                  <a:pt x="143" y="1120"/>
                  <a:pt x="143" y="1120"/>
                  <a:pt x="143" y="1120"/>
                </a:cubicBezTo>
                <a:cubicBezTo>
                  <a:pt x="186" y="1120"/>
                  <a:pt x="186" y="1120"/>
                  <a:pt x="186" y="1120"/>
                </a:cubicBezTo>
                <a:cubicBezTo>
                  <a:pt x="186" y="272"/>
                  <a:pt x="186" y="272"/>
                  <a:pt x="186" y="272"/>
                </a:cubicBezTo>
                <a:cubicBezTo>
                  <a:pt x="201" y="272"/>
                  <a:pt x="201" y="272"/>
                  <a:pt x="201" y="272"/>
                </a:cubicBezTo>
                <a:cubicBezTo>
                  <a:pt x="201" y="243"/>
                  <a:pt x="201" y="243"/>
                  <a:pt x="201" y="243"/>
                </a:cubicBezTo>
                <a:lnTo>
                  <a:pt x="170" y="243"/>
                </a:lnTo>
                <a:close/>
                <a:moveTo>
                  <a:pt x="102" y="1230"/>
                </a:moveTo>
                <a:cubicBezTo>
                  <a:pt x="86" y="1230"/>
                  <a:pt x="74" y="1218"/>
                  <a:pt x="74" y="1202"/>
                </a:cubicBezTo>
                <a:cubicBezTo>
                  <a:pt x="74" y="1187"/>
                  <a:pt x="86" y="1174"/>
                  <a:pt x="102" y="1174"/>
                </a:cubicBezTo>
                <a:cubicBezTo>
                  <a:pt x="117" y="1174"/>
                  <a:pt x="130" y="1187"/>
                  <a:pt x="130" y="1202"/>
                </a:cubicBezTo>
                <a:cubicBezTo>
                  <a:pt x="130" y="1218"/>
                  <a:pt x="117" y="1230"/>
                  <a:pt x="102" y="1230"/>
                </a:cubicBezTo>
                <a:close/>
                <a:moveTo>
                  <a:pt x="101" y="56"/>
                </a:moveTo>
                <a:cubicBezTo>
                  <a:pt x="124" y="56"/>
                  <a:pt x="143" y="76"/>
                  <a:pt x="143" y="99"/>
                </a:cubicBezTo>
                <a:cubicBezTo>
                  <a:pt x="143" y="122"/>
                  <a:pt x="124" y="142"/>
                  <a:pt x="101" y="142"/>
                </a:cubicBezTo>
                <a:cubicBezTo>
                  <a:pt x="77" y="142"/>
                  <a:pt x="58" y="122"/>
                  <a:pt x="58" y="99"/>
                </a:cubicBezTo>
                <a:cubicBezTo>
                  <a:pt x="58" y="76"/>
                  <a:pt x="77" y="56"/>
                  <a:pt x="101" y="5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85" name="TextBox 184"/>
          <p:cNvSpPr txBox="1"/>
          <p:nvPr/>
        </p:nvSpPr>
        <p:spPr>
          <a:xfrm rot="5400000">
            <a:off x="3114055" y="6341744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268K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69" name="Freeform 17"/>
          <p:cNvSpPr>
            <a:spLocks noEditPoints="1"/>
          </p:cNvSpPr>
          <p:nvPr/>
        </p:nvSpPr>
        <p:spPr bwMode="auto">
          <a:xfrm>
            <a:off x="3701950" y="5547459"/>
            <a:ext cx="241400" cy="1504218"/>
          </a:xfrm>
          <a:custGeom>
            <a:avLst/>
            <a:gdLst>
              <a:gd name="T0" fmla="*/ 170 w 201"/>
              <a:gd name="T1" fmla="*/ 243 h 1268"/>
              <a:gd name="T2" fmla="*/ 170 w 201"/>
              <a:gd name="T3" fmla="*/ 219 h 1268"/>
              <a:gd name="T4" fmla="*/ 170 w 201"/>
              <a:gd name="T5" fmla="*/ 169 h 1268"/>
              <a:gd name="T6" fmla="*/ 170 w 201"/>
              <a:gd name="T7" fmla="*/ 169 h 1268"/>
              <a:gd name="T8" fmla="*/ 199 w 201"/>
              <a:gd name="T9" fmla="*/ 99 h 1268"/>
              <a:gd name="T10" fmla="*/ 101 w 201"/>
              <a:gd name="T11" fmla="*/ 0 h 1268"/>
              <a:gd name="T12" fmla="*/ 2 w 201"/>
              <a:gd name="T13" fmla="*/ 99 h 1268"/>
              <a:gd name="T14" fmla="*/ 31 w 201"/>
              <a:gd name="T15" fmla="*/ 169 h 1268"/>
              <a:gd name="T16" fmla="*/ 31 w 201"/>
              <a:gd name="T17" fmla="*/ 169 h 1268"/>
              <a:gd name="T18" fmla="*/ 31 w 201"/>
              <a:gd name="T19" fmla="*/ 219 h 1268"/>
              <a:gd name="T20" fmla="*/ 31 w 201"/>
              <a:gd name="T21" fmla="*/ 243 h 1268"/>
              <a:gd name="T22" fmla="*/ 0 w 201"/>
              <a:gd name="T23" fmla="*/ 243 h 1268"/>
              <a:gd name="T24" fmla="*/ 0 w 201"/>
              <a:gd name="T25" fmla="*/ 272 h 1268"/>
              <a:gd name="T26" fmla="*/ 16 w 201"/>
              <a:gd name="T27" fmla="*/ 272 h 1268"/>
              <a:gd name="T28" fmla="*/ 16 w 201"/>
              <a:gd name="T29" fmla="*/ 1120 h 1268"/>
              <a:gd name="T30" fmla="*/ 74 w 201"/>
              <a:gd name="T31" fmla="*/ 1120 h 1268"/>
              <a:gd name="T32" fmla="*/ 74 w 201"/>
              <a:gd name="T33" fmla="*/ 1143 h 1268"/>
              <a:gd name="T34" fmla="*/ 36 w 201"/>
              <a:gd name="T35" fmla="*/ 1202 h 1268"/>
              <a:gd name="T36" fmla="*/ 102 w 201"/>
              <a:gd name="T37" fmla="*/ 1268 h 1268"/>
              <a:gd name="T38" fmla="*/ 167 w 201"/>
              <a:gd name="T39" fmla="*/ 1202 h 1268"/>
              <a:gd name="T40" fmla="*/ 130 w 201"/>
              <a:gd name="T41" fmla="*/ 1143 h 1268"/>
              <a:gd name="T42" fmla="*/ 130 w 201"/>
              <a:gd name="T43" fmla="*/ 1120 h 1268"/>
              <a:gd name="T44" fmla="*/ 133 w 201"/>
              <a:gd name="T45" fmla="*/ 1120 h 1268"/>
              <a:gd name="T46" fmla="*/ 143 w 201"/>
              <a:gd name="T47" fmla="*/ 1120 h 1268"/>
              <a:gd name="T48" fmla="*/ 186 w 201"/>
              <a:gd name="T49" fmla="*/ 1120 h 1268"/>
              <a:gd name="T50" fmla="*/ 186 w 201"/>
              <a:gd name="T51" fmla="*/ 272 h 1268"/>
              <a:gd name="T52" fmla="*/ 201 w 201"/>
              <a:gd name="T53" fmla="*/ 272 h 1268"/>
              <a:gd name="T54" fmla="*/ 201 w 201"/>
              <a:gd name="T55" fmla="*/ 243 h 1268"/>
              <a:gd name="T56" fmla="*/ 170 w 201"/>
              <a:gd name="T57" fmla="*/ 243 h 1268"/>
              <a:gd name="T58" fmla="*/ 102 w 201"/>
              <a:gd name="T59" fmla="*/ 1230 h 1268"/>
              <a:gd name="T60" fmla="*/ 74 w 201"/>
              <a:gd name="T61" fmla="*/ 1202 h 1268"/>
              <a:gd name="T62" fmla="*/ 102 w 201"/>
              <a:gd name="T63" fmla="*/ 1174 h 1268"/>
              <a:gd name="T64" fmla="*/ 130 w 201"/>
              <a:gd name="T65" fmla="*/ 1202 h 1268"/>
              <a:gd name="T66" fmla="*/ 102 w 201"/>
              <a:gd name="T67" fmla="*/ 1230 h 1268"/>
              <a:gd name="T68" fmla="*/ 101 w 201"/>
              <a:gd name="T69" fmla="*/ 56 h 1268"/>
              <a:gd name="T70" fmla="*/ 143 w 201"/>
              <a:gd name="T71" fmla="*/ 99 h 1268"/>
              <a:gd name="T72" fmla="*/ 101 w 201"/>
              <a:gd name="T73" fmla="*/ 142 h 1268"/>
              <a:gd name="T74" fmla="*/ 58 w 201"/>
              <a:gd name="T75" fmla="*/ 99 h 1268"/>
              <a:gd name="T76" fmla="*/ 101 w 201"/>
              <a:gd name="T77" fmla="*/ 5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1" h="1268">
                <a:moveTo>
                  <a:pt x="170" y="243"/>
                </a:moveTo>
                <a:cubicBezTo>
                  <a:pt x="170" y="219"/>
                  <a:pt x="170" y="219"/>
                  <a:pt x="170" y="21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88" y="151"/>
                  <a:pt x="199" y="126"/>
                  <a:pt x="199" y="99"/>
                </a:cubicBezTo>
                <a:cubicBezTo>
                  <a:pt x="199" y="45"/>
                  <a:pt x="155" y="0"/>
                  <a:pt x="101" y="0"/>
                </a:cubicBezTo>
                <a:cubicBezTo>
                  <a:pt x="46" y="0"/>
                  <a:pt x="2" y="45"/>
                  <a:pt x="2" y="99"/>
                </a:cubicBezTo>
                <a:cubicBezTo>
                  <a:pt x="2" y="126"/>
                  <a:pt x="13" y="151"/>
                  <a:pt x="31" y="169"/>
                </a:cubicBezTo>
                <a:cubicBezTo>
                  <a:pt x="31" y="169"/>
                  <a:pt x="31" y="169"/>
                  <a:pt x="31" y="169"/>
                </a:cubicBezTo>
                <a:cubicBezTo>
                  <a:pt x="31" y="219"/>
                  <a:pt x="31" y="219"/>
                  <a:pt x="31" y="219"/>
                </a:cubicBezTo>
                <a:cubicBezTo>
                  <a:pt x="31" y="243"/>
                  <a:pt x="31" y="243"/>
                  <a:pt x="31" y="243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72"/>
                  <a:pt x="0" y="272"/>
                  <a:pt x="0" y="272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16" y="1120"/>
                  <a:pt x="16" y="1120"/>
                  <a:pt x="16" y="1120"/>
                </a:cubicBezTo>
                <a:cubicBezTo>
                  <a:pt x="74" y="1120"/>
                  <a:pt x="74" y="1120"/>
                  <a:pt x="74" y="1120"/>
                </a:cubicBezTo>
                <a:cubicBezTo>
                  <a:pt x="74" y="1143"/>
                  <a:pt x="74" y="1143"/>
                  <a:pt x="74" y="1143"/>
                </a:cubicBezTo>
                <a:cubicBezTo>
                  <a:pt x="52" y="1154"/>
                  <a:pt x="36" y="1176"/>
                  <a:pt x="36" y="1202"/>
                </a:cubicBezTo>
                <a:cubicBezTo>
                  <a:pt x="36" y="1238"/>
                  <a:pt x="66" y="1268"/>
                  <a:pt x="102" y="1268"/>
                </a:cubicBezTo>
                <a:cubicBezTo>
                  <a:pt x="138" y="1268"/>
                  <a:pt x="167" y="1238"/>
                  <a:pt x="167" y="1202"/>
                </a:cubicBezTo>
                <a:cubicBezTo>
                  <a:pt x="167" y="1176"/>
                  <a:pt x="152" y="1154"/>
                  <a:pt x="130" y="1143"/>
                </a:cubicBezTo>
                <a:cubicBezTo>
                  <a:pt x="130" y="1120"/>
                  <a:pt x="130" y="1120"/>
                  <a:pt x="130" y="1120"/>
                </a:cubicBezTo>
                <a:cubicBezTo>
                  <a:pt x="133" y="1120"/>
                  <a:pt x="133" y="1120"/>
                  <a:pt x="133" y="1120"/>
                </a:cubicBezTo>
                <a:cubicBezTo>
                  <a:pt x="143" y="1120"/>
                  <a:pt x="143" y="1120"/>
                  <a:pt x="143" y="1120"/>
                </a:cubicBezTo>
                <a:cubicBezTo>
                  <a:pt x="186" y="1120"/>
                  <a:pt x="186" y="1120"/>
                  <a:pt x="186" y="1120"/>
                </a:cubicBezTo>
                <a:cubicBezTo>
                  <a:pt x="186" y="272"/>
                  <a:pt x="186" y="272"/>
                  <a:pt x="186" y="272"/>
                </a:cubicBezTo>
                <a:cubicBezTo>
                  <a:pt x="201" y="272"/>
                  <a:pt x="201" y="272"/>
                  <a:pt x="201" y="272"/>
                </a:cubicBezTo>
                <a:cubicBezTo>
                  <a:pt x="201" y="243"/>
                  <a:pt x="201" y="243"/>
                  <a:pt x="201" y="243"/>
                </a:cubicBezTo>
                <a:lnTo>
                  <a:pt x="170" y="243"/>
                </a:lnTo>
                <a:close/>
                <a:moveTo>
                  <a:pt x="102" y="1230"/>
                </a:moveTo>
                <a:cubicBezTo>
                  <a:pt x="86" y="1230"/>
                  <a:pt x="74" y="1218"/>
                  <a:pt x="74" y="1202"/>
                </a:cubicBezTo>
                <a:cubicBezTo>
                  <a:pt x="74" y="1187"/>
                  <a:pt x="86" y="1174"/>
                  <a:pt x="102" y="1174"/>
                </a:cubicBezTo>
                <a:cubicBezTo>
                  <a:pt x="117" y="1174"/>
                  <a:pt x="130" y="1187"/>
                  <a:pt x="130" y="1202"/>
                </a:cubicBezTo>
                <a:cubicBezTo>
                  <a:pt x="130" y="1218"/>
                  <a:pt x="117" y="1230"/>
                  <a:pt x="102" y="1230"/>
                </a:cubicBezTo>
                <a:close/>
                <a:moveTo>
                  <a:pt x="101" y="56"/>
                </a:moveTo>
                <a:cubicBezTo>
                  <a:pt x="124" y="56"/>
                  <a:pt x="143" y="76"/>
                  <a:pt x="143" y="99"/>
                </a:cubicBezTo>
                <a:cubicBezTo>
                  <a:pt x="143" y="122"/>
                  <a:pt x="124" y="142"/>
                  <a:pt x="101" y="142"/>
                </a:cubicBezTo>
                <a:cubicBezTo>
                  <a:pt x="77" y="142"/>
                  <a:pt x="58" y="122"/>
                  <a:pt x="58" y="99"/>
                </a:cubicBezTo>
                <a:cubicBezTo>
                  <a:pt x="58" y="76"/>
                  <a:pt x="77" y="56"/>
                  <a:pt x="101" y="5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0" name="Freeform 17"/>
          <p:cNvSpPr>
            <a:spLocks noEditPoints="1"/>
          </p:cNvSpPr>
          <p:nvPr/>
        </p:nvSpPr>
        <p:spPr bwMode="auto">
          <a:xfrm>
            <a:off x="4216300" y="5310049"/>
            <a:ext cx="279500" cy="1741628"/>
          </a:xfrm>
          <a:custGeom>
            <a:avLst/>
            <a:gdLst>
              <a:gd name="T0" fmla="*/ 170 w 201"/>
              <a:gd name="T1" fmla="*/ 243 h 1268"/>
              <a:gd name="T2" fmla="*/ 170 w 201"/>
              <a:gd name="T3" fmla="*/ 219 h 1268"/>
              <a:gd name="T4" fmla="*/ 170 w 201"/>
              <a:gd name="T5" fmla="*/ 169 h 1268"/>
              <a:gd name="T6" fmla="*/ 170 w 201"/>
              <a:gd name="T7" fmla="*/ 169 h 1268"/>
              <a:gd name="T8" fmla="*/ 199 w 201"/>
              <a:gd name="T9" fmla="*/ 99 h 1268"/>
              <a:gd name="T10" fmla="*/ 101 w 201"/>
              <a:gd name="T11" fmla="*/ 0 h 1268"/>
              <a:gd name="T12" fmla="*/ 2 w 201"/>
              <a:gd name="T13" fmla="*/ 99 h 1268"/>
              <a:gd name="T14" fmla="*/ 31 w 201"/>
              <a:gd name="T15" fmla="*/ 169 h 1268"/>
              <a:gd name="T16" fmla="*/ 31 w 201"/>
              <a:gd name="T17" fmla="*/ 169 h 1268"/>
              <a:gd name="T18" fmla="*/ 31 w 201"/>
              <a:gd name="T19" fmla="*/ 219 h 1268"/>
              <a:gd name="T20" fmla="*/ 31 w 201"/>
              <a:gd name="T21" fmla="*/ 243 h 1268"/>
              <a:gd name="T22" fmla="*/ 0 w 201"/>
              <a:gd name="T23" fmla="*/ 243 h 1268"/>
              <a:gd name="T24" fmla="*/ 0 w 201"/>
              <a:gd name="T25" fmla="*/ 272 h 1268"/>
              <a:gd name="T26" fmla="*/ 16 w 201"/>
              <a:gd name="T27" fmla="*/ 272 h 1268"/>
              <a:gd name="T28" fmla="*/ 16 w 201"/>
              <a:gd name="T29" fmla="*/ 1120 h 1268"/>
              <a:gd name="T30" fmla="*/ 74 w 201"/>
              <a:gd name="T31" fmla="*/ 1120 h 1268"/>
              <a:gd name="T32" fmla="*/ 74 w 201"/>
              <a:gd name="T33" fmla="*/ 1143 h 1268"/>
              <a:gd name="T34" fmla="*/ 36 w 201"/>
              <a:gd name="T35" fmla="*/ 1202 h 1268"/>
              <a:gd name="T36" fmla="*/ 102 w 201"/>
              <a:gd name="T37" fmla="*/ 1268 h 1268"/>
              <a:gd name="T38" fmla="*/ 167 w 201"/>
              <a:gd name="T39" fmla="*/ 1202 h 1268"/>
              <a:gd name="T40" fmla="*/ 130 w 201"/>
              <a:gd name="T41" fmla="*/ 1143 h 1268"/>
              <a:gd name="T42" fmla="*/ 130 w 201"/>
              <a:gd name="T43" fmla="*/ 1120 h 1268"/>
              <a:gd name="T44" fmla="*/ 133 w 201"/>
              <a:gd name="T45" fmla="*/ 1120 h 1268"/>
              <a:gd name="T46" fmla="*/ 143 w 201"/>
              <a:gd name="T47" fmla="*/ 1120 h 1268"/>
              <a:gd name="T48" fmla="*/ 186 w 201"/>
              <a:gd name="T49" fmla="*/ 1120 h 1268"/>
              <a:gd name="T50" fmla="*/ 186 w 201"/>
              <a:gd name="T51" fmla="*/ 272 h 1268"/>
              <a:gd name="T52" fmla="*/ 201 w 201"/>
              <a:gd name="T53" fmla="*/ 272 h 1268"/>
              <a:gd name="T54" fmla="*/ 201 w 201"/>
              <a:gd name="T55" fmla="*/ 243 h 1268"/>
              <a:gd name="T56" fmla="*/ 170 w 201"/>
              <a:gd name="T57" fmla="*/ 243 h 1268"/>
              <a:gd name="T58" fmla="*/ 102 w 201"/>
              <a:gd name="T59" fmla="*/ 1230 h 1268"/>
              <a:gd name="T60" fmla="*/ 74 w 201"/>
              <a:gd name="T61" fmla="*/ 1202 h 1268"/>
              <a:gd name="T62" fmla="*/ 102 w 201"/>
              <a:gd name="T63" fmla="*/ 1174 h 1268"/>
              <a:gd name="T64" fmla="*/ 130 w 201"/>
              <a:gd name="T65" fmla="*/ 1202 h 1268"/>
              <a:gd name="T66" fmla="*/ 102 w 201"/>
              <a:gd name="T67" fmla="*/ 1230 h 1268"/>
              <a:gd name="T68" fmla="*/ 101 w 201"/>
              <a:gd name="T69" fmla="*/ 56 h 1268"/>
              <a:gd name="T70" fmla="*/ 143 w 201"/>
              <a:gd name="T71" fmla="*/ 99 h 1268"/>
              <a:gd name="T72" fmla="*/ 101 w 201"/>
              <a:gd name="T73" fmla="*/ 142 h 1268"/>
              <a:gd name="T74" fmla="*/ 58 w 201"/>
              <a:gd name="T75" fmla="*/ 99 h 1268"/>
              <a:gd name="T76" fmla="*/ 101 w 201"/>
              <a:gd name="T77" fmla="*/ 5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1" h="1268">
                <a:moveTo>
                  <a:pt x="170" y="243"/>
                </a:moveTo>
                <a:cubicBezTo>
                  <a:pt x="170" y="219"/>
                  <a:pt x="170" y="219"/>
                  <a:pt x="170" y="21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88" y="151"/>
                  <a:pt x="199" y="126"/>
                  <a:pt x="199" y="99"/>
                </a:cubicBezTo>
                <a:cubicBezTo>
                  <a:pt x="199" y="45"/>
                  <a:pt x="155" y="0"/>
                  <a:pt x="101" y="0"/>
                </a:cubicBezTo>
                <a:cubicBezTo>
                  <a:pt x="46" y="0"/>
                  <a:pt x="2" y="45"/>
                  <a:pt x="2" y="99"/>
                </a:cubicBezTo>
                <a:cubicBezTo>
                  <a:pt x="2" y="126"/>
                  <a:pt x="13" y="151"/>
                  <a:pt x="31" y="169"/>
                </a:cubicBezTo>
                <a:cubicBezTo>
                  <a:pt x="31" y="169"/>
                  <a:pt x="31" y="169"/>
                  <a:pt x="31" y="169"/>
                </a:cubicBezTo>
                <a:cubicBezTo>
                  <a:pt x="31" y="219"/>
                  <a:pt x="31" y="219"/>
                  <a:pt x="31" y="219"/>
                </a:cubicBezTo>
                <a:cubicBezTo>
                  <a:pt x="31" y="243"/>
                  <a:pt x="31" y="243"/>
                  <a:pt x="31" y="243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72"/>
                  <a:pt x="0" y="272"/>
                  <a:pt x="0" y="272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16" y="1120"/>
                  <a:pt x="16" y="1120"/>
                  <a:pt x="16" y="1120"/>
                </a:cubicBezTo>
                <a:cubicBezTo>
                  <a:pt x="74" y="1120"/>
                  <a:pt x="74" y="1120"/>
                  <a:pt x="74" y="1120"/>
                </a:cubicBezTo>
                <a:cubicBezTo>
                  <a:pt x="74" y="1143"/>
                  <a:pt x="74" y="1143"/>
                  <a:pt x="74" y="1143"/>
                </a:cubicBezTo>
                <a:cubicBezTo>
                  <a:pt x="52" y="1154"/>
                  <a:pt x="36" y="1176"/>
                  <a:pt x="36" y="1202"/>
                </a:cubicBezTo>
                <a:cubicBezTo>
                  <a:pt x="36" y="1238"/>
                  <a:pt x="66" y="1268"/>
                  <a:pt x="102" y="1268"/>
                </a:cubicBezTo>
                <a:cubicBezTo>
                  <a:pt x="138" y="1268"/>
                  <a:pt x="167" y="1238"/>
                  <a:pt x="167" y="1202"/>
                </a:cubicBezTo>
                <a:cubicBezTo>
                  <a:pt x="167" y="1176"/>
                  <a:pt x="152" y="1154"/>
                  <a:pt x="130" y="1143"/>
                </a:cubicBezTo>
                <a:cubicBezTo>
                  <a:pt x="130" y="1120"/>
                  <a:pt x="130" y="1120"/>
                  <a:pt x="130" y="1120"/>
                </a:cubicBezTo>
                <a:cubicBezTo>
                  <a:pt x="133" y="1120"/>
                  <a:pt x="133" y="1120"/>
                  <a:pt x="133" y="1120"/>
                </a:cubicBezTo>
                <a:cubicBezTo>
                  <a:pt x="143" y="1120"/>
                  <a:pt x="143" y="1120"/>
                  <a:pt x="143" y="1120"/>
                </a:cubicBezTo>
                <a:cubicBezTo>
                  <a:pt x="186" y="1120"/>
                  <a:pt x="186" y="1120"/>
                  <a:pt x="186" y="1120"/>
                </a:cubicBezTo>
                <a:cubicBezTo>
                  <a:pt x="186" y="272"/>
                  <a:pt x="186" y="272"/>
                  <a:pt x="186" y="272"/>
                </a:cubicBezTo>
                <a:cubicBezTo>
                  <a:pt x="201" y="272"/>
                  <a:pt x="201" y="272"/>
                  <a:pt x="201" y="272"/>
                </a:cubicBezTo>
                <a:cubicBezTo>
                  <a:pt x="201" y="243"/>
                  <a:pt x="201" y="243"/>
                  <a:pt x="201" y="243"/>
                </a:cubicBezTo>
                <a:lnTo>
                  <a:pt x="170" y="243"/>
                </a:lnTo>
                <a:close/>
                <a:moveTo>
                  <a:pt x="102" y="1230"/>
                </a:moveTo>
                <a:cubicBezTo>
                  <a:pt x="86" y="1230"/>
                  <a:pt x="74" y="1218"/>
                  <a:pt x="74" y="1202"/>
                </a:cubicBezTo>
                <a:cubicBezTo>
                  <a:pt x="74" y="1187"/>
                  <a:pt x="86" y="1174"/>
                  <a:pt x="102" y="1174"/>
                </a:cubicBezTo>
                <a:cubicBezTo>
                  <a:pt x="117" y="1174"/>
                  <a:pt x="130" y="1187"/>
                  <a:pt x="130" y="1202"/>
                </a:cubicBezTo>
                <a:cubicBezTo>
                  <a:pt x="130" y="1218"/>
                  <a:pt x="117" y="1230"/>
                  <a:pt x="102" y="1230"/>
                </a:cubicBezTo>
                <a:close/>
                <a:moveTo>
                  <a:pt x="101" y="56"/>
                </a:moveTo>
                <a:cubicBezTo>
                  <a:pt x="124" y="56"/>
                  <a:pt x="143" y="76"/>
                  <a:pt x="143" y="99"/>
                </a:cubicBezTo>
                <a:cubicBezTo>
                  <a:pt x="143" y="122"/>
                  <a:pt x="124" y="142"/>
                  <a:pt x="101" y="142"/>
                </a:cubicBezTo>
                <a:cubicBezTo>
                  <a:pt x="77" y="142"/>
                  <a:pt x="58" y="122"/>
                  <a:pt x="58" y="99"/>
                </a:cubicBezTo>
                <a:cubicBezTo>
                  <a:pt x="58" y="76"/>
                  <a:pt x="77" y="56"/>
                  <a:pt x="101" y="5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71" name="Freeform 17"/>
          <p:cNvSpPr>
            <a:spLocks noEditPoints="1"/>
          </p:cNvSpPr>
          <p:nvPr/>
        </p:nvSpPr>
        <p:spPr bwMode="auto">
          <a:xfrm>
            <a:off x="4683025" y="5191344"/>
            <a:ext cx="298550" cy="1860333"/>
          </a:xfrm>
          <a:custGeom>
            <a:avLst/>
            <a:gdLst>
              <a:gd name="T0" fmla="*/ 170 w 201"/>
              <a:gd name="T1" fmla="*/ 243 h 1268"/>
              <a:gd name="T2" fmla="*/ 170 w 201"/>
              <a:gd name="T3" fmla="*/ 219 h 1268"/>
              <a:gd name="T4" fmla="*/ 170 w 201"/>
              <a:gd name="T5" fmla="*/ 169 h 1268"/>
              <a:gd name="T6" fmla="*/ 170 w 201"/>
              <a:gd name="T7" fmla="*/ 169 h 1268"/>
              <a:gd name="T8" fmla="*/ 199 w 201"/>
              <a:gd name="T9" fmla="*/ 99 h 1268"/>
              <a:gd name="T10" fmla="*/ 101 w 201"/>
              <a:gd name="T11" fmla="*/ 0 h 1268"/>
              <a:gd name="T12" fmla="*/ 2 w 201"/>
              <a:gd name="T13" fmla="*/ 99 h 1268"/>
              <a:gd name="T14" fmla="*/ 31 w 201"/>
              <a:gd name="T15" fmla="*/ 169 h 1268"/>
              <a:gd name="T16" fmla="*/ 31 w 201"/>
              <a:gd name="T17" fmla="*/ 169 h 1268"/>
              <a:gd name="T18" fmla="*/ 31 w 201"/>
              <a:gd name="T19" fmla="*/ 219 h 1268"/>
              <a:gd name="T20" fmla="*/ 31 w 201"/>
              <a:gd name="T21" fmla="*/ 243 h 1268"/>
              <a:gd name="T22" fmla="*/ 0 w 201"/>
              <a:gd name="T23" fmla="*/ 243 h 1268"/>
              <a:gd name="T24" fmla="*/ 0 w 201"/>
              <a:gd name="T25" fmla="*/ 272 h 1268"/>
              <a:gd name="T26" fmla="*/ 16 w 201"/>
              <a:gd name="T27" fmla="*/ 272 h 1268"/>
              <a:gd name="T28" fmla="*/ 16 w 201"/>
              <a:gd name="T29" fmla="*/ 1120 h 1268"/>
              <a:gd name="T30" fmla="*/ 74 w 201"/>
              <a:gd name="T31" fmla="*/ 1120 h 1268"/>
              <a:gd name="T32" fmla="*/ 74 w 201"/>
              <a:gd name="T33" fmla="*/ 1143 h 1268"/>
              <a:gd name="T34" fmla="*/ 36 w 201"/>
              <a:gd name="T35" fmla="*/ 1202 h 1268"/>
              <a:gd name="T36" fmla="*/ 102 w 201"/>
              <a:gd name="T37" fmla="*/ 1268 h 1268"/>
              <a:gd name="T38" fmla="*/ 167 w 201"/>
              <a:gd name="T39" fmla="*/ 1202 h 1268"/>
              <a:gd name="T40" fmla="*/ 130 w 201"/>
              <a:gd name="T41" fmla="*/ 1143 h 1268"/>
              <a:gd name="T42" fmla="*/ 130 w 201"/>
              <a:gd name="T43" fmla="*/ 1120 h 1268"/>
              <a:gd name="T44" fmla="*/ 133 w 201"/>
              <a:gd name="T45" fmla="*/ 1120 h 1268"/>
              <a:gd name="T46" fmla="*/ 143 w 201"/>
              <a:gd name="T47" fmla="*/ 1120 h 1268"/>
              <a:gd name="T48" fmla="*/ 186 w 201"/>
              <a:gd name="T49" fmla="*/ 1120 h 1268"/>
              <a:gd name="T50" fmla="*/ 186 w 201"/>
              <a:gd name="T51" fmla="*/ 272 h 1268"/>
              <a:gd name="T52" fmla="*/ 201 w 201"/>
              <a:gd name="T53" fmla="*/ 272 h 1268"/>
              <a:gd name="T54" fmla="*/ 201 w 201"/>
              <a:gd name="T55" fmla="*/ 243 h 1268"/>
              <a:gd name="T56" fmla="*/ 170 w 201"/>
              <a:gd name="T57" fmla="*/ 243 h 1268"/>
              <a:gd name="T58" fmla="*/ 102 w 201"/>
              <a:gd name="T59" fmla="*/ 1230 h 1268"/>
              <a:gd name="T60" fmla="*/ 74 w 201"/>
              <a:gd name="T61" fmla="*/ 1202 h 1268"/>
              <a:gd name="T62" fmla="*/ 102 w 201"/>
              <a:gd name="T63" fmla="*/ 1174 h 1268"/>
              <a:gd name="T64" fmla="*/ 130 w 201"/>
              <a:gd name="T65" fmla="*/ 1202 h 1268"/>
              <a:gd name="T66" fmla="*/ 102 w 201"/>
              <a:gd name="T67" fmla="*/ 1230 h 1268"/>
              <a:gd name="T68" fmla="*/ 101 w 201"/>
              <a:gd name="T69" fmla="*/ 56 h 1268"/>
              <a:gd name="T70" fmla="*/ 143 w 201"/>
              <a:gd name="T71" fmla="*/ 99 h 1268"/>
              <a:gd name="T72" fmla="*/ 101 w 201"/>
              <a:gd name="T73" fmla="*/ 142 h 1268"/>
              <a:gd name="T74" fmla="*/ 58 w 201"/>
              <a:gd name="T75" fmla="*/ 99 h 1268"/>
              <a:gd name="T76" fmla="*/ 101 w 201"/>
              <a:gd name="T77" fmla="*/ 56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1" h="1268">
                <a:moveTo>
                  <a:pt x="170" y="243"/>
                </a:moveTo>
                <a:cubicBezTo>
                  <a:pt x="170" y="219"/>
                  <a:pt x="170" y="219"/>
                  <a:pt x="170" y="21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70" y="169"/>
                  <a:pt x="170" y="169"/>
                  <a:pt x="170" y="169"/>
                </a:cubicBezTo>
                <a:cubicBezTo>
                  <a:pt x="188" y="151"/>
                  <a:pt x="199" y="126"/>
                  <a:pt x="199" y="99"/>
                </a:cubicBezTo>
                <a:cubicBezTo>
                  <a:pt x="199" y="45"/>
                  <a:pt x="155" y="0"/>
                  <a:pt x="101" y="0"/>
                </a:cubicBezTo>
                <a:cubicBezTo>
                  <a:pt x="46" y="0"/>
                  <a:pt x="2" y="45"/>
                  <a:pt x="2" y="99"/>
                </a:cubicBezTo>
                <a:cubicBezTo>
                  <a:pt x="2" y="126"/>
                  <a:pt x="13" y="151"/>
                  <a:pt x="31" y="169"/>
                </a:cubicBezTo>
                <a:cubicBezTo>
                  <a:pt x="31" y="169"/>
                  <a:pt x="31" y="169"/>
                  <a:pt x="31" y="169"/>
                </a:cubicBezTo>
                <a:cubicBezTo>
                  <a:pt x="31" y="219"/>
                  <a:pt x="31" y="219"/>
                  <a:pt x="31" y="219"/>
                </a:cubicBezTo>
                <a:cubicBezTo>
                  <a:pt x="31" y="243"/>
                  <a:pt x="31" y="243"/>
                  <a:pt x="31" y="243"/>
                </a:cubicBezTo>
                <a:cubicBezTo>
                  <a:pt x="0" y="243"/>
                  <a:pt x="0" y="243"/>
                  <a:pt x="0" y="243"/>
                </a:cubicBezTo>
                <a:cubicBezTo>
                  <a:pt x="0" y="272"/>
                  <a:pt x="0" y="272"/>
                  <a:pt x="0" y="272"/>
                </a:cubicBezTo>
                <a:cubicBezTo>
                  <a:pt x="16" y="272"/>
                  <a:pt x="16" y="272"/>
                  <a:pt x="16" y="272"/>
                </a:cubicBezTo>
                <a:cubicBezTo>
                  <a:pt x="16" y="1120"/>
                  <a:pt x="16" y="1120"/>
                  <a:pt x="16" y="1120"/>
                </a:cubicBezTo>
                <a:cubicBezTo>
                  <a:pt x="74" y="1120"/>
                  <a:pt x="74" y="1120"/>
                  <a:pt x="74" y="1120"/>
                </a:cubicBezTo>
                <a:cubicBezTo>
                  <a:pt x="74" y="1143"/>
                  <a:pt x="74" y="1143"/>
                  <a:pt x="74" y="1143"/>
                </a:cubicBezTo>
                <a:cubicBezTo>
                  <a:pt x="52" y="1154"/>
                  <a:pt x="36" y="1176"/>
                  <a:pt x="36" y="1202"/>
                </a:cubicBezTo>
                <a:cubicBezTo>
                  <a:pt x="36" y="1238"/>
                  <a:pt x="66" y="1268"/>
                  <a:pt x="102" y="1268"/>
                </a:cubicBezTo>
                <a:cubicBezTo>
                  <a:pt x="138" y="1268"/>
                  <a:pt x="167" y="1238"/>
                  <a:pt x="167" y="1202"/>
                </a:cubicBezTo>
                <a:cubicBezTo>
                  <a:pt x="167" y="1176"/>
                  <a:pt x="152" y="1154"/>
                  <a:pt x="130" y="1143"/>
                </a:cubicBezTo>
                <a:cubicBezTo>
                  <a:pt x="130" y="1120"/>
                  <a:pt x="130" y="1120"/>
                  <a:pt x="130" y="1120"/>
                </a:cubicBezTo>
                <a:cubicBezTo>
                  <a:pt x="133" y="1120"/>
                  <a:pt x="133" y="1120"/>
                  <a:pt x="133" y="1120"/>
                </a:cubicBezTo>
                <a:cubicBezTo>
                  <a:pt x="143" y="1120"/>
                  <a:pt x="143" y="1120"/>
                  <a:pt x="143" y="1120"/>
                </a:cubicBezTo>
                <a:cubicBezTo>
                  <a:pt x="186" y="1120"/>
                  <a:pt x="186" y="1120"/>
                  <a:pt x="186" y="1120"/>
                </a:cubicBezTo>
                <a:cubicBezTo>
                  <a:pt x="186" y="272"/>
                  <a:pt x="186" y="272"/>
                  <a:pt x="186" y="272"/>
                </a:cubicBezTo>
                <a:cubicBezTo>
                  <a:pt x="201" y="272"/>
                  <a:pt x="201" y="272"/>
                  <a:pt x="201" y="272"/>
                </a:cubicBezTo>
                <a:cubicBezTo>
                  <a:pt x="201" y="243"/>
                  <a:pt x="201" y="243"/>
                  <a:pt x="201" y="243"/>
                </a:cubicBezTo>
                <a:lnTo>
                  <a:pt x="170" y="243"/>
                </a:lnTo>
                <a:close/>
                <a:moveTo>
                  <a:pt x="102" y="1230"/>
                </a:moveTo>
                <a:cubicBezTo>
                  <a:pt x="86" y="1230"/>
                  <a:pt x="74" y="1218"/>
                  <a:pt x="74" y="1202"/>
                </a:cubicBezTo>
                <a:cubicBezTo>
                  <a:pt x="74" y="1187"/>
                  <a:pt x="86" y="1174"/>
                  <a:pt x="102" y="1174"/>
                </a:cubicBezTo>
                <a:cubicBezTo>
                  <a:pt x="117" y="1174"/>
                  <a:pt x="130" y="1187"/>
                  <a:pt x="130" y="1202"/>
                </a:cubicBezTo>
                <a:cubicBezTo>
                  <a:pt x="130" y="1218"/>
                  <a:pt x="117" y="1230"/>
                  <a:pt x="102" y="1230"/>
                </a:cubicBezTo>
                <a:close/>
                <a:moveTo>
                  <a:pt x="101" y="56"/>
                </a:moveTo>
                <a:cubicBezTo>
                  <a:pt x="124" y="56"/>
                  <a:pt x="143" y="76"/>
                  <a:pt x="143" y="99"/>
                </a:cubicBezTo>
                <a:cubicBezTo>
                  <a:pt x="143" y="122"/>
                  <a:pt x="124" y="142"/>
                  <a:pt x="101" y="142"/>
                </a:cubicBezTo>
                <a:cubicBezTo>
                  <a:pt x="77" y="142"/>
                  <a:pt x="58" y="122"/>
                  <a:pt x="58" y="99"/>
                </a:cubicBezTo>
                <a:cubicBezTo>
                  <a:pt x="58" y="76"/>
                  <a:pt x="77" y="56"/>
                  <a:pt x="101" y="5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64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prstDash val="soli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86" name="TextBox 185"/>
          <p:cNvSpPr txBox="1"/>
          <p:nvPr/>
        </p:nvSpPr>
        <p:spPr>
          <a:xfrm rot="5400000">
            <a:off x="4641151" y="5760719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380K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72" name="TextBox 271"/>
          <p:cNvSpPr txBox="1"/>
          <p:nvPr/>
        </p:nvSpPr>
        <p:spPr>
          <a:xfrm rot="5400000">
            <a:off x="4154557" y="5882639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370K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73" name="TextBox 272"/>
          <p:cNvSpPr txBox="1"/>
          <p:nvPr/>
        </p:nvSpPr>
        <p:spPr>
          <a:xfrm rot="5400000">
            <a:off x="3621157" y="6019799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360K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74" name="TextBox 273"/>
          <p:cNvSpPr txBox="1"/>
          <p:nvPr/>
        </p:nvSpPr>
        <p:spPr>
          <a:xfrm rot="5400000">
            <a:off x="9195117" y="5602604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1,300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75" name="TextBox 274"/>
          <p:cNvSpPr txBox="1"/>
          <p:nvPr/>
        </p:nvSpPr>
        <p:spPr>
          <a:xfrm rot="5400000">
            <a:off x="8691061" y="5732144"/>
            <a:ext cx="4071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1,260</a:t>
            </a:r>
            <a:endParaRPr lang="ko-KR" altLang="en-US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43" name="그룹 242"/>
          <p:cNvGrpSpPr/>
          <p:nvPr/>
        </p:nvGrpSpPr>
        <p:grpSpPr>
          <a:xfrm>
            <a:off x="5455312" y="4364373"/>
            <a:ext cx="277160" cy="213809"/>
            <a:chOff x="345109" y="1341813"/>
            <a:chExt cx="277160" cy="213809"/>
          </a:xfrm>
        </p:grpSpPr>
        <p:sp>
          <p:nvSpPr>
            <p:cNvPr id="244" name="갈매기형 수장 243"/>
            <p:cNvSpPr/>
            <p:nvPr/>
          </p:nvSpPr>
          <p:spPr>
            <a:xfrm>
              <a:off x="345109" y="1341813"/>
              <a:ext cx="158377" cy="213809"/>
            </a:xfrm>
            <a:prstGeom prst="chevron">
              <a:avLst/>
            </a:prstGeom>
            <a:solidFill>
              <a:srgbClr val="D424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rgbClr val="D42423"/>
                </a:solidFill>
              </a:endParaRPr>
            </a:p>
          </p:txBody>
        </p:sp>
        <p:sp>
          <p:nvSpPr>
            <p:cNvPr id="245" name="갈매기형 수장 244"/>
            <p:cNvSpPr/>
            <p:nvPr/>
          </p:nvSpPr>
          <p:spPr>
            <a:xfrm>
              <a:off x="463892" y="1341813"/>
              <a:ext cx="158377" cy="2138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32">
                <a:solidFill>
                  <a:schemeClr val="tx1"/>
                </a:solidFill>
              </a:endParaRPr>
            </a:p>
          </p:txBody>
        </p:sp>
      </p:grpSp>
      <p:grpSp>
        <p:nvGrpSpPr>
          <p:cNvPr id="222" name="그룹 221"/>
          <p:cNvGrpSpPr/>
          <p:nvPr/>
        </p:nvGrpSpPr>
        <p:grpSpPr>
          <a:xfrm>
            <a:off x="487367" y="3408731"/>
            <a:ext cx="3349083" cy="458002"/>
            <a:chOff x="66674" y="2694356"/>
            <a:chExt cx="3349083" cy="458002"/>
          </a:xfrm>
        </p:grpSpPr>
        <p:grpSp>
          <p:nvGrpSpPr>
            <p:cNvPr id="223" name="그룹 222"/>
            <p:cNvGrpSpPr/>
            <p:nvPr/>
          </p:nvGrpSpPr>
          <p:grpSpPr>
            <a:xfrm>
              <a:off x="860968" y="2694356"/>
              <a:ext cx="2554789" cy="458002"/>
              <a:chOff x="516515" y="2475634"/>
              <a:chExt cx="3091295" cy="554182"/>
            </a:xfrm>
          </p:grpSpPr>
          <p:grpSp>
            <p:nvGrpSpPr>
              <p:cNvPr id="227" name="그룹 226"/>
              <p:cNvGrpSpPr/>
              <p:nvPr/>
            </p:nvGrpSpPr>
            <p:grpSpPr>
              <a:xfrm>
                <a:off x="516515" y="2475634"/>
                <a:ext cx="3091295" cy="554182"/>
                <a:chOff x="516515" y="2475634"/>
                <a:chExt cx="3091295" cy="554182"/>
              </a:xfrm>
            </p:grpSpPr>
            <p:sp>
              <p:nvSpPr>
                <p:cNvPr id="231" name="모서리가 둥근 직사각형 230"/>
                <p:cNvSpPr/>
                <p:nvPr/>
              </p:nvSpPr>
              <p:spPr>
                <a:xfrm>
                  <a:off x="516515" y="2475634"/>
                  <a:ext cx="3091295" cy="55418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n w="6350">
                  <a:gradFill flip="none" rotWithShape="1">
                    <a:gsLst>
                      <a:gs pos="0">
                        <a:srgbClr val="D42423"/>
                      </a:gs>
                      <a:gs pos="60000">
                        <a:srgbClr val="D42423">
                          <a:alpha val="0"/>
                        </a:srgbClr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sp>
              <p:nvSpPr>
                <p:cNvPr id="232" name="타원 231"/>
                <p:cNvSpPr/>
                <p:nvPr/>
              </p:nvSpPr>
              <p:spPr>
                <a:xfrm>
                  <a:off x="3095625" y="2566988"/>
                  <a:ext cx="371475" cy="371475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solidFill>
                    <a:schemeClr val="bg1"/>
                  </a:solidFill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228" name="그룹 227"/>
              <p:cNvGrpSpPr/>
              <p:nvPr/>
            </p:nvGrpSpPr>
            <p:grpSpPr>
              <a:xfrm flipH="1">
                <a:off x="3176687" y="2679708"/>
                <a:ext cx="189305" cy="146035"/>
                <a:chOff x="318360" y="1211141"/>
                <a:chExt cx="229058" cy="176702"/>
              </a:xfrm>
            </p:grpSpPr>
            <p:sp>
              <p:nvSpPr>
                <p:cNvPr id="229" name="갈매기형 수장 228"/>
                <p:cNvSpPr/>
                <p:nvPr/>
              </p:nvSpPr>
              <p:spPr>
                <a:xfrm>
                  <a:off x="318360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230" name="갈매기형 수장 229"/>
                <p:cNvSpPr/>
                <p:nvPr/>
              </p:nvSpPr>
              <p:spPr>
                <a:xfrm>
                  <a:off x="416528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224" name="그룹 223"/>
            <p:cNvGrpSpPr/>
            <p:nvPr/>
          </p:nvGrpSpPr>
          <p:grpSpPr>
            <a:xfrm>
              <a:off x="66674" y="2761775"/>
              <a:ext cx="3098802" cy="323165"/>
              <a:chOff x="66674" y="1799676"/>
              <a:chExt cx="3098802" cy="323165"/>
            </a:xfrm>
          </p:grpSpPr>
          <p:sp>
            <p:nvSpPr>
              <p:cNvPr id="225" name="TextBox 224"/>
              <p:cNvSpPr txBox="1"/>
              <p:nvPr/>
            </p:nvSpPr>
            <p:spPr>
              <a:xfrm>
                <a:off x="2243714" y="1799676"/>
                <a:ext cx="92176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ko-KR" altLang="en-US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</a:rPr>
                  <a:t>종  업  원</a:t>
                </a:r>
                <a:r>
                  <a:rPr lang="ko-KR" altLang="en-US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  <a:ea typeface="+mj-ea"/>
                  </a:rPr>
                  <a:t>  </a:t>
                </a:r>
                <a:endParaRPr lang="en-US" altLang="ko-KR" sz="15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66674" y="1799676"/>
                <a:ext cx="226377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  <a:buSzPct val="100000"/>
                </a:pP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207</a:t>
                </a:r>
                <a:r>
                  <a:rPr lang="ko-KR" altLang="en-US" sz="1500" spc="-13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명</a:t>
                </a:r>
                <a:endParaRPr lang="ko-KR" altLang="en-US" sz="1500" spc="-1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</p:grpSp>
      <p:grpSp>
        <p:nvGrpSpPr>
          <p:cNvPr id="233" name="그룹 232"/>
          <p:cNvGrpSpPr/>
          <p:nvPr/>
        </p:nvGrpSpPr>
        <p:grpSpPr>
          <a:xfrm>
            <a:off x="1281661" y="2171299"/>
            <a:ext cx="2554789" cy="458002"/>
            <a:chOff x="516515" y="2475634"/>
            <a:chExt cx="3091295" cy="554182"/>
          </a:xfrm>
        </p:grpSpPr>
        <p:grpSp>
          <p:nvGrpSpPr>
            <p:cNvPr id="234" name="그룹 233"/>
            <p:cNvGrpSpPr/>
            <p:nvPr/>
          </p:nvGrpSpPr>
          <p:grpSpPr>
            <a:xfrm>
              <a:off x="516515" y="2475634"/>
              <a:ext cx="3091295" cy="554182"/>
              <a:chOff x="516515" y="2475634"/>
              <a:chExt cx="3091295" cy="554182"/>
            </a:xfrm>
          </p:grpSpPr>
          <p:sp>
            <p:nvSpPr>
              <p:cNvPr id="238" name="모서리가 둥근 직사각형 237"/>
              <p:cNvSpPr/>
              <p:nvPr/>
            </p:nvSpPr>
            <p:spPr>
              <a:xfrm>
                <a:off x="516515" y="2475634"/>
                <a:ext cx="3091295" cy="55418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1"/>
                <a:tileRect/>
              </a:gradFill>
              <a:ln w="6350">
                <a:gradFill flip="none" rotWithShape="1">
                  <a:gsLst>
                    <a:gs pos="0">
                      <a:srgbClr val="D42423"/>
                    </a:gs>
                    <a:gs pos="60000">
                      <a:srgbClr val="D42423">
                        <a:alpha val="0"/>
                      </a:srgbClr>
                    </a:gs>
                  </a:gsLst>
                  <a:lin ang="108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ko-KR" altLang="en-US" sz="2205" dirty="0">
                  <a:ln>
                    <a:solidFill>
                      <a:schemeClr val="bg1">
                        <a:lumMod val="75000"/>
                        <a:alpha val="0"/>
                      </a:schemeClr>
                    </a:solidFill>
                  </a:ln>
                  <a:latin typeface="KoPub바탕체 Medium" panose="02020603020101020101" pitchFamily="18" charset="-127"/>
                  <a:ea typeface="KoPub바탕체 Medium" panose="02020603020101020101" pitchFamily="18" charset="-127"/>
                </a:endParaRPr>
              </a:p>
            </p:txBody>
          </p:sp>
          <p:sp>
            <p:nvSpPr>
              <p:cNvPr id="239" name="타원 238"/>
              <p:cNvSpPr/>
              <p:nvPr/>
            </p:nvSpPr>
            <p:spPr>
              <a:xfrm>
                <a:off x="3095625" y="2566988"/>
                <a:ext cx="371475" cy="371475"/>
              </a:xfrm>
              <a:prstGeom prst="ellipse">
                <a:avLst/>
              </a:prstGeom>
              <a:solidFill>
                <a:srgbClr val="D42423"/>
              </a:solidFill>
              <a:ln w="19050">
                <a:solidFill>
                  <a:schemeClr val="bg1"/>
                </a:solidFill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35" name="그룹 234"/>
            <p:cNvGrpSpPr/>
            <p:nvPr/>
          </p:nvGrpSpPr>
          <p:grpSpPr>
            <a:xfrm flipH="1">
              <a:off x="3176687" y="2679708"/>
              <a:ext cx="189305" cy="146035"/>
              <a:chOff x="318360" y="1211141"/>
              <a:chExt cx="229058" cy="176702"/>
            </a:xfrm>
          </p:grpSpPr>
          <p:sp>
            <p:nvSpPr>
              <p:cNvPr id="236" name="갈매기형 수장 235"/>
              <p:cNvSpPr/>
              <p:nvPr/>
            </p:nvSpPr>
            <p:spPr>
              <a:xfrm>
                <a:off x="318360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237" name="갈매기형 수장 236"/>
              <p:cNvSpPr/>
              <p:nvPr/>
            </p:nvSpPr>
            <p:spPr>
              <a:xfrm>
                <a:off x="416528" y="1211141"/>
                <a:ext cx="130890" cy="176702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40000"/>
                  </a:lnSpc>
                </a:pPr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40" name="그룹 239"/>
          <p:cNvGrpSpPr/>
          <p:nvPr/>
        </p:nvGrpSpPr>
        <p:grpSpPr>
          <a:xfrm>
            <a:off x="-50296" y="2238721"/>
            <a:ext cx="3636460" cy="323165"/>
            <a:chOff x="-470984" y="1213889"/>
            <a:chExt cx="3636460" cy="323165"/>
          </a:xfrm>
        </p:grpSpPr>
        <p:sp>
          <p:nvSpPr>
            <p:cNvPr id="241" name="TextBox 240"/>
            <p:cNvSpPr txBox="1"/>
            <p:nvPr/>
          </p:nvSpPr>
          <p:spPr>
            <a:xfrm>
              <a:off x="-470984" y="1213889"/>
              <a:ext cx="280143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buClr>
                  <a:srgbClr val="800000"/>
                </a:buClr>
                <a:buSzPct val="100000"/>
              </a:pPr>
              <a:r>
                <a:rPr lang="en-US" altLang="ko-KR" sz="1500" spc="-1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248,700ft²(23,100㎡, </a:t>
              </a:r>
              <a:r>
                <a:rPr lang="ko-KR" altLang="en-US" sz="1500" spc="-1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약 </a:t>
              </a:r>
              <a:r>
                <a:rPr lang="en-US" altLang="ko-KR" sz="1500" spc="-1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7,000</a:t>
              </a:r>
              <a:r>
                <a:rPr lang="ko-KR" altLang="en-US" sz="1500" spc="-1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평</a:t>
              </a:r>
              <a:r>
                <a:rPr lang="en-US" altLang="ko-KR" sz="1500" spc="-13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)</a:t>
              </a: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2243714" y="1213889"/>
              <a:ext cx="92176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  <a:buSzPct val="100000"/>
              </a:pPr>
              <a:r>
                <a:rPr lang="ko-KR" altLang="en-US" sz="15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</a:rPr>
                <a:t>대지면적</a:t>
              </a:r>
              <a:endParaRPr lang="en-US" altLang="ko-KR" sz="15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91" name="그룹 290"/>
          <p:cNvGrpSpPr/>
          <p:nvPr/>
        </p:nvGrpSpPr>
        <p:grpSpPr>
          <a:xfrm>
            <a:off x="-169937" y="2790015"/>
            <a:ext cx="4006387" cy="458002"/>
            <a:chOff x="-590630" y="2085574"/>
            <a:chExt cx="4006387" cy="458002"/>
          </a:xfrm>
        </p:grpSpPr>
        <p:grpSp>
          <p:nvGrpSpPr>
            <p:cNvPr id="292" name="그룹 291"/>
            <p:cNvGrpSpPr/>
            <p:nvPr/>
          </p:nvGrpSpPr>
          <p:grpSpPr>
            <a:xfrm>
              <a:off x="860968" y="2085574"/>
              <a:ext cx="2554789" cy="458002"/>
              <a:chOff x="516515" y="2475634"/>
              <a:chExt cx="3091295" cy="554182"/>
            </a:xfrm>
          </p:grpSpPr>
          <p:grpSp>
            <p:nvGrpSpPr>
              <p:cNvPr id="296" name="그룹 295"/>
              <p:cNvGrpSpPr/>
              <p:nvPr/>
            </p:nvGrpSpPr>
            <p:grpSpPr>
              <a:xfrm>
                <a:off x="516515" y="2475634"/>
                <a:ext cx="3091295" cy="554182"/>
                <a:chOff x="516515" y="2475634"/>
                <a:chExt cx="3091295" cy="554182"/>
              </a:xfrm>
            </p:grpSpPr>
            <p:sp>
              <p:nvSpPr>
                <p:cNvPr id="300" name="모서리가 둥근 직사각형 299"/>
                <p:cNvSpPr/>
                <p:nvPr/>
              </p:nvSpPr>
              <p:spPr>
                <a:xfrm>
                  <a:off x="516515" y="2475634"/>
                  <a:ext cx="3091295" cy="55418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n w="6350">
                  <a:gradFill flip="none" rotWithShape="1">
                    <a:gsLst>
                      <a:gs pos="0">
                        <a:srgbClr val="D42423"/>
                      </a:gs>
                      <a:gs pos="60000">
                        <a:srgbClr val="D42423">
                          <a:alpha val="0"/>
                        </a:srgbClr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sp>
              <p:nvSpPr>
                <p:cNvPr id="301" name="타원 300"/>
                <p:cNvSpPr/>
                <p:nvPr/>
              </p:nvSpPr>
              <p:spPr>
                <a:xfrm>
                  <a:off x="3095625" y="2566988"/>
                  <a:ext cx="371475" cy="371475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solidFill>
                    <a:schemeClr val="bg1"/>
                  </a:solidFill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297" name="그룹 296"/>
              <p:cNvGrpSpPr/>
              <p:nvPr/>
            </p:nvGrpSpPr>
            <p:grpSpPr>
              <a:xfrm flipH="1">
                <a:off x="3176687" y="2679708"/>
                <a:ext cx="189305" cy="146035"/>
                <a:chOff x="318360" y="1211141"/>
                <a:chExt cx="229058" cy="176702"/>
              </a:xfrm>
            </p:grpSpPr>
            <p:sp>
              <p:nvSpPr>
                <p:cNvPr id="298" name="갈매기형 수장 297"/>
                <p:cNvSpPr/>
                <p:nvPr/>
              </p:nvSpPr>
              <p:spPr>
                <a:xfrm>
                  <a:off x="318360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299" name="갈매기형 수장 298"/>
                <p:cNvSpPr/>
                <p:nvPr/>
              </p:nvSpPr>
              <p:spPr>
                <a:xfrm>
                  <a:off x="416528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293" name="그룹 292"/>
            <p:cNvGrpSpPr/>
            <p:nvPr/>
          </p:nvGrpSpPr>
          <p:grpSpPr>
            <a:xfrm>
              <a:off x="-590630" y="2152993"/>
              <a:ext cx="3756106" cy="323165"/>
              <a:chOff x="-590630" y="2118764"/>
              <a:chExt cx="3756106" cy="323165"/>
            </a:xfrm>
          </p:grpSpPr>
          <p:sp>
            <p:nvSpPr>
              <p:cNvPr id="294" name="TextBox 293"/>
              <p:cNvSpPr txBox="1"/>
              <p:nvPr/>
            </p:nvSpPr>
            <p:spPr>
              <a:xfrm>
                <a:off x="-590630" y="2118764"/>
                <a:ext cx="292107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  <a:buSzPct val="100000"/>
                </a:pP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209,304ft²(19,445㎡, </a:t>
                </a:r>
                <a:r>
                  <a:rPr lang="ko-KR" altLang="en-US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약 </a:t>
                </a: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5,880</a:t>
                </a:r>
                <a:r>
                  <a:rPr lang="ko-KR" altLang="en-US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평</a:t>
                </a: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)</a:t>
                </a:r>
              </a:p>
            </p:txBody>
          </p:sp>
          <p:sp>
            <p:nvSpPr>
              <p:cNvPr id="295" name="TextBox 294"/>
              <p:cNvSpPr txBox="1"/>
              <p:nvPr/>
            </p:nvSpPr>
            <p:spPr>
              <a:xfrm>
                <a:off x="2243714" y="2118764"/>
                <a:ext cx="92176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ko-KR" altLang="en-US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</a:rPr>
                  <a:t>건물면적</a:t>
                </a:r>
                <a:endParaRPr lang="en-US" altLang="ko-KR" sz="15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</a:endParaRPr>
              </a:p>
            </p:txBody>
          </p:sp>
        </p:grpSp>
      </p:grpSp>
      <p:grpSp>
        <p:nvGrpSpPr>
          <p:cNvPr id="302" name="그룹 301"/>
          <p:cNvGrpSpPr/>
          <p:nvPr/>
        </p:nvGrpSpPr>
        <p:grpSpPr>
          <a:xfrm>
            <a:off x="6845877" y="3408731"/>
            <a:ext cx="3090286" cy="458002"/>
            <a:chOff x="6720464" y="2856281"/>
            <a:chExt cx="3090286" cy="458002"/>
          </a:xfrm>
        </p:grpSpPr>
        <p:grpSp>
          <p:nvGrpSpPr>
            <p:cNvPr id="303" name="그룹 302"/>
            <p:cNvGrpSpPr/>
            <p:nvPr/>
          </p:nvGrpSpPr>
          <p:grpSpPr>
            <a:xfrm flipH="1">
              <a:off x="6720464" y="2856281"/>
              <a:ext cx="2554789" cy="458002"/>
              <a:chOff x="516515" y="2475634"/>
              <a:chExt cx="3091295" cy="554182"/>
            </a:xfrm>
          </p:grpSpPr>
          <p:grpSp>
            <p:nvGrpSpPr>
              <p:cNvPr id="307" name="그룹 306"/>
              <p:cNvGrpSpPr/>
              <p:nvPr/>
            </p:nvGrpSpPr>
            <p:grpSpPr>
              <a:xfrm>
                <a:off x="516515" y="2475634"/>
                <a:ext cx="3091295" cy="554182"/>
                <a:chOff x="516515" y="2475634"/>
                <a:chExt cx="3091295" cy="554182"/>
              </a:xfrm>
            </p:grpSpPr>
            <p:sp>
              <p:nvSpPr>
                <p:cNvPr id="311" name="모서리가 둥근 직사각형 310"/>
                <p:cNvSpPr/>
                <p:nvPr/>
              </p:nvSpPr>
              <p:spPr>
                <a:xfrm>
                  <a:off x="516515" y="2475634"/>
                  <a:ext cx="3091295" cy="55418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n w="6350">
                  <a:gradFill flip="none" rotWithShape="1">
                    <a:gsLst>
                      <a:gs pos="0">
                        <a:srgbClr val="D42423"/>
                      </a:gs>
                      <a:gs pos="60000">
                        <a:srgbClr val="D42423">
                          <a:alpha val="0"/>
                        </a:srgbClr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sp>
              <p:nvSpPr>
                <p:cNvPr id="312" name="타원 311"/>
                <p:cNvSpPr/>
                <p:nvPr/>
              </p:nvSpPr>
              <p:spPr>
                <a:xfrm>
                  <a:off x="3095625" y="2566988"/>
                  <a:ext cx="371475" cy="371475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solidFill>
                    <a:schemeClr val="bg1"/>
                  </a:solidFill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08" name="그룹 307"/>
              <p:cNvGrpSpPr/>
              <p:nvPr/>
            </p:nvGrpSpPr>
            <p:grpSpPr>
              <a:xfrm flipH="1">
                <a:off x="3176687" y="2679708"/>
                <a:ext cx="189305" cy="146035"/>
                <a:chOff x="318360" y="1211141"/>
                <a:chExt cx="229058" cy="176702"/>
              </a:xfrm>
            </p:grpSpPr>
            <p:sp>
              <p:nvSpPr>
                <p:cNvPr id="309" name="갈매기형 수장 308"/>
                <p:cNvSpPr/>
                <p:nvPr/>
              </p:nvSpPr>
              <p:spPr>
                <a:xfrm>
                  <a:off x="318360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310" name="갈매기형 수장 309"/>
                <p:cNvSpPr/>
                <p:nvPr/>
              </p:nvSpPr>
              <p:spPr>
                <a:xfrm>
                  <a:off x="416528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304" name="그룹 303"/>
            <p:cNvGrpSpPr/>
            <p:nvPr/>
          </p:nvGrpSpPr>
          <p:grpSpPr>
            <a:xfrm>
              <a:off x="7133214" y="2923700"/>
              <a:ext cx="2677536" cy="323165"/>
              <a:chOff x="7323714" y="1475826"/>
              <a:chExt cx="2677536" cy="323165"/>
            </a:xfrm>
          </p:grpSpPr>
          <p:sp>
            <p:nvSpPr>
              <p:cNvPr id="305" name="TextBox 304"/>
              <p:cNvSpPr txBox="1"/>
              <p:nvPr/>
            </p:nvSpPr>
            <p:spPr>
              <a:xfrm>
                <a:off x="7323714" y="1475826"/>
                <a:ext cx="92176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ko-KR" altLang="en-US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</a:rPr>
                  <a:t>생산라인</a:t>
                </a:r>
              </a:p>
            </p:txBody>
          </p:sp>
          <p:sp>
            <p:nvSpPr>
              <p:cNvPr id="306" name="TextBox 305"/>
              <p:cNvSpPr txBox="1"/>
              <p:nvPr/>
            </p:nvSpPr>
            <p:spPr>
              <a:xfrm>
                <a:off x="8009514" y="1475826"/>
                <a:ext cx="199173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en-US" altLang="ko-KR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9</a:t>
                </a:r>
                <a:r>
                  <a:rPr lang="ko-KR" altLang="en-US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개 라인 </a:t>
                </a:r>
              </a:p>
            </p:txBody>
          </p:sp>
        </p:grpSp>
      </p:grpSp>
      <p:grpSp>
        <p:nvGrpSpPr>
          <p:cNvPr id="313" name="그룹 312"/>
          <p:cNvGrpSpPr/>
          <p:nvPr/>
        </p:nvGrpSpPr>
        <p:grpSpPr>
          <a:xfrm>
            <a:off x="6845882" y="2171299"/>
            <a:ext cx="3099811" cy="458002"/>
            <a:chOff x="6720464" y="1618849"/>
            <a:chExt cx="3099811" cy="458002"/>
          </a:xfrm>
        </p:grpSpPr>
        <p:grpSp>
          <p:nvGrpSpPr>
            <p:cNvPr id="314" name="그룹 313"/>
            <p:cNvGrpSpPr/>
            <p:nvPr/>
          </p:nvGrpSpPr>
          <p:grpSpPr>
            <a:xfrm flipH="1">
              <a:off x="6720464" y="1618849"/>
              <a:ext cx="2554789" cy="458002"/>
              <a:chOff x="516515" y="2475634"/>
              <a:chExt cx="3091295" cy="554182"/>
            </a:xfrm>
          </p:grpSpPr>
          <p:grpSp>
            <p:nvGrpSpPr>
              <p:cNvPr id="318" name="그룹 317"/>
              <p:cNvGrpSpPr/>
              <p:nvPr/>
            </p:nvGrpSpPr>
            <p:grpSpPr>
              <a:xfrm>
                <a:off x="516515" y="2475634"/>
                <a:ext cx="3091295" cy="554182"/>
                <a:chOff x="516515" y="2475634"/>
                <a:chExt cx="3091295" cy="554182"/>
              </a:xfrm>
            </p:grpSpPr>
            <p:sp>
              <p:nvSpPr>
                <p:cNvPr id="324" name="모서리가 둥근 직사각형 323"/>
                <p:cNvSpPr/>
                <p:nvPr/>
              </p:nvSpPr>
              <p:spPr>
                <a:xfrm>
                  <a:off x="516515" y="2475634"/>
                  <a:ext cx="3091295" cy="55418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n w="6350">
                  <a:gradFill flip="none" rotWithShape="1">
                    <a:gsLst>
                      <a:gs pos="0">
                        <a:srgbClr val="D42423"/>
                      </a:gs>
                      <a:gs pos="60000">
                        <a:srgbClr val="D42423">
                          <a:alpha val="0"/>
                        </a:srgbClr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sp>
              <p:nvSpPr>
                <p:cNvPr id="325" name="타원 324"/>
                <p:cNvSpPr/>
                <p:nvPr/>
              </p:nvSpPr>
              <p:spPr>
                <a:xfrm>
                  <a:off x="3095625" y="2566988"/>
                  <a:ext cx="371475" cy="371475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solidFill>
                    <a:schemeClr val="bg1"/>
                  </a:solidFill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19" name="그룹 318"/>
              <p:cNvGrpSpPr/>
              <p:nvPr/>
            </p:nvGrpSpPr>
            <p:grpSpPr>
              <a:xfrm flipH="1">
                <a:off x="3176687" y="2679708"/>
                <a:ext cx="189305" cy="146035"/>
                <a:chOff x="318360" y="1211141"/>
                <a:chExt cx="229058" cy="176702"/>
              </a:xfrm>
            </p:grpSpPr>
            <p:sp>
              <p:nvSpPr>
                <p:cNvPr id="320" name="갈매기형 수장 319"/>
                <p:cNvSpPr/>
                <p:nvPr/>
              </p:nvSpPr>
              <p:spPr>
                <a:xfrm>
                  <a:off x="318360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321" name="갈매기형 수장 320"/>
                <p:cNvSpPr/>
                <p:nvPr/>
              </p:nvSpPr>
              <p:spPr>
                <a:xfrm>
                  <a:off x="416528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315" name="그룹 314"/>
            <p:cNvGrpSpPr/>
            <p:nvPr/>
          </p:nvGrpSpPr>
          <p:grpSpPr>
            <a:xfrm>
              <a:off x="7133214" y="1686268"/>
              <a:ext cx="2687061" cy="323165"/>
              <a:chOff x="7323714" y="899564"/>
              <a:chExt cx="2687061" cy="323165"/>
            </a:xfrm>
          </p:grpSpPr>
          <p:sp>
            <p:nvSpPr>
              <p:cNvPr id="316" name="TextBox 315"/>
              <p:cNvSpPr txBox="1"/>
              <p:nvPr/>
            </p:nvSpPr>
            <p:spPr>
              <a:xfrm>
                <a:off x="7323714" y="899564"/>
                <a:ext cx="92176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ko-KR" altLang="en-US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</a:rPr>
                  <a:t>생산능력</a:t>
                </a:r>
              </a:p>
            </p:txBody>
          </p:sp>
          <p:sp>
            <p:nvSpPr>
              <p:cNvPr id="317" name="TextBox 316"/>
              <p:cNvSpPr txBox="1"/>
              <p:nvPr/>
            </p:nvSpPr>
            <p:spPr>
              <a:xfrm>
                <a:off x="8009514" y="899564"/>
                <a:ext cx="200126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en-US" altLang="ko-KR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25,000</a:t>
                </a:r>
                <a:r>
                  <a:rPr lang="ko-KR" altLang="en-US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본</a:t>
                </a:r>
                <a:r>
                  <a:rPr lang="en-US" altLang="ko-KR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/</a:t>
                </a:r>
                <a:r>
                  <a:rPr lang="ko-KR" altLang="en-US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월</a:t>
                </a:r>
                <a:r>
                  <a:rPr lang="en-US" altLang="ko-KR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(1shift </a:t>
                </a:r>
                <a:r>
                  <a:rPr lang="ko-KR" altLang="en-US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기준</a:t>
                </a:r>
                <a:r>
                  <a:rPr lang="en-US" altLang="ko-KR" sz="1500" spc="-1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)</a:t>
                </a:r>
              </a:p>
            </p:txBody>
          </p:sp>
        </p:grpSp>
      </p:grpSp>
      <p:grpSp>
        <p:nvGrpSpPr>
          <p:cNvPr id="326" name="그룹 325"/>
          <p:cNvGrpSpPr/>
          <p:nvPr/>
        </p:nvGrpSpPr>
        <p:grpSpPr>
          <a:xfrm>
            <a:off x="6845882" y="2790015"/>
            <a:ext cx="3023611" cy="458002"/>
            <a:chOff x="6720464" y="2237565"/>
            <a:chExt cx="3023611" cy="458002"/>
          </a:xfrm>
        </p:grpSpPr>
        <p:grpSp>
          <p:nvGrpSpPr>
            <p:cNvPr id="327" name="그룹 326"/>
            <p:cNvGrpSpPr/>
            <p:nvPr/>
          </p:nvGrpSpPr>
          <p:grpSpPr>
            <a:xfrm flipH="1">
              <a:off x="6720464" y="2237565"/>
              <a:ext cx="2554789" cy="458002"/>
              <a:chOff x="516515" y="2475634"/>
              <a:chExt cx="3091295" cy="554182"/>
            </a:xfrm>
          </p:grpSpPr>
          <p:grpSp>
            <p:nvGrpSpPr>
              <p:cNvPr id="331" name="그룹 330"/>
              <p:cNvGrpSpPr/>
              <p:nvPr/>
            </p:nvGrpSpPr>
            <p:grpSpPr>
              <a:xfrm>
                <a:off x="516515" y="2475634"/>
                <a:ext cx="3091295" cy="554182"/>
                <a:chOff x="516515" y="2475634"/>
                <a:chExt cx="3091295" cy="554182"/>
              </a:xfrm>
            </p:grpSpPr>
            <p:sp>
              <p:nvSpPr>
                <p:cNvPr id="335" name="모서리가 둥근 직사각형 334"/>
                <p:cNvSpPr/>
                <p:nvPr/>
              </p:nvSpPr>
              <p:spPr>
                <a:xfrm>
                  <a:off x="516515" y="2475634"/>
                  <a:ext cx="3091295" cy="55418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0" scaled="1"/>
                  <a:tileRect/>
                </a:gradFill>
                <a:ln w="6350">
                  <a:gradFill flip="none" rotWithShape="1">
                    <a:gsLst>
                      <a:gs pos="0">
                        <a:srgbClr val="D42423"/>
                      </a:gs>
                      <a:gs pos="60000">
                        <a:srgbClr val="D42423">
                          <a:alpha val="0"/>
                        </a:srgbClr>
                      </a:gs>
                    </a:gsLst>
                    <a:lin ang="10800000" scaled="1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endParaRPr lang="ko-KR" altLang="en-US" sz="2205" dirty="0">
                    <a:ln>
                      <a:solidFill>
                        <a:schemeClr val="bg1">
                          <a:lumMod val="75000"/>
                          <a:alpha val="0"/>
                        </a:schemeClr>
                      </a:solidFill>
                    </a:ln>
                    <a:latin typeface="KoPub바탕체 Medium" panose="02020603020101020101" pitchFamily="18" charset="-127"/>
                    <a:ea typeface="KoPub바탕체 Medium" panose="02020603020101020101" pitchFamily="18" charset="-127"/>
                  </a:endParaRPr>
                </a:p>
              </p:txBody>
            </p:sp>
            <p:sp>
              <p:nvSpPr>
                <p:cNvPr id="336" name="타원 335"/>
                <p:cNvSpPr/>
                <p:nvPr/>
              </p:nvSpPr>
              <p:spPr>
                <a:xfrm>
                  <a:off x="3095625" y="2566988"/>
                  <a:ext cx="371475" cy="371475"/>
                </a:xfrm>
                <a:prstGeom prst="ellipse">
                  <a:avLst/>
                </a:prstGeom>
                <a:solidFill>
                  <a:srgbClr val="D42423"/>
                </a:solidFill>
                <a:ln w="19050">
                  <a:solidFill>
                    <a:schemeClr val="bg1"/>
                  </a:solidFill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332" name="그룹 331"/>
              <p:cNvGrpSpPr/>
              <p:nvPr/>
            </p:nvGrpSpPr>
            <p:grpSpPr>
              <a:xfrm flipH="1">
                <a:off x="3176687" y="2679708"/>
                <a:ext cx="189305" cy="146035"/>
                <a:chOff x="318360" y="1211141"/>
                <a:chExt cx="229058" cy="176702"/>
              </a:xfrm>
            </p:grpSpPr>
            <p:sp>
              <p:nvSpPr>
                <p:cNvPr id="333" name="갈매기형 수장 332"/>
                <p:cNvSpPr/>
                <p:nvPr/>
              </p:nvSpPr>
              <p:spPr>
                <a:xfrm>
                  <a:off x="318360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334" name="갈매기형 수장 333"/>
                <p:cNvSpPr/>
                <p:nvPr/>
              </p:nvSpPr>
              <p:spPr>
                <a:xfrm>
                  <a:off x="416528" y="1211141"/>
                  <a:ext cx="130890" cy="17670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40000"/>
                    </a:lnSpc>
                  </a:pPr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328" name="그룹 327"/>
            <p:cNvGrpSpPr/>
            <p:nvPr/>
          </p:nvGrpSpPr>
          <p:grpSpPr>
            <a:xfrm>
              <a:off x="7133214" y="2304984"/>
              <a:ext cx="2610861" cy="323165"/>
              <a:chOff x="7323714" y="2285451"/>
              <a:chExt cx="2610861" cy="323165"/>
            </a:xfrm>
          </p:grpSpPr>
          <p:sp>
            <p:nvSpPr>
              <p:cNvPr id="329" name="TextBox 328"/>
              <p:cNvSpPr txBox="1"/>
              <p:nvPr/>
            </p:nvSpPr>
            <p:spPr>
              <a:xfrm>
                <a:off x="7323714" y="2285451"/>
                <a:ext cx="92176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ko-KR" altLang="en-US" sz="1500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</a:rPr>
                  <a:t>생산제품</a:t>
                </a:r>
              </a:p>
            </p:txBody>
          </p:sp>
          <p:sp>
            <p:nvSpPr>
              <p:cNvPr id="330" name="TextBox 329"/>
              <p:cNvSpPr txBox="1"/>
              <p:nvPr/>
            </p:nvSpPr>
            <p:spPr>
              <a:xfrm>
                <a:off x="8009514" y="2285451"/>
                <a:ext cx="1925061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  <a:buSzPct val="100000"/>
                </a:pPr>
                <a:r>
                  <a:rPr lang="ko-KR" altLang="en-US" sz="1500" spc="-13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건설 중장비용 유압실린더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5582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양쪽 모서리가 둥근 사각형 109"/>
          <p:cNvSpPr/>
          <p:nvPr/>
        </p:nvSpPr>
        <p:spPr>
          <a:xfrm>
            <a:off x="485775" y="1609725"/>
            <a:ext cx="9720263" cy="2552701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227" name="양쪽 모서리가 둥근 사각형 226"/>
          <p:cNvSpPr/>
          <p:nvPr/>
        </p:nvSpPr>
        <p:spPr>
          <a:xfrm>
            <a:off x="485775" y="4781550"/>
            <a:ext cx="9720263" cy="2552701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0000">
                <a:schemeClr val="bg1">
                  <a:lumMod val="95000"/>
                </a:schemeClr>
              </a:gs>
            </a:gsLst>
            <a:lin ang="16200000" scaled="1"/>
            <a:tileRect/>
          </a:gra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ko-KR" altLang="en-US" sz="2205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1794509"/>
            <a:ext cx="4287417" cy="2186941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5908151" y="2229543"/>
            <a:ext cx="4289367" cy="1321722"/>
            <a:chOff x="1490749" y="2172393"/>
            <a:chExt cx="4289367" cy="1321722"/>
          </a:xfrm>
        </p:grpSpPr>
        <p:cxnSp>
          <p:nvCxnSpPr>
            <p:cNvPr id="186" name="직선 연결선 185"/>
            <p:cNvCxnSpPr/>
            <p:nvPr/>
          </p:nvCxnSpPr>
          <p:spPr>
            <a:xfrm>
              <a:off x="1490749" y="3494115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직선 연결선 186"/>
            <p:cNvCxnSpPr/>
            <p:nvPr/>
          </p:nvCxnSpPr>
          <p:spPr>
            <a:xfrm>
              <a:off x="1490749" y="3053541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직선 연결선 187"/>
            <p:cNvCxnSpPr/>
            <p:nvPr/>
          </p:nvCxnSpPr>
          <p:spPr>
            <a:xfrm>
              <a:off x="1490749" y="2612967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직선 연결선 188"/>
            <p:cNvCxnSpPr/>
            <p:nvPr/>
          </p:nvCxnSpPr>
          <p:spPr>
            <a:xfrm>
              <a:off x="1490749" y="2172393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77" y="1810693"/>
            <a:ext cx="4267798" cy="216377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027476" y="525886"/>
            <a:ext cx="6116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시장 세분화를 통한 안정적인 수익성 확보 및 수출 확대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제품 </a:t>
            </a:r>
            <a:r>
              <a:rPr lang="en-US" altLang="ko-KR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Segmentation</a:t>
            </a:r>
          </a:p>
        </p:txBody>
      </p:sp>
      <p:grpSp>
        <p:nvGrpSpPr>
          <p:cNvPr id="312" name="그룹 311"/>
          <p:cNvGrpSpPr/>
          <p:nvPr/>
        </p:nvGrpSpPr>
        <p:grpSpPr>
          <a:xfrm>
            <a:off x="6261831" y="4005479"/>
            <a:ext cx="3900854" cy="138499"/>
            <a:chOff x="5641275" y="3672779"/>
            <a:chExt cx="4127953" cy="138499"/>
          </a:xfrm>
        </p:grpSpPr>
        <p:sp>
          <p:nvSpPr>
            <p:cNvPr id="314" name="TextBox 313"/>
            <p:cNvSpPr txBox="1"/>
            <p:nvPr/>
          </p:nvSpPr>
          <p:spPr>
            <a:xfrm>
              <a:off x="5641275" y="3672779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`08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6390197" y="3672779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`10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7139119" y="3672779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`12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20" name="TextBox 319"/>
            <p:cNvSpPr txBox="1"/>
            <p:nvPr/>
          </p:nvSpPr>
          <p:spPr>
            <a:xfrm>
              <a:off x="7862403" y="3672779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`14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8611325" y="3672779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`16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24" name="TextBox 323"/>
            <p:cNvSpPr txBox="1"/>
            <p:nvPr/>
          </p:nvSpPr>
          <p:spPr>
            <a:xfrm>
              <a:off x="9362104" y="3672779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292" name="TextBox 291"/>
          <p:cNvSpPr txBox="1"/>
          <p:nvPr/>
        </p:nvSpPr>
        <p:spPr>
          <a:xfrm>
            <a:off x="5545304" y="1758583"/>
            <a:ext cx="3847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100%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94" name="TextBox 393"/>
          <p:cNvSpPr txBox="1"/>
          <p:nvPr/>
        </p:nvSpPr>
        <p:spPr>
          <a:xfrm>
            <a:off x="7512366" y="3567878"/>
            <a:ext cx="930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VOLVO</a:t>
            </a:r>
          </a:p>
        </p:txBody>
      </p:sp>
      <p:sp>
        <p:nvSpPr>
          <p:cNvPr id="395" name="TextBox 394"/>
          <p:cNvSpPr txBox="1"/>
          <p:nvPr/>
        </p:nvSpPr>
        <p:spPr>
          <a:xfrm>
            <a:off x="5976270" y="3264529"/>
            <a:ext cx="930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HYUNDAI</a:t>
            </a:r>
          </a:p>
        </p:txBody>
      </p:sp>
      <p:sp>
        <p:nvSpPr>
          <p:cNvPr id="398" name="TextBox 397"/>
          <p:cNvSpPr txBox="1"/>
          <p:nvPr/>
        </p:nvSpPr>
        <p:spPr>
          <a:xfrm>
            <a:off x="5778967" y="2219324"/>
            <a:ext cx="930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GENIE</a:t>
            </a:r>
          </a:p>
        </p:txBody>
      </p:sp>
      <p:sp>
        <p:nvSpPr>
          <p:cNvPr id="399" name="TextBox 398"/>
          <p:cNvSpPr txBox="1"/>
          <p:nvPr/>
        </p:nvSpPr>
        <p:spPr>
          <a:xfrm>
            <a:off x="7420657" y="1981546"/>
            <a:ext cx="125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OSHKOSH/JLG</a:t>
            </a:r>
          </a:p>
        </p:txBody>
      </p:sp>
      <p:sp>
        <p:nvSpPr>
          <p:cNvPr id="400" name="TextBox 399"/>
          <p:cNvSpPr txBox="1"/>
          <p:nvPr/>
        </p:nvSpPr>
        <p:spPr>
          <a:xfrm>
            <a:off x="9132093" y="1883231"/>
            <a:ext cx="1218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KOMATSU/</a:t>
            </a:r>
          </a:p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HITACHI OTHERS</a:t>
            </a:r>
          </a:p>
        </p:txBody>
      </p:sp>
      <p:sp>
        <p:nvSpPr>
          <p:cNvPr id="403" name="TextBox 402"/>
          <p:cNvSpPr txBox="1"/>
          <p:nvPr/>
        </p:nvSpPr>
        <p:spPr>
          <a:xfrm>
            <a:off x="6712505" y="1886063"/>
            <a:ext cx="930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ALTEC</a:t>
            </a:r>
          </a:p>
        </p:txBody>
      </p:sp>
      <p:sp>
        <p:nvSpPr>
          <p:cNvPr id="404" name="TextBox 403"/>
          <p:cNvSpPr txBox="1"/>
          <p:nvPr/>
        </p:nvSpPr>
        <p:spPr>
          <a:xfrm>
            <a:off x="5671381" y="2747233"/>
            <a:ext cx="125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CLARK</a:t>
            </a:r>
          </a:p>
        </p:txBody>
      </p:sp>
      <p:sp>
        <p:nvSpPr>
          <p:cNvPr id="405" name="TextBox 404"/>
          <p:cNvSpPr txBox="1"/>
          <p:nvPr/>
        </p:nvSpPr>
        <p:spPr>
          <a:xfrm>
            <a:off x="7529389" y="2192630"/>
            <a:ext cx="930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CAT</a:t>
            </a:r>
          </a:p>
        </p:txBody>
      </p:sp>
      <p:grpSp>
        <p:nvGrpSpPr>
          <p:cNvPr id="430" name="그룹 429"/>
          <p:cNvGrpSpPr/>
          <p:nvPr/>
        </p:nvGrpSpPr>
        <p:grpSpPr>
          <a:xfrm>
            <a:off x="1266022" y="4005479"/>
            <a:ext cx="3900854" cy="138499"/>
            <a:chOff x="5641275" y="3691067"/>
            <a:chExt cx="4127953" cy="138499"/>
          </a:xfrm>
        </p:grpSpPr>
        <p:sp>
          <p:nvSpPr>
            <p:cNvPr id="432" name="TextBox 431"/>
            <p:cNvSpPr txBox="1"/>
            <p:nvPr/>
          </p:nvSpPr>
          <p:spPr>
            <a:xfrm>
              <a:off x="5641275" y="369106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`08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34" name="TextBox 433"/>
            <p:cNvSpPr txBox="1"/>
            <p:nvPr/>
          </p:nvSpPr>
          <p:spPr>
            <a:xfrm>
              <a:off x="6390197" y="369106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`10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36" name="TextBox 435"/>
            <p:cNvSpPr txBox="1"/>
            <p:nvPr/>
          </p:nvSpPr>
          <p:spPr>
            <a:xfrm>
              <a:off x="7139119" y="369106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`12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38" name="TextBox 437"/>
            <p:cNvSpPr txBox="1"/>
            <p:nvPr/>
          </p:nvSpPr>
          <p:spPr>
            <a:xfrm>
              <a:off x="7862403" y="369106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`14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40" name="TextBox 439"/>
            <p:cNvSpPr txBox="1"/>
            <p:nvPr/>
          </p:nvSpPr>
          <p:spPr>
            <a:xfrm>
              <a:off x="8611325" y="369106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`16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42" name="TextBox 441"/>
            <p:cNvSpPr txBox="1"/>
            <p:nvPr/>
          </p:nvSpPr>
          <p:spPr>
            <a:xfrm>
              <a:off x="9362104" y="3691067"/>
              <a:ext cx="40712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>
                  <a:srgbClr val="800000"/>
                </a:buClr>
                <a:buSzPct val="100000"/>
              </a:pPr>
              <a:r>
                <a:rPr lang="en-US" altLang="ko-KR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`18</a:t>
              </a:r>
              <a:endPara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410" name="TextBox 409"/>
          <p:cNvSpPr txBox="1"/>
          <p:nvPr/>
        </p:nvSpPr>
        <p:spPr>
          <a:xfrm>
            <a:off x="555774" y="1758583"/>
            <a:ext cx="3847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100%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13" name="TextBox 412"/>
          <p:cNvSpPr txBox="1"/>
          <p:nvPr/>
        </p:nvSpPr>
        <p:spPr>
          <a:xfrm>
            <a:off x="555774" y="3450135"/>
            <a:ext cx="3847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20%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17" name="TextBox 416"/>
          <p:cNvSpPr txBox="1"/>
          <p:nvPr/>
        </p:nvSpPr>
        <p:spPr>
          <a:xfrm>
            <a:off x="555774" y="2604359"/>
            <a:ext cx="3847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60%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421" name="TextBox 420"/>
          <p:cNvSpPr txBox="1"/>
          <p:nvPr/>
        </p:nvSpPr>
        <p:spPr>
          <a:xfrm>
            <a:off x="2559779" y="2764413"/>
            <a:ext cx="930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건설장비</a:t>
            </a:r>
            <a:endParaRPr lang="en-US" altLang="ko-KR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27" name="TextBox 426"/>
          <p:cNvSpPr txBox="1"/>
          <p:nvPr/>
        </p:nvSpPr>
        <p:spPr>
          <a:xfrm>
            <a:off x="2396296" y="2247999"/>
            <a:ext cx="125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ko-KR" altLang="en-US" sz="1200" b="1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고소차</a:t>
            </a:r>
            <a:endParaRPr lang="en-US" altLang="ko-KR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59" name="TextBox 458"/>
          <p:cNvSpPr txBox="1"/>
          <p:nvPr/>
        </p:nvSpPr>
        <p:spPr>
          <a:xfrm>
            <a:off x="2396296" y="1930334"/>
            <a:ext cx="125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ko-KR" altLang="en-US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지게차</a:t>
            </a:r>
            <a:endParaRPr lang="en-US" altLang="ko-KR" sz="12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60" name="TextBox 459"/>
          <p:cNvSpPr txBox="1"/>
          <p:nvPr/>
        </p:nvSpPr>
        <p:spPr>
          <a:xfrm>
            <a:off x="1776961" y="1755933"/>
            <a:ext cx="125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Other</a:t>
            </a:r>
          </a:p>
        </p:txBody>
      </p:sp>
      <p:sp>
        <p:nvSpPr>
          <p:cNvPr id="474" name="이등변 삼각형 473"/>
          <p:cNvSpPr/>
          <p:nvPr/>
        </p:nvSpPr>
        <p:spPr>
          <a:xfrm flipV="1">
            <a:off x="9175098" y="1795780"/>
            <a:ext cx="158886" cy="15197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75" name="직선 연결선 474"/>
          <p:cNvCxnSpPr/>
          <p:nvPr/>
        </p:nvCxnSpPr>
        <p:spPr>
          <a:xfrm>
            <a:off x="9252250" y="1803400"/>
            <a:ext cx="14287" cy="21717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4" name="이등변 삼각형 523"/>
          <p:cNvSpPr/>
          <p:nvPr/>
        </p:nvSpPr>
        <p:spPr>
          <a:xfrm flipH="1">
            <a:off x="9193307" y="3829472"/>
            <a:ext cx="158886" cy="15197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8" name="TextBox 507"/>
          <p:cNvSpPr txBox="1"/>
          <p:nvPr/>
        </p:nvSpPr>
        <p:spPr>
          <a:xfrm>
            <a:off x="555774" y="4905376"/>
            <a:ext cx="384726" cy="142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100%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11" name="TextBox 510"/>
          <p:cNvSpPr txBox="1"/>
          <p:nvPr/>
        </p:nvSpPr>
        <p:spPr>
          <a:xfrm>
            <a:off x="555774" y="6468304"/>
            <a:ext cx="384726" cy="142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20%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515" name="TextBox 514"/>
          <p:cNvSpPr txBox="1"/>
          <p:nvPr/>
        </p:nvSpPr>
        <p:spPr>
          <a:xfrm>
            <a:off x="555774" y="5686840"/>
            <a:ext cx="384726" cy="142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60%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170" name="그룹 169"/>
          <p:cNvGrpSpPr/>
          <p:nvPr/>
        </p:nvGrpSpPr>
        <p:grpSpPr>
          <a:xfrm>
            <a:off x="275608" y="237526"/>
            <a:ext cx="1394583" cy="856709"/>
            <a:chOff x="275608" y="237526"/>
            <a:chExt cx="1394583" cy="856709"/>
          </a:xfrm>
        </p:grpSpPr>
        <p:sp>
          <p:nvSpPr>
            <p:cNvPr id="171" name="TextBox 170"/>
            <p:cNvSpPr txBox="1"/>
            <p:nvPr/>
          </p:nvSpPr>
          <p:spPr>
            <a:xfrm>
              <a:off x="275608" y="237526"/>
              <a:ext cx="965958" cy="85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85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Ⅰ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704233" y="237526"/>
              <a:ext cx="965958" cy="85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85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.</a:t>
              </a: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4172332" y="1803399"/>
            <a:ext cx="176304" cy="2178051"/>
            <a:chOff x="3861436" y="1712012"/>
            <a:chExt cx="176304" cy="2230550"/>
          </a:xfrm>
          <a:solidFill>
            <a:schemeClr val="tx1"/>
          </a:solidFill>
        </p:grpSpPr>
        <p:sp>
          <p:nvSpPr>
            <p:cNvPr id="471" name="이등변 삼각형 470"/>
            <p:cNvSpPr/>
            <p:nvPr/>
          </p:nvSpPr>
          <p:spPr>
            <a:xfrm flipV="1">
              <a:off x="3861436" y="1712012"/>
              <a:ext cx="158886" cy="15197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73" name="직선 연결선 472"/>
            <p:cNvCxnSpPr/>
            <p:nvPr/>
          </p:nvCxnSpPr>
          <p:spPr>
            <a:xfrm>
              <a:off x="3938588" y="1746250"/>
              <a:ext cx="14287" cy="2171700"/>
            </a:xfrm>
            <a:prstGeom prst="line">
              <a:avLst/>
            </a:prstGeom>
            <a:grpFill/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3" name="이등변 삼각형 522"/>
            <p:cNvSpPr/>
            <p:nvPr/>
          </p:nvSpPr>
          <p:spPr>
            <a:xfrm flipH="1">
              <a:off x="3878854" y="3790584"/>
              <a:ext cx="158886" cy="15197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947651" y="2226772"/>
            <a:ext cx="4289367" cy="1321722"/>
            <a:chOff x="947651" y="2169622"/>
            <a:chExt cx="4289367" cy="1321722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947651" y="3491344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직선 연결선 180"/>
            <p:cNvCxnSpPr/>
            <p:nvPr/>
          </p:nvCxnSpPr>
          <p:spPr>
            <a:xfrm>
              <a:off x="947651" y="3050770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직선 연결선 181"/>
            <p:cNvCxnSpPr/>
            <p:nvPr/>
          </p:nvCxnSpPr>
          <p:spPr>
            <a:xfrm>
              <a:off x="947651" y="2610196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직선 연결선 182"/>
            <p:cNvCxnSpPr/>
            <p:nvPr/>
          </p:nvCxnSpPr>
          <p:spPr>
            <a:xfrm>
              <a:off x="947651" y="2169622"/>
              <a:ext cx="4289367" cy="0"/>
            </a:xfrm>
            <a:prstGeom prst="line">
              <a:avLst/>
            </a:prstGeom>
            <a:ln w="9525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  <a:gs pos="49000">
                    <a:schemeClr val="bg1"/>
                  </a:gs>
                </a:gsLst>
                <a:lin ang="0" scaled="1"/>
                <a:tileRect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1" name="TextBox 190"/>
          <p:cNvSpPr txBox="1"/>
          <p:nvPr/>
        </p:nvSpPr>
        <p:spPr>
          <a:xfrm>
            <a:off x="5545304" y="3450135"/>
            <a:ext cx="3847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20%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5545304" y="2604359"/>
            <a:ext cx="3847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rgbClr val="800000"/>
              </a:buClr>
              <a:buSzPct val="100000"/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60%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5765073" y="4798964"/>
            <a:ext cx="4425756" cy="2135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1. </a:t>
            </a:r>
            <a:r>
              <a:rPr lang="ko-KR" altLang="en-US" sz="1500" spc="-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건설장비 중형</a:t>
            </a: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ko-KR" altLang="en-US" sz="1500" spc="-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대형 실린더 시장 확보  </a:t>
            </a:r>
          </a:p>
          <a:p>
            <a:pPr fontAlgn="base">
              <a:lnSpc>
                <a:spcPct val="15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2. SH PAC</a:t>
            </a:r>
            <a:r>
              <a:rPr lang="ko-KR" altLang="en-US" sz="1500" spc="-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의 글로벌 시장 점유 증대</a:t>
            </a:r>
            <a:endParaRPr lang="en-US" altLang="ko-KR" sz="15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fontAlgn="base">
              <a:lnSpc>
                <a:spcPct val="15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3. </a:t>
            </a:r>
            <a:r>
              <a:rPr lang="ko-KR" altLang="en-US" sz="1500" spc="-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해외고객 전략적 파트너쉽 체결</a:t>
            </a:r>
          </a:p>
          <a:p>
            <a:pPr fontAlgn="base">
              <a:lnSpc>
                <a:spcPct val="15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4. </a:t>
            </a:r>
            <a:r>
              <a:rPr lang="ko-KR" altLang="en-US" sz="1500" spc="-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고객</a:t>
            </a: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ko-KR" altLang="en-US" sz="1500" spc="-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시장 다변화를 통한</a:t>
            </a:r>
          </a:p>
          <a:p>
            <a:pPr fontAlgn="base">
              <a:lnSpc>
                <a:spcPct val="15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ko-KR" altLang="en-US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  환리스크 관리</a:t>
            </a: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ko-KR" altLang="en-US" sz="1500" spc="-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시장변화에 유연한 대응</a:t>
            </a:r>
          </a:p>
          <a:p>
            <a:pPr fontAlgn="base">
              <a:lnSpc>
                <a:spcPct val="150000"/>
              </a:lnSpc>
              <a:spcAft>
                <a:spcPct val="0"/>
              </a:spcAft>
              <a:buClr>
                <a:srgbClr val="800000"/>
              </a:buClr>
              <a:buSzPct val="100000"/>
              <a:buFont typeface="굴림" pitchFamily="50" charset="-127"/>
            </a:pPr>
            <a:r>
              <a:rPr lang="en-US" altLang="ko-KR" sz="1500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5. </a:t>
            </a:r>
            <a:r>
              <a:rPr lang="ko-KR" altLang="en-US" sz="1500" spc="-5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수출물량증대</a:t>
            </a:r>
            <a:endParaRPr lang="ko-KR" altLang="en-US" sz="1500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878745" y="4945833"/>
            <a:ext cx="4308933" cy="2228997"/>
            <a:chOff x="922214" y="4945833"/>
            <a:chExt cx="4308933" cy="2228997"/>
          </a:xfrm>
        </p:grpSpPr>
        <p:grpSp>
          <p:nvGrpSpPr>
            <p:cNvPr id="479" name="그룹 478"/>
            <p:cNvGrpSpPr/>
            <p:nvPr/>
          </p:nvGrpSpPr>
          <p:grpSpPr>
            <a:xfrm>
              <a:off x="1290823" y="6966276"/>
              <a:ext cx="3929535" cy="208554"/>
              <a:chOff x="5641275" y="3719402"/>
              <a:chExt cx="4127953" cy="138500"/>
            </a:xfrm>
          </p:grpSpPr>
          <p:sp>
            <p:nvSpPr>
              <p:cNvPr id="481" name="TextBox 480"/>
              <p:cNvSpPr txBox="1"/>
              <p:nvPr/>
            </p:nvSpPr>
            <p:spPr>
              <a:xfrm>
                <a:off x="5641275" y="3719403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`08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83" name="TextBox 482"/>
              <p:cNvSpPr txBox="1"/>
              <p:nvPr/>
            </p:nvSpPr>
            <p:spPr>
              <a:xfrm>
                <a:off x="6390197" y="3719403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`10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85" name="TextBox 484"/>
              <p:cNvSpPr txBox="1"/>
              <p:nvPr/>
            </p:nvSpPr>
            <p:spPr>
              <a:xfrm>
                <a:off x="7139119" y="3719403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`12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87" name="TextBox 486"/>
              <p:cNvSpPr txBox="1"/>
              <p:nvPr/>
            </p:nvSpPr>
            <p:spPr>
              <a:xfrm>
                <a:off x="7862403" y="3719403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`14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89" name="TextBox 488"/>
              <p:cNvSpPr txBox="1"/>
              <p:nvPr/>
            </p:nvSpPr>
            <p:spPr>
              <a:xfrm>
                <a:off x="8611325" y="3719403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`16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91" name="TextBox 490"/>
              <p:cNvSpPr txBox="1"/>
              <p:nvPr/>
            </p:nvSpPr>
            <p:spPr>
              <a:xfrm>
                <a:off x="9362104" y="3719402"/>
                <a:ext cx="407124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800000"/>
                  </a:buClr>
                  <a:buSzPct val="100000"/>
                </a:pPr>
                <a:r>
                  <a:rPr lang="en-US" altLang="ko-KR" sz="9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`18</a:t>
                </a:r>
                <a:endParaRPr lang="ko-KR" altLang="en-US" sz="9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pic>
          <p:nvPicPr>
            <p:cNvPr id="476" name="그림 47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445" y="4946073"/>
              <a:ext cx="4218200" cy="2006988"/>
            </a:xfrm>
            <a:prstGeom prst="rect">
              <a:avLst/>
            </a:prstGeom>
          </p:spPr>
        </p:pic>
        <p:sp>
          <p:nvSpPr>
            <p:cNvPr id="528" name="TextBox 527"/>
            <p:cNvSpPr txBox="1"/>
            <p:nvPr/>
          </p:nvSpPr>
          <p:spPr>
            <a:xfrm>
              <a:off x="1036616" y="4957097"/>
              <a:ext cx="6778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Other</a:t>
              </a:r>
            </a:p>
          </p:txBody>
        </p:sp>
        <p:sp>
          <p:nvSpPr>
            <p:cNvPr id="532" name="TextBox 531"/>
            <p:cNvSpPr txBox="1"/>
            <p:nvPr/>
          </p:nvSpPr>
          <p:spPr>
            <a:xfrm>
              <a:off x="1052508" y="6470653"/>
              <a:ext cx="6778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ko-KR" altLang="en-US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내수</a:t>
              </a:r>
              <a:endPara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200" name="그룹 199"/>
            <p:cNvGrpSpPr/>
            <p:nvPr/>
          </p:nvGrpSpPr>
          <p:grpSpPr>
            <a:xfrm>
              <a:off x="922214" y="5306863"/>
              <a:ext cx="4308933" cy="1321722"/>
              <a:chOff x="947651" y="2169622"/>
              <a:chExt cx="4289367" cy="1321722"/>
            </a:xfrm>
          </p:grpSpPr>
          <p:cxnSp>
            <p:nvCxnSpPr>
              <p:cNvPr id="201" name="직선 연결선 200"/>
              <p:cNvCxnSpPr/>
              <p:nvPr/>
            </p:nvCxnSpPr>
            <p:spPr>
              <a:xfrm>
                <a:off x="947651" y="3491344"/>
                <a:ext cx="4289367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  <a:gs pos="49000">
                      <a:schemeClr val="bg1"/>
                    </a:gs>
                  </a:gsLst>
                  <a:lin ang="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직선 연결선 201"/>
              <p:cNvCxnSpPr/>
              <p:nvPr/>
            </p:nvCxnSpPr>
            <p:spPr>
              <a:xfrm>
                <a:off x="947651" y="3050770"/>
                <a:ext cx="4289367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  <a:gs pos="49000">
                      <a:schemeClr val="bg1"/>
                    </a:gs>
                  </a:gsLst>
                  <a:lin ang="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직선 연결선 202"/>
              <p:cNvCxnSpPr/>
              <p:nvPr/>
            </p:nvCxnSpPr>
            <p:spPr>
              <a:xfrm>
                <a:off x="947651" y="2610196"/>
                <a:ext cx="4289367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  <a:gs pos="49000">
                      <a:schemeClr val="bg1"/>
                    </a:gs>
                  </a:gsLst>
                  <a:lin ang="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직선 연결선 203"/>
              <p:cNvCxnSpPr/>
              <p:nvPr/>
            </p:nvCxnSpPr>
            <p:spPr>
              <a:xfrm>
                <a:off x="947651" y="2169622"/>
                <a:ext cx="4289367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  <a:gs pos="49000">
                      <a:schemeClr val="bg1"/>
                    </a:gs>
                  </a:gsLst>
                  <a:lin ang="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그룹 13"/>
            <p:cNvGrpSpPr/>
            <p:nvPr/>
          </p:nvGrpSpPr>
          <p:grpSpPr>
            <a:xfrm>
              <a:off x="4243066" y="4945833"/>
              <a:ext cx="165419" cy="2010318"/>
              <a:chOff x="7362281" y="4945833"/>
              <a:chExt cx="165419" cy="2010318"/>
            </a:xfrm>
          </p:grpSpPr>
          <p:cxnSp>
            <p:nvCxnSpPr>
              <p:cNvPr id="521" name="직선 연결선 520"/>
              <p:cNvCxnSpPr/>
              <p:nvPr/>
            </p:nvCxnSpPr>
            <p:spPr>
              <a:xfrm>
                <a:off x="7439433" y="4980516"/>
                <a:ext cx="10308" cy="19440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0" name="이등변 삼각형 519"/>
              <p:cNvSpPr/>
              <p:nvPr/>
            </p:nvSpPr>
            <p:spPr>
              <a:xfrm flipV="1">
                <a:off x="7362281" y="4945833"/>
                <a:ext cx="158886" cy="15197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6" name="이등변 삼각형 525"/>
              <p:cNvSpPr/>
              <p:nvPr/>
            </p:nvSpPr>
            <p:spPr>
              <a:xfrm flipH="1">
                <a:off x="7368814" y="6804173"/>
                <a:ext cx="158886" cy="151978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531" name="TextBox 530"/>
            <p:cNvSpPr txBox="1"/>
            <p:nvPr/>
          </p:nvSpPr>
          <p:spPr>
            <a:xfrm>
              <a:off x="1052508" y="5677558"/>
              <a:ext cx="6778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800000"/>
                </a:buClr>
              </a:pPr>
              <a:r>
                <a:rPr lang="ko-KR" altLang="en-US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수출</a:t>
              </a:r>
              <a:endParaRPr lang="en-US" altLang="ko-KR" sz="12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89" name="직선 연결선 88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/>
          <p:cNvGrpSpPr/>
          <p:nvPr/>
        </p:nvGrpSpPr>
        <p:grpSpPr>
          <a:xfrm>
            <a:off x="496715" y="1215476"/>
            <a:ext cx="6932785" cy="369332"/>
            <a:chOff x="496715" y="1244051"/>
            <a:chExt cx="6932785" cy="369332"/>
          </a:xfrm>
        </p:grpSpPr>
        <p:grpSp>
          <p:nvGrpSpPr>
            <p:cNvPr id="90" name="그룹 89"/>
            <p:cNvGrpSpPr/>
            <p:nvPr/>
          </p:nvGrpSpPr>
          <p:grpSpPr>
            <a:xfrm>
              <a:off x="496715" y="1244051"/>
              <a:ext cx="2569542" cy="369332"/>
              <a:chOff x="345109" y="1101176"/>
              <a:chExt cx="2569542" cy="369332"/>
            </a:xfrm>
          </p:grpSpPr>
          <p:sp>
            <p:nvSpPr>
              <p:cNvPr id="91" name="TextBox 90"/>
              <p:cNvSpPr txBox="1"/>
              <p:nvPr/>
            </p:nvSpPr>
            <p:spPr>
              <a:xfrm>
                <a:off x="570489" y="1101176"/>
                <a:ext cx="23441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</a:pPr>
                <a:r>
                  <a:rPr lang="ko-KR" altLang="en-US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  <a:ea typeface="+mj-ea"/>
                  </a:rPr>
                  <a:t>제품 기준 </a:t>
                </a:r>
              </a:p>
            </p:txBody>
          </p:sp>
          <p:grpSp>
            <p:nvGrpSpPr>
              <p:cNvPr id="92" name="그룹 91"/>
              <p:cNvGrpSpPr/>
              <p:nvPr/>
            </p:nvGrpSpPr>
            <p:grpSpPr>
              <a:xfrm>
                <a:off x="345109" y="1179888"/>
                <a:ext cx="277160" cy="213809"/>
                <a:chOff x="345109" y="1341813"/>
                <a:chExt cx="277160" cy="213809"/>
              </a:xfrm>
            </p:grpSpPr>
            <p:sp>
              <p:nvSpPr>
                <p:cNvPr id="93" name="갈매기형 수장 92"/>
                <p:cNvSpPr/>
                <p:nvPr/>
              </p:nvSpPr>
              <p:spPr>
                <a:xfrm>
                  <a:off x="345109" y="1341813"/>
                  <a:ext cx="158377" cy="213809"/>
                </a:xfrm>
                <a:prstGeom prst="chevron">
                  <a:avLst/>
                </a:prstGeom>
                <a:solidFill>
                  <a:srgbClr val="D4242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94" name="갈매기형 수장 93"/>
                <p:cNvSpPr/>
                <p:nvPr/>
              </p:nvSpPr>
              <p:spPr>
                <a:xfrm>
                  <a:off x="463892" y="1341813"/>
                  <a:ext cx="158377" cy="213809"/>
                </a:xfrm>
                <a:prstGeom prst="chevro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5" name="그룹 94"/>
            <p:cNvGrpSpPr/>
            <p:nvPr/>
          </p:nvGrpSpPr>
          <p:grpSpPr>
            <a:xfrm>
              <a:off x="5602115" y="1244051"/>
              <a:ext cx="1827385" cy="369332"/>
              <a:chOff x="345109" y="1101176"/>
              <a:chExt cx="1827385" cy="369332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570489" y="1101176"/>
                <a:ext cx="16020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800000"/>
                  </a:buClr>
                </a:pPr>
                <a:r>
                  <a:rPr lang="ko-KR" altLang="en-US" b="1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D42423"/>
                    </a:solidFill>
                    <a:latin typeface="+mj-ea"/>
                    <a:ea typeface="+mj-ea"/>
                  </a:rPr>
                  <a:t>고객 기준 </a:t>
                </a:r>
              </a:p>
            </p:txBody>
          </p:sp>
          <p:grpSp>
            <p:nvGrpSpPr>
              <p:cNvPr id="97" name="그룹 96"/>
              <p:cNvGrpSpPr/>
              <p:nvPr/>
            </p:nvGrpSpPr>
            <p:grpSpPr>
              <a:xfrm>
                <a:off x="345109" y="1179888"/>
                <a:ext cx="277160" cy="213809"/>
                <a:chOff x="345109" y="1341813"/>
                <a:chExt cx="277160" cy="213809"/>
              </a:xfrm>
            </p:grpSpPr>
            <p:sp>
              <p:nvSpPr>
                <p:cNvPr id="98" name="갈매기형 수장 97"/>
                <p:cNvSpPr/>
                <p:nvPr/>
              </p:nvSpPr>
              <p:spPr>
                <a:xfrm>
                  <a:off x="345109" y="1341813"/>
                  <a:ext cx="158377" cy="213809"/>
                </a:xfrm>
                <a:prstGeom prst="chevron">
                  <a:avLst/>
                </a:prstGeom>
                <a:solidFill>
                  <a:srgbClr val="D4242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232">
                    <a:solidFill>
                      <a:srgbClr val="D42423"/>
                    </a:solidFill>
                  </a:endParaRPr>
                </a:p>
              </p:txBody>
            </p:sp>
            <p:sp>
              <p:nvSpPr>
                <p:cNvPr id="99" name="갈매기형 수장 98"/>
                <p:cNvSpPr/>
                <p:nvPr/>
              </p:nvSpPr>
              <p:spPr>
                <a:xfrm>
                  <a:off x="463892" y="1341813"/>
                  <a:ext cx="158377" cy="213809"/>
                </a:xfrm>
                <a:prstGeom prst="chevron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232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00" name="그룹 99"/>
          <p:cNvGrpSpPr/>
          <p:nvPr/>
        </p:nvGrpSpPr>
        <p:grpSpPr>
          <a:xfrm>
            <a:off x="496715" y="4368251"/>
            <a:ext cx="2569542" cy="369332"/>
            <a:chOff x="345109" y="1101176"/>
            <a:chExt cx="2569542" cy="369332"/>
          </a:xfrm>
        </p:grpSpPr>
        <p:sp>
          <p:nvSpPr>
            <p:cNvPr id="101" name="TextBox 100"/>
            <p:cNvSpPr txBox="1"/>
            <p:nvPr/>
          </p:nvSpPr>
          <p:spPr>
            <a:xfrm>
              <a:off x="570489" y="1101176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수출</a:t>
              </a:r>
              <a:r>
                <a:rPr lang="en-US" altLang="ko-KR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/</a:t>
              </a:r>
              <a:r>
                <a:rPr lang="ko-KR" altLang="en-US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내수 기준</a:t>
              </a:r>
            </a:p>
          </p:txBody>
        </p:sp>
        <p:grpSp>
          <p:nvGrpSpPr>
            <p:cNvPr id="102" name="그룹 101"/>
            <p:cNvGrpSpPr/>
            <p:nvPr/>
          </p:nvGrpSpPr>
          <p:grpSpPr>
            <a:xfrm>
              <a:off x="345109" y="1179888"/>
              <a:ext cx="277160" cy="213809"/>
              <a:chOff x="345109" y="1341813"/>
              <a:chExt cx="277160" cy="213809"/>
            </a:xfrm>
          </p:grpSpPr>
          <p:sp>
            <p:nvSpPr>
              <p:cNvPr id="103" name="갈매기형 수장 102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104" name="갈매기형 수장 103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05" name="그룹 104"/>
          <p:cNvGrpSpPr/>
          <p:nvPr/>
        </p:nvGrpSpPr>
        <p:grpSpPr>
          <a:xfrm>
            <a:off x="5602115" y="4368251"/>
            <a:ext cx="1827385" cy="369332"/>
            <a:chOff x="345109" y="1101176"/>
            <a:chExt cx="1827385" cy="369332"/>
          </a:xfrm>
        </p:grpSpPr>
        <p:sp>
          <p:nvSpPr>
            <p:cNvPr id="106" name="TextBox 105"/>
            <p:cNvSpPr txBox="1"/>
            <p:nvPr/>
          </p:nvSpPr>
          <p:spPr>
            <a:xfrm>
              <a:off x="570489" y="1101176"/>
              <a:ext cx="1602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관련 주요 사항</a:t>
              </a:r>
            </a:p>
          </p:txBody>
        </p:sp>
        <p:grpSp>
          <p:nvGrpSpPr>
            <p:cNvPr id="107" name="그룹 106"/>
            <p:cNvGrpSpPr/>
            <p:nvPr/>
          </p:nvGrpSpPr>
          <p:grpSpPr>
            <a:xfrm>
              <a:off x="345109" y="1179888"/>
              <a:ext cx="277160" cy="213809"/>
              <a:chOff x="345109" y="1341813"/>
              <a:chExt cx="277160" cy="213809"/>
            </a:xfrm>
          </p:grpSpPr>
          <p:sp>
            <p:nvSpPr>
              <p:cNvPr id="108" name="갈매기형 수장 107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109" name="갈매기형 수장 108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893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표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674388"/>
              </p:ext>
            </p:extLst>
          </p:nvPr>
        </p:nvGraphicFramePr>
        <p:xfrm>
          <a:off x="485758" y="1544322"/>
          <a:ext cx="9744093" cy="79248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3387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684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684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684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5558"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ITEM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실린더 </a:t>
                      </a:r>
                      <a:r>
                        <a:rPr lang="ko-KR" altLang="en-US" sz="1400" b="1" kern="1200" spc="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내경</a:t>
                      </a:r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 규격</a:t>
                      </a: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실린더 전장 규격</a:t>
                      </a: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비   고</a:t>
                      </a: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92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조립</a:t>
                      </a: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spc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Φ40~Φ400 </a:t>
                      </a:r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(1.5” </a:t>
                      </a:r>
                      <a:r>
                        <a:rPr lang="en-US" altLang="ko-KR" sz="1400" kern="1200" spc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~ </a:t>
                      </a:r>
                      <a:r>
                        <a:rPr lang="en-US" altLang="ko-KR" sz="1400" kern="1200" spc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15”)</a:t>
                      </a:r>
                      <a:endParaRPr lang="en-US" altLang="ko-KR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27000" marR="2700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~</a:t>
                      </a:r>
                      <a:r>
                        <a:rPr lang="en-US" altLang="ko-KR" sz="1400" kern="1200" spc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12,000mm </a:t>
                      </a:r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(up to </a:t>
                      </a:r>
                      <a:r>
                        <a:rPr lang="en-US" altLang="ko-KR" sz="1400" kern="1200" spc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472”)</a:t>
                      </a:r>
                      <a:endParaRPr lang="en-US" altLang="ko-KR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spc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636bar </a:t>
                      </a:r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(9135psi)</a:t>
                      </a: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70" name="그룹 69"/>
          <p:cNvGrpSpPr/>
          <p:nvPr/>
        </p:nvGrpSpPr>
        <p:grpSpPr>
          <a:xfrm>
            <a:off x="496715" y="1101176"/>
            <a:ext cx="2569542" cy="369332"/>
            <a:chOff x="345109" y="1101176"/>
            <a:chExt cx="2569542" cy="369332"/>
          </a:xfrm>
        </p:grpSpPr>
        <p:sp>
          <p:nvSpPr>
            <p:cNvPr id="71" name="TextBox 70"/>
            <p:cNvSpPr txBox="1"/>
            <p:nvPr/>
          </p:nvSpPr>
          <p:spPr>
            <a:xfrm>
              <a:off x="570489" y="1101176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sz="18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제품규격</a:t>
              </a:r>
            </a:p>
          </p:txBody>
        </p:sp>
        <p:grpSp>
          <p:nvGrpSpPr>
            <p:cNvPr id="72" name="그룹 71"/>
            <p:cNvGrpSpPr/>
            <p:nvPr/>
          </p:nvGrpSpPr>
          <p:grpSpPr>
            <a:xfrm>
              <a:off x="345109" y="1179888"/>
              <a:ext cx="277160" cy="213809"/>
              <a:chOff x="345109" y="1341813"/>
              <a:chExt cx="277160" cy="213809"/>
            </a:xfrm>
          </p:grpSpPr>
          <p:sp>
            <p:nvSpPr>
              <p:cNvPr id="73" name="갈매기형 수장 72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74" name="갈매기형 수장 73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75" name="직선 연결선 74"/>
          <p:cNvCxnSpPr/>
          <p:nvPr/>
        </p:nvCxnSpPr>
        <p:spPr>
          <a:xfrm>
            <a:off x="475458" y="1541220"/>
            <a:ext cx="9756775" cy="0"/>
          </a:xfrm>
          <a:prstGeom prst="line">
            <a:avLst/>
          </a:prstGeom>
          <a:ln w="1905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그룹 78"/>
          <p:cNvGrpSpPr/>
          <p:nvPr/>
        </p:nvGrpSpPr>
        <p:grpSpPr>
          <a:xfrm>
            <a:off x="496715" y="2449736"/>
            <a:ext cx="2569542" cy="369332"/>
            <a:chOff x="345109" y="1101176"/>
            <a:chExt cx="2569542" cy="369332"/>
          </a:xfrm>
        </p:grpSpPr>
        <p:sp>
          <p:nvSpPr>
            <p:cNvPr id="80" name="TextBox 79"/>
            <p:cNvSpPr txBox="1"/>
            <p:nvPr/>
          </p:nvSpPr>
          <p:spPr>
            <a:xfrm>
              <a:off x="570489" y="1101176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sz="18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월 생산능력</a:t>
              </a:r>
            </a:p>
          </p:txBody>
        </p:sp>
        <p:grpSp>
          <p:nvGrpSpPr>
            <p:cNvPr id="81" name="그룹 80"/>
            <p:cNvGrpSpPr/>
            <p:nvPr/>
          </p:nvGrpSpPr>
          <p:grpSpPr>
            <a:xfrm>
              <a:off x="345109" y="1179888"/>
              <a:ext cx="277160" cy="213809"/>
              <a:chOff x="345109" y="1341813"/>
              <a:chExt cx="277160" cy="213809"/>
            </a:xfrm>
          </p:grpSpPr>
          <p:sp>
            <p:nvSpPr>
              <p:cNvPr id="82" name="갈매기형 수장 81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83" name="갈매기형 수장 82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85" name="직선 연결선 84"/>
          <p:cNvCxnSpPr/>
          <p:nvPr/>
        </p:nvCxnSpPr>
        <p:spPr>
          <a:xfrm>
            <a:off x="485775" y="2287798"/>
            <a:ext cx="975280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1027476" y="525886"/>
            <a:ext cx="471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유압실린더 생산</a:t>
            </a:r>
            <a:r>
              <a:rPr lang="en-US" altLang="ko-KR" sz="24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, </a:t>
            </a:r>
            <a:r>
              <a:rPr lang="ko-KR" altLang="en-US" sz="2400" b="1" spc="-165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+mj-ea"/>
                <a:ea typeface="+mj-ea"/>
              </a:rPr>
              <a:t>단일공장 국내 최대규모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052679" y="357749"/>
            <a:ext cx="43426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517"/>
            <a:r>
              <a:rPr lang="ko-KR" altLang="en-US" sz="1100" spc="-7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생산 </a:t>
            </a:r>
            <a:r>
              <a:rPr lang="en-US" altLang="ko-KR" sz="1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Capacity</a:t>
            </a:r>
            <a:endParaRPr lang="ko-KR" altLang="en-US" sz="1100" spc="-7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89" name="그룹 88"/>
          <p:cNvGrpSpPr/>
          <p:nvPr/>
        </p:nvGrpSpPr>
        <p:grpSpPr>
          <a:xfrm>
            <a:off x="275608" y="237526"/>
            <a:ext cx="1394583" cy="856709"/>
            <a:chOff x="275608" y="237526"/>
            <a:chExt cx="1394583" cy="856709"/>
          </a:xfrm>
        </p:grpSpPr>
        <p:sp>
          <p:nvSpPr>
            <p:cNvPr id="90" name="TextBox 89"/>
            <p:cNvSpPr txBox="1"/>
            <p:nvPr/>
          </p:nvSpPr>
          <p:spPr>
            <a:xfrm>
              <a:off x="275608" y="237526"/>
              <a:ext cx="965958" cy="85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85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Ⅰ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04233" y="237526"/>
              <a:ext cx="965958" cy="85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85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.</a:t>
              </a:r>
            </a:p>
          </p:txBody>
        </p:sp>
      </p:grpSp>
      <p:graphicFrame>
        <p:nvGraphicFramePr>
          <p:cNvPr id="92" name="표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086237"/>
              </p:ext>
            </p:extLst>
          </p:nvPr>
        </p:nvGraphicFramePr>
        <p:xfrm>
          <a:off x="479518" y="2895598"/>
          <a:ext cx="9733116" cy="2819644"/>
        </p:xfrm>
        <a:graphic>
          <a:graphicData uri="http://schemas.openxmlformats.org/drawingml/2006/table">
            <a:tbl>
              <a:tblPr firstRow="1" bandRow="1">
                <a:effectLst/>
                <a:tableStyleId>{00A15C55-8517-42AA-B614-E9B94910E393}</a:tableStyleId>
              </a:tblPr>
              <a:tblGrid>
                <a:gridCol w="24332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332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3327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3327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16352">
                <a:tc rowSpan="2"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공정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400" b="1" kern="1200" spc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실린더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성능검사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도장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6352">
                <a:tc vMerge="1">
                  <a:txBody>
                    <a:bodyPr/>
                    <a:lstStyle/>
                    <a:p>
                      <a:pPr latinLnBrk="1"/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400" b="1" kern="1200" spc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조립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endParaRPr lang="ko-KR" altLang="en-US" sz="16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ko-KR" altLang="en-US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월 생산 능력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근무시간</a:t>
                      </a: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(h)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8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10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8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근무교대</a:t>
                      </a: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(Shift)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최대생산능력</a:t>
                      </a: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본</a:t>
                      </a: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30,000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25,000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28,000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현재생산실적</a:t>
                      </a: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평균</a:t>
                      </a: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본</a:t>
                      </a: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16,000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16,000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16,000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가동률</a:t>
                      </a: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(%)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53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64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57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관련설비 </a:t>
                      </a:r>
                      <a:r>
                        <a:rPr lang="ko-KR" altLang="en-US" sz="1400" b="1" kern="1200" spc="0" dirty="0" smtClean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보유 수량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8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8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07943" rtl="0" eaLnBrk="1" latinLnBrk="1" hangingPunct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4</a:t>
                      </a:r>
                      <a:endParaRPr lang="ko-KR" altLang="en-US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cxnSp>
        <p:nvCxnSpPr>
          <p:cNvPr id="93" name="직선 연결선 92"/>
          <p:cNvCxnSpPr/>
          <p:nvPr/>
        </p:nvCxnSpPr>
        <p:spPr>
          <a:xfrm>
            <a:off x="463555" y="2900120"/>
            <a:ext cx="9742483" cy="0"/>
          </a:xfrm>
          <a:prstGeom prst="line">
            <a:avLst/>
          </a:prstGeom>
          <a:ln w="1905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직선 연결선 107"/>
          <p:cNvCxnSpPr/>
          <p:nvPr/>
        </p:nvCxnSpPr>
        <p:spPr>
          <a:xfrm>
            <a:off x="472344" y="3506608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직선 연결선 108"/>
          <p:cNvCxnSpPr/>
          <p:nvPr/>
        </p:nvCxnSpPr>
        <p:spPr>
          <a:xfrm>
            <a:off x="2944387" y="3506608"/>
            <a:ext cx="2311277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직선 연결선 109"/>
          <p:cNvCxnSpPr/>
          <p:nvPr/>
        </p:nvCxnSpPr>
        <p:spPr>
          <a:xfrm>
            <a:off x="482601" y="5714652"/>
            <a:ext cx="971549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1" name="표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458915"/>
              </p:ext>
            </p:extLst>
          </p:nvPr>
        </p:nvGraphicFramePr>
        <p:xfrm>
          <a:off x="485758" y="6311339"/>
          <a:ext cx="9762352" cy="79248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2955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19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762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762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762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762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65558"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구분</a:t>
                      </a: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근무시간</a:t>
                      </a: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근무교대</a:t>
                      </a: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최대</a:t>
                      </a:r>
                      <a:r>
                        <a:rPr lang="ko-KR" altLang="en-US" sz="1400" b="1" kern="1200" spc="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생산능력</a:t>
                      </a: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현재 생산실적</a:t>
                      </a: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평균</a:t>
                      </a:r>
                      <a:r>
                        <a:rPr lang="en-US" altLang="ko-KR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endParaRPr lang="ko-KR" altLang="en-US" sz="1400" b="1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D42423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28517" rtl="0" eaLnBrk="1" latinLnBrk="1" hangingPunct="1">
                        <a:buClr>
                          <a:srgbClr val="800000"/>
                        </a:buClr>
                        <a:buSzPct val="100000"/>
                      </a:pPr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D42423"/>
                          </a:solidFill>
                          <a:latin typeface="+mj-ea"/>
                          <a:ea typeface="+mn-ea"/>
                          <a:cs typeface="+mn-cs"/>
                        </a:rPr>
                        <a:t>가동률</a:t>
                      </a: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92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조립</a:t>
                      </a: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N/A</a:t>
                      </a:r>
                    </a:p>
                  </a:txBody>
                  <a:tcPr marL="27000" marR="2700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</a:t>
                      </a: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300,000</a:t>
                      </a:r>
                      <a:r>
                        <a:rPr lang="ko-KR" altLang="en-US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본</a:t>
                      </a:r>
                      <a:endParaRPr lang="en-US" altLang="ko-KR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192,000</a:t>
                      </a:r>
                      <a:r>
                        <a:rPr lang="ko-KR" altLang="en-US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본</a:t>
                      </a:r>
                      <a:endParaRPr lang="en-US" altLang="ko-KR" sz="1400" kern="1200" spc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2020603020101020101" pitchFamily="18" charset="-127"/>
                        <a:ea typeface="KoPub돋움체 Light" panose="02020603020101020101" pitchFamily="18" charset="-127"/>
                        <a:cs typeface="+mn-cs"/>
                      </a:endParaRP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spc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2020603020101020101" pitchFamily="18" charset="-127"/>
                          <a:ea typeface="KoPub돋움체 Light" panose="02020603020101020101" pitchFamily="18" charset="-127"/>
                          <a:cs typeface="+mn-cs"/>
                        </a:rPr>
                        <a:t>64%</a:t>
                      </a:r>
                    </a:p>
                  </a:txBody>
                  <a:tcPr marL="68581" marR="68581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112" name="그룹 111"/>
          <p:cNvGrpSpPr/>
          <p:nvPr/>
        </p:nvGrpSpPr>
        <p:grpSpPr>
          <a:xfrm>
            <a:off x="496715" y="5842793"/>
            <a:ext cx="2569542" cy="369332"/>
            <a:chOff x="345109" y="1101176"/>
            <a:chExt cx="2569542" cy="369332"/>
          </a:xfrm>
        </p:grpSpPr>
        <p:sp>
          <p:nvSpPr>
            <p:cNvPr id="113" name="TextBox 112"/>
            <p:cNvSpPr txBox="1"/>
            <p:nvPr/>
          </p:nvSpPr>
          <p:spPr>
            <a:xfrm>
              <a:off x="570489" y="1101176"/>
              <a:ext cx="23441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800000"/>
                </a:buClr>
              </a:pPr>
              <a:r>
                <a:rPr lang="ko-KR" altLang="en-US" sz="18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전체</a:t>
              </a:r>
              <a:r>
                <a:rPr lang="en-US" altLang="ko-KR" sz="18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 </a:t>
              </a:r>
              <a:r>
                <a:rPr lang="ko-KR" altLang="en-US" sz="1800" b="1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D42423"/>
                  </a:solidFill>
                  <a:latin typeface="+mj-ea"/>
                  <a:ea typeface="+mj-ea"/>
                </a:rPr>
                <a:t>생산능력</a:t>
              </a:r>
            </a:p>
          </p:txBody>
        </p:sp>
        <p:grpSp>
          <p:nvGrpSpPr>
            <p:cNvPr id="114" name="그룹 113"/>
            <p:cNvGrpSpPr/>
            <p:nvPr/>
          </p:nvGrpSpPr>
          <p:grpSpPr>
            <a:xfrm>
              <a:off x="345109" y="1179888"/>
              <a:ext cx="277160" cy="213809"/>
              <a:chOff x="345109" y="1341813"/>
              <a:chExt cx="277160" cy="213809"/>
            </a:xfrm>
          </p:grpSpPr>
          <p:sp>
            <p:nvSpPr>
              <p:cNvPr id="115" name="갈매기형 수장 114"/>
              <p:cNvSpPr/>
              <p:nvPr/>
            </p:nvSpPr>
            <p:spPr>
              <a:xfrm>
                <a:off x="345109" y="1341813"/>
                <a:ext cx="158377" cy="213809"/>
              </a:xfrm>
              <a:prstGeom prst="chevron">
                <a:avLst/>
              </a:prstGeom>
              <a:solidFill>
                <a:srgbClr val="D42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rgbClr val="D42423"/>
                  </a:solidFill>
                </a:endParaRPr>
              </a:p>
            </p:txBody>
          </p:sp>
          <p:sp>
            <p:nvSpPr>
              <p:cNvPr id="116" name="갈매기형 수장 115"/>
              <p:cNvSpPr/>
              <p:nvPr/>
            </p:nvSpPr>
            <p:spPr>
              <a:xfrm>
                <a:off x="463892" y="1341813"/>
                <a:ext cx="158377" cy="213809"/>
              </a:xfrm>
              <a:prstGeom prst="chevron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32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117" name="직선 연결선 116"/>
          <p:cNvCxnSpPr/>
          <p:nvPr/>
        </p:nvCxnSpPr>
        <p:spPr>
          <a:xfrm>
            <a:off x="475458" y="6308237"/>
            <a:ext cx="9756775" cy="0"/>
          </a:xfrm>
          <a:prstGeom prst="line">
            <a:avLst/>
          </a:prstGeom>
          <a:ln w="1905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직선 연결선 132"/>
          <p:cNvCxnSpPr/>
          <p:nvPr/>
        </p:nvCxnSpPr>
        <p:spPr>
          <a:xfrm>
            <a:off x="5418994" y="3506608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직선 연결선 106"/>
          <p:cNvCxnSpPr/>
          <p:nvPr/>
        </p:nvCxnSpPr>
        <p:spPr>
          <a:xfrm>
            <a:off x="472344" y="382900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/>
          <p:cNvCxnSpPr/>
          <p:nvPr/>
        </p:nvCxnSpPr>
        <p:spPr>
          <a:xfrm>
            <a:off x="2945669" y="382900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직선 연결선 131"/>
          <p:cNvCxnSpPr/>
          <p:nvPr/>
        </p:nvCxnSpPr>
        <p:spPr>
          <a:xfrm>
            <a:off x="5418994" y="382900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직선 연결선 139"/>
          <p:cNvCxnSpPr/>
          <p:nvPr/>
        </p:nvCxnSpPr>
        <p:spPr>
          <a:xfrm>
            <a:off x="7892319" y="382900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직선 연결선 140"/>
          <p:cNvCxnSpPr/>
          <p:nvPr/>
        </p:nvCxnSpPr>
        <p:spPr>
          <a:xfrm>
            <a:off x="7892319" y="3521598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연결선 94"/>
          <p:cNvCxnSpPr/>
          <p:nvPr/>
        </p:nvCxnSpPr>
        <p:spPr>
          <a:xfrm>
            <a:off x="2914650" y="1892639"/>
            <a:ext cx="2324894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직선 연결선 144"/>
          <p:cNvCxnSpPr/>
          <p:nvPr/>
        </p:nvCxnSpPr>
        <p:spPr>
          <a:xfrm>
            <a:off x="5418994" y="1892639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직선 연결선 145"/>
          <p:cNvCxnSpPr/>
          <p:nvPr/>
        </p:nvCxnSpPr>
        <p:spPr>
          <a:xfrm>
            <a:off x="7892319" y="1907629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직선 연결선 146"/>
          <p:cNvCxnSpPr/>
          <p:nvPr/>
        </p:nvCxnSpPr>
        <p:spPr>
          <a:xfrm>
            <a:off x="472344" y="1892639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직선 연결선 147"/>
          <p:cNvCxnSpPr/>
          <p:nvPr/>
        </p:nvCxnSpPr>
        <p:spPr>
          <a:xfrm>
            <a:off x="485775" y="7048772"/>
            <a:ext cx="975280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직선 연결선 149"/>
          <p:cNvCxnSpPr/>
          <p:nvPr/>
        </p:nvCxnSpPr>
        <p:spPr>
          <a:xfrm>
            <a:off x="472344" y="6669682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직선 연결선 150"/>
          <p:cNvCxnSpPr/>
          <p:nvPr/>
        </p:nvCxnSpPr>
        <p:spPr>
          <a:xfrm>
            <a:off x="2914650" y="6669682"/>
            <a:ext cx="136207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직선 연결선 151"/>
          <p:cNvCxnSpPr/>
          <p:nvPr/>
        </p:nvCxnSpPr>
        <p:spPr>
          <a:xfrm>
            <a:off x="4404562" y="6669682"/>
            <a:ext cx="136207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직선 연결선 152"/>
          <p:cNvCxnSpPr/>
          <p:nvPr/>
        </p:nvCxnSpPr>
        <p:spPr>
          <a:xfrm>
            <a:off x="5894474" y="6669682"/>
            <a:ext cx="136207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직선 연결선 153"/>
          <p:cNvCxnSpPr/>
          <p:nvPr/>
        </p:nvCxnSpPr>
        <p:spPr>
          <a:xfrm>
            <a:off x="7384386" y="6669682"/>
            <a:ext cx="136207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직선 연결선 154"/>
          <p:cNvCxnSpPr/>
          <p:nvPr/>
        </p:nvCxnSpPr>
        <p:spPr>
          <a:xfrm>
            <a:off x="8874298" y="6669682"/>
            <a:ext cx="136207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직선 연결선 157"/>
          <p:cNvCxnSpPr/>
          <p:nvPr/>
        </p:nvCxnSpPr>
        <p:spPr>
          <a:xfrm>
            <a:off x="472344" y="414328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직선 연결선 158"/>
          <p:cNvCxnSpPr/>
          <p:nvPr/>
        </p:nvCxnSpPr>
        <p:spPr>
          <a:xfrm>
            <a:off x="2945669" y="414328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직선 연결선 159"/>
          <p:cNvCxnSpPr/>
          <p:nvPr/>
        </p:nvCxnSpPr>
        <p:spPr>
          <a:xfrm>
            <a:off x="5418994" y="414328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직선 연결선 160"/>
          <p:cNvCxnSpPr/>
          <p:nvPr/>
        </p:nvCxnSpPr>
        <p:spPr>
          <a:xfrm>
            <a:off x="7892319" y="415827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직선 연결선 162"/>
          <p:cNvCxnSpPr/>
          <p:nvPr/>
        </p:nvCxnSpPr>
        <p:spPr>
          <a:xfrm>
            <a:off x="472344" y="445755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직선 연결선 163"/>
          <p:cNvCxnSpPr/>
          <p:nvPr/>
        </p:nvCxnSpPr>
        <p:spPr>
          <a:xfrm>
            <a:off x="2945669" y="445755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직선 연결선 164"/>
          <p:cNvCxnSpPr/>
          <p:nvPr/>
        </p:nvCxnSpPr>
        <p:spPr>
          <a:xfrm>
            <a:off x="5418994" y="445755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직선 연결선 165"/>
          <p:cNvCxnSpPr/>
          <p:nvPr/>
        </p:nvCxnSpPr>
        <p:spPr>
          <a:xfrm>
            <a:off x="7892319" y="445755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직선 연결선 167"/>
          <p:cNvCxnSpPr/>
          <p:nvPr/>
        </p:nvCxnSpPr>
        <p:spPr>
          <a:xfrm>
            <a:off x="472344" y="477183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직선 연결선 168"/>
          <p:cNvCxnSpPr/>
          <p:nvPr/>
        </p:nvCxnSpPr>
        <p:spPr>
          <a:xfrm>
            <a:off x="2945669" y="477183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직선 연결선 169"/>
          <p:cNvCxnSpPr/>
          <p:nvPr/>
        </p:nvCxnSpPr>
        <p:spPr>
          <a:xfrm>
            <a:off x="5418994" y="477183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직선 연결선 170"/>
          <p:cNvCxnSpPr/>
          <p:nvPr/>
        </p:nvCxnSpPr>
        <p:spPr>
          <a:xfrm>
            <a:off x="7892319" y="477183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직선 연결선 172"/>
          <p:cNvCxnSpPr/>
          <p:nvPr/>
        </p:nvCxnSpPr>
        <p:spPr>
          <a:xfrm>
            <a:off x="472344" y="508610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직선 연결선 173"/>
          <p:cNvCxnSpPr/>
          <p:nvPr/>
        </p:nvCxnSpPr>
        <p:spPr>
          <a:xfrm>
            <a:off x="2945669" y="508610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직선 연결선 174"/>
          <p:cNvCxnSpPr/>
          <p:nvPr/>
        </p:nvCxnSpPr>
        <p:spPr>
          <a:xfrm>
            <a:off x="5418994" y="508610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직선 연결선 175"/>
          <p:cNvCxnSpPr/>
          <p:nvPr/>
        </p:nvCxnSpPr>
        <p:spPr>
          <a:xfrm>
            <a:off x="7892319" y="5086105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직선 연결선 177"/>
          <p:cNvCxnSpPr/>
          <p:nvPr/>
        </p:nvCxnSpPr>
        <p:spPr>
          <a:xfrm>
            <a:off x="472344" y="538133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직선 연결선 178"/>
          <p:cNvCxnSpPr/>
          <p:nvPr/>
        </p:nvCxnSpPr>
        <p:spPr>
          <a:xfrm>
            <a:off x="2945669" y="538133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직선 연결선 179"/>
          <p:cNvCxnSpPr/>
          <p:nvPr/>
        </p:nvCxnSpPr>
        <p:spPr>
          <a:xfrm>
            <a:off x="5418994" y="538133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직선 연결선 180"/>
          <p:cNvCxnSpPr/>
          <p:nvPr/>
        </p:nvCxnSpPr>
        <p:spPr>
          <a:xfrm>
            <a:off x="7892319" y="5381330"/>
            <a:ext cx="230969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/>
          <p:cNvCxnSpPr/>
          <p:nvPr/>
        </p:nvCxnSpPr>
        <p:spPr>
          <a:xfrm>
            <a:off x="491806" y="1055317"/>
            <a:ext cx="9680894" cy="0"/>
          </a:xfrm>
          <a:prstGeom prst="line">
            <a:avLst/>
          </a:prstGeom>
          <a:ln w="12700">
            <a:solidFill>
              <a:srgbClr val="DA14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5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9"/>
            <a:ext cx="10691813" cy="437631"/>
          </a:xfrm>
          <a:prstGeom prst="rect">
            <a:avLst/>
          </a:prstGeom>
        </p:spPr>
      </p:pic>
      <p:sp>
        <p:nvSpPr>
          <p:cNvPr id="10" name="타원 9"/>
          <p:cNvSpPr/>
          <p:nvPr/>
        </p:nvSpPr>
        <p:spPr>
          <a:xfrm rot="13956106">
            <a:off x="4700113" y="-2684696"/>
            <a:ext cx="8520898" cy="8520894"/>
          </a:xfrm>
          <a:prstGeom prst="ellipse">
            <a:avLst/>
          </a:prstGeom>
          <a:noFill/>
          <a:ln w="3175" cap="flat" cmpd="sng" algn="ctr">
            <a:gradFill>
              <a:gsLst>
                <a:gs pos="0">
                  <a:srgbClr val="D42423"/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26" latinLnBrk="0"/>
            <a:endParaRPr lang="ko-KR" altLang="en-US" sz="1600" kern="0" dirty="0">
              <a:solidFill>
                <a:prstClr val="white"/>
              </a:solidFill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 rot="13956106">
            <a:off x="6355976" y="-1028834"/>
            <a:ext cx="5209172" cy="5209170"/>
          </a:xfrm>
          <a:prstGeom prst="ellipse">
            <a:avLst/>
          </a:prstGeom>
          <a:noFill/>
          <a:ln w="3175" cap="flat" cmpd="sng" algn="ctr">
            <a:gradFill>
              <a:gsLst>
                <a:gs pos="0">
                  <a:srgbClr val="D42423"/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26" latinLnBrk="0"/>
            <a:endParaRPr lang="ko-KR" altLang="en-US" sz="1600" kern="0" dirty="0">
              <a:solidFill>
                <a:prstClr val="white"/>
              </a:solidFill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12" name="타원 11"/>
          <p:cNvSpPr/>
          <p:nvPr/>
        </p:nvSpPr>
        <p:spPr>
          <a:xfrm rot="13956106">
            <a:off x="7316395" y="-68415"/>
            <a:ext cx="3288334" cy="3288332"/>
          </a:xfrm>
          <a:prstGeom prst="ellipse">
            <a:avLst/>
          </a:prstGeom>
          <a:noFill/>
          <a:ln w="3175" cap="flat" cmpd="sng" algn="ctr">
            <a:gradFill>
              <a:gsLst>
                <a:gs pos="0">
                  <a:srgbClr val="D42423"/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26" latinLnBrk="0">
              <a:defRPr/>
            </a:pPr>
            <a:endParaRPr lang="ko-KR" altLang="en-US" sz="1600" kern="0" dirty="0">
              <a:solidFill>
                <a:prstClr val="white"/>
              </a:solidFill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sp>
        <p:nvSpPr>
          <p:cNvPr id="13" name="타원 12"/>
          <p:cNvSpPr/>
          <p:nvPr/>
        </p:nvSpPr>
        <p:spPr>
          <a:xfrm rot="13956106">
            <a:off x="2543034" y="-4841775"/>
            <a:ext cx="12835056" cy="12835052"/>
          </a:xfrm>
          <a:prstGeom prst="ellipse">
            <a:avLst/>
          </a:prstGeom>
          <a:noFill/>
          <a:ln w="3175" cap="flat" cmpd="sng" algn="ctr">
            <a:gradFill>
              <a:gsLst>
                <a:gs pos="0">
                  <a:srgbClr val="D42423"/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26" latinLnBrk="0"/>
            <a:endParaRPr lang="ko-KR" altLang="en-US" sz="1600" kern="0" dirty="0">
              <a:solidFill>
                <a:prstClr val="white"/>
              </a:solidFill>
              <a:latin typeface="KoPub바탕체 Medium" panose="02020603020101020101" pitchFamily="18" charset="-127"/>
              <a:ea typeface="KoPub바탕체 Medium" panose="02020603020101020101" pitchFamily="18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3937827" y="762000"/>
            <a:ext cx="2991787" cy="969410"/>
            <a:chOff x="3790337" y="901700"/>
            <a:chExt cx="2991787" cy="969410"/>
          </a:xfrm>
        </p:grpSpPr>
        <p:sp>
          <p:nvSpPr>
            <p:cNvPr id="15" name="양쪽 모서리가 둥근 사각형 14"/>
            <p:cNvSpPr/>
            <p:nvPr/>
          </p:nvSpPr>
          <p:spPr>
            <a:xfrm rot="5400000">
              <a:off x="4689754" y="199746"/>
              <a:ext cx="893210" cy="2373318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0">
                  <a:schemeClr val="bg1"/>
                </a:gs>
                <a:gs pos="9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ko-KR" altLang="en-US" sz="2205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grpSp>
          <p:nvGrpSpPr>
            <p:cNvPr id="16" name="그룹 15"/>
            <p:cNvGrpSpPr/>
            <p:nvPr/>
          </p:nvGrpSpPr>
          <p:grpSpPr>
            <a:xfrm>
              <a:off x="3790337" y="901700"/>
              <a:ext cx="2991787" cy="969410"/>
              <a:chOff x="3940584" y="901700"/>
              <a:chExt cx="2991787" cy="969410"/>
            </a:xfrm>
          </p:grpSpPr>
          <p:sp>
            <p:nvSpPr>
              <p:cNvPr id="17" name="타원 16"/>
              <p:cNvSpPr/>
              <p:nvPr/>
            </p:nvSpPr>
            <p:spPr>
              <a:xfrm>
                <a:off x="5962961" y="901700"/>
                <a:ext cx="969410" cy="96941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D42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232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940584" y="1104511"/>
                <a:ext cx="19556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</a:pPr>
                <a:r>
                  <a:rPr lang="ko-KR" altLang="en-US" sz="1600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건설장비 중형</a:t>
                </a:r>
                <a:r>
                  <a:rPr lang="en-US" altLang="ko-KR" sz="1600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/</a:t>
                </a:r>
                <a:r>
                  <a:rPr lang="ko-KR" altLang="en-US" sz="1600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대형 </a:t>
                </a:r>
                <a:endParaRPr lang="en-US" altLang="ko-KR" sz="160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algn="r">
                  <a:buClr>
                    <a:srgbClr val="800000"/>
                  </a:buClr>
                </a:pPr>
                <a:r>
                  <a:rPr lang="ko-KR" altLang="en-US" sz="1600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실린더 시장 확보 </a:t>
                </a:r>
              </a:p>
            </p:txBody>
          </p:sp>
        </p:grpSp>
      </p:grpSp>
      <p:grpSp>
        <p:nvGrpSpPr>
          <p:cNvPr id="19" name="그룹 18"/>
          <p:cNvGrpSpPr/>
          <p:nvPr/>
        </p:nvGrpSpPr>
        <p:grpSpPr>
          <a:xfrm>
            <a:off x="5617097" y="3553705"/>
            <a:ext cx="2991787" cy="969410"/>
            <a:chOff x="3790337" y="901700"/>
            <a:chExt cx="2991787" cy="969410"/>
          </a:xfrm>
        </p:grpSpPr>
        <p:sp>
          <p:nvSpPr>
            <p:cNvPr id="20" name="양쪽 모서리가 둥근 사각형 19"/>
            <p:cNvSpPr/>
            <p:nvPr/>
          </p:nvSpPr>
          <p:spPr>
            <a:xfrm rot="5400000">
              <a:off x="4689754" y="199746"/>
              <a:ext cx="893210" cy="2373318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0">
                  <a:schemeClr val="bg1"/>
                </a:gs>
                <a:gs pos="9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ko-KR" altLang="en-US" sz="2205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3790337" y="901700"/>
              <a:ext cx="2991787" cy="969410"/>
              <a:chOff x="3940584" y="901700"/>
              <a:chExt cx="2991787" cy="969410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5962961" y="901700"/>
                <a:ext cx="969410" cy="96941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D42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232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940584" y="1104511"/>
                <a:ext cx="19556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</a:pPr>
                <a:r>
                  <a:rPr lang="ko-KR" altLang="en-US" sz="1600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글로벌 시장</a:t>
                </a:r>
                <a:endParaRPr lang="en-US" altLang="ko-KR" sz="160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algn="r">
                  <a:buClr>
                    <a:srgbClr val="800000"/>
                  </a:buClr>
                </a:pPr>
                <a:r>
                  <a:rPr lang="ko-KR" altLang="en-US" sz="1600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점유율 증대</a:t>
                </a:r>
              </a:p>
            </p:txBody>
          </p:sp>
        </p:grpSp>
      </p:grpSp>
      <p:grpSp>
        <p:nvGrpSpPr>
          <p:cNvPr id="24" name="그룹 23"/>
          <p:cNvGrpSpPr/>
          <p:nvPr/>
        </p:nvGrpSpPr>
        <p:grpSpPr>
          <a:xfrm>
            <a:off x="6549231" y="5324963"/>
            <a:ext cx="2991787" cy="969410"/>
            <a:chOff x="3790337" y="901700"/>
            <a:chExt cx="2991787" cy="969410"/>
          </a:xfrm>
        </p:grpSpPr>
        <p:sp>
          <p:nvSpPr>
            <p:cNvPr id="25" name="양쪽 모서리가 둥근 사각형 24"/>
            <p:cNvSpPr/>
            <p:nvPr/>
          </p:nvSpPr>
          <p:spPr>
            <a:xfrm rot="5400000">
              <a:off x="4689754" y="199746"/>
              <a:ext cx="893210" cy="2373318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0">
                  <a:schemeClr val="bg1"/>
                </a:gs>
                <a:gs pos="9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ko-KR" altLang="en-US" sz="2205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3790337" y="901700"/>
              <a:ext cx="2991787" cy="969410"/>
              <a:chOff x="3940584" y="901700"/>
              <a:chExt cx="2991787" cy="969410"/>
            </a:xfrm>
          </p:grpSpPr>
          <p:sp>
            <p:nvSpPr>
              <p:cNvPr id="27" name="타원 26"/>
              <p:cNvSpPr/>
              <p:nvPr/>
            </p:nvSpPr>
            <p:spPr>
              <a:xfrm>
                <a:off x="5962961" y="901700"/>
                <a:ext cx="969410" cy="96941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D42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232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940584" y="1104511"/>
                <a:ext cx="19556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</a:pPr>
                <a:r>
                  <a:rPr lang="ko-KR" altLang="en-US" sz="1600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해외 고객과의</a:t>
                </a:r>
                <a:endParaRPr lang="en-US" altLang="ko-KR" sz="160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algn="r">
                  <a:buClr>
                    <a:srgbClr val="800000"/>
                  </a:buClr>
                </a:pPr>
                <a:r>
                  <a:rPr lang="ko-KR" altLang="en-US" sz="1600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전략적 파트너십 체결</a:t>
                </a:r>
              </a:p>
            </p:txBody>
          </p:sp>
        </p:grpSp>
      </p:grpSp>
      <p:grpSp>
        <p:nvGrpSpPr>
          <p:cNvPr id="29" name="그룹 28"/>
          <p:cNvGrpSpPr/>
          <p:nvPr/>
        </p:nvGrpSpPr>
        <p:grpSpPr>
          <a:xfrm>
            <a:off x="3371800" y="3982988"/>
            <a:ext cx="2991787" cy="969410"/>
            <a:chOff x="3790337" y="901700"/>
            <a:chExt cx="2991787" cy="969410"/>
          </a:xfrm>
        </p:grpSpPr>
        <p:sp>
          <p:nvSpPr>
            <p:cNvPr id="30" name="양쪽 모서리가 둥근 사각형 29"/>
            <p:cNvSpPr/>
            <p:nvPr/>
          </p:nvSpPr>
          <p:spPr>
            <a:xfrm rot="5400000">
              <a:off x="4689754" y="199746"/>
              <a:ext cx="893210" cy="2373318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0">
                  <a:schemeClr val="bg1"/>
                </a:gs>
                <a:gs pos="9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ko-KR" altLang="en-US" sz="2205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grpSp>
          <p:nvGrpSpPr>
            <p:cNvPr id="31" name="그룹 30"/>
            <p:cNvGrpSpPr/>
            <p:nvPr/>
          </p:nvGrpSpPr>
          <p:grpSpPr>
            <a:xfrm>
              <a:off x="3790337" y="901700"/>
              <a:ext cx="2991787" cy="969410"/>
              <a:chOff x="3940584" y="901700"/>
              <a:chExt cx="2991787" cy="969410"/>
            </a:xfrm>
          </p:grpSpPr>
          <p:sp>
            <p:nvSpPr>
              <p:cNvPr id="32" name="타원 31"/>
              <p:cNvSpPr/>
              <p:nvPr/>
            </p:nvSpPr>
            <p:spPr>
              <a:xfrm>
                <a:off x="5962961" y="901700"/>
                <a:ext cx="969410" cy="96941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D42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232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940584" y="979853"/>
                <a:ext cx="1955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</a:pPr>
                <a:r>
                  <a:rPr lang="ko-KR" altLang="en-US" sz="1600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고객</a:t>
                </a:r>
                <a:r>
                  <a:rPr lang="en-US" altLang="ko-KR" sz="1600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/</a:t>
                </a:r>
                <a:r>
                  <a:rPr lang="ko-KR" altLang="en-US" sz="1600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시장 다변화를 통한</a:t>
                </a:r>
                <a:endParaRPr lang="en-US" altLang="ko-KR" sz="160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algn="r">
                  <a:buClr>
                    <a:srgbClr val="800000"/>
                  </a:buClr>
                </a:pPr>
                <a:r>
                  <a:rPr lang="ko-KR" altLang="en-US" sz="1600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환리스크 관리 및</a:t>
                </a:r>
                <a:endParaRPr lang="en-US" altLang="ko-KR" sz="160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algn="r">
                  <a:buClr>
                    <a:srgbClr val="800000"/>
                  </a:buClr>
                </a:pPr>
                <a:r>
                  <a:rPr lang="ko-KR" altLang="en-US" sz="1600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유연한 시장 변화 대응</a:t>
                </a:r>
              </a:p>
            </p:txBody>
          </p:sp>
        </p:grpSp>
      </p:grpSp>
      <p:grpSp>
        <p:nvGrpSpPr>
          <p:cNvPr id="34" name="그룹 33"/>
          <p:cNvGrpSpPr/>
          <p:nvPr/>
        </p:nvGrpSpPr>
        <p:grpSpPr>
          <a:xfrm>
            <a:off x="258441" y="2737576"/>
            <a:ext cx="2991787" cy="969410"/>
            <a:chOff x="3790337" y="901700"/>
            <a:chExt cx="2991787" cy="969410"/>
          </a:xfrm>
        </p:grpSpPr>
        <p:sp>
          <p:nvSpPr>
            <p:cNvPr id="35" name="양쪽 모서리가 둥근 사각형 34"/>
            <p:cNvSpPr/>
            <p:nvPr/>
          </p:nvSpPr>
          <p:spPr>
            <a:xfrm rot="5400000">
              <a:off x="4689754" y="199746"/>
              <a:ext cx="893210" cy="2373318"/>
            </a:xfrm>
            <a:prstGeom prst="round2SameRect">
              <a:avLst>
                <a:gd name="adj1" fmla="val 0"/>
                <a:gd name="adj2" fmla="val 0"/>
              </a:avLst>
            </a:prstGeom>
            <a:gradFill flip="none" rotWithShape="1">
              <a:gsLst>
                <a:gs pos="0">
                  <a:schemeClr val="bg1"/>
                </a:gs>
                <a:gs pos="9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ko-KR" altLang="en-US" sz="2205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grpSp>
          <p:nvGrpSpPr>
            <p:cNvPr id="36" name="그룹 35"/>
            <p:cNvGrpSpPr/>
            <p:nvPr/>
          </p:nvGrpSpPr>
          <p:grpSpPr>
            <a:xfrm>
              <a:off x="3790337" y="901700"/>
              <a:ext cx="2991787" cy="969410"/>
              <a:chOff x="3940584" y="901700"/>
              <a:chExt cx="2991787" cy="969410"/>
            </a:xfrm>
          </p:grpSpPr>
          <p:sp>
            <p:nvSpPr>
              <p:cNvPr id="37" name="타원 36"/>
              <p:cNvSpPr/>
              <p:nvPr/>
            </p:nvSpPr>
            <p:spPr>
              <a:xfrm>
                <a:off x="5962961" y="901700"/>
                <a:ext cx="969410" cy="969410"/>
              </a:xfrm>
              <a:prstGeom prst="ellipse">
                <a:avLst/>
              </a:prstGeom>
              <a:solidFill>
                <a:schemeClr val="bg1"/>
              </a:solidFill>
              <a:ln w="50800">
                <a:solidFill>
                  <a:srgbClr val="D424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0796" tIns="50398" rIns="100796" bIns="503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232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940584" y="1110933"/>
                <a:ext cx="19556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800000"/>
                  </a:buClr>
                </a:pPr>
                <a:r>
                  <a:rPr lang="ko-KR" altLang="en-US" sz="1600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수출 물량</a:t>
                </a:r>
                <a:endParaRPr lang="en-US" altLang="ko-KR" sz="1600" spc="-165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algn="r">
                  <a:buClr>
                    <a:srgbClr val="800000"/>
                  </a:buClr>
                </a:pPr>
                <a:r>
                  <a:rPr lang="ko-KR" altLang="en-US" sz="1600" spc="-165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증대</a:t>
                </a:r>
              </a:p>
            </p:txBody>
          </p:sp>
        </p:grpSp>
      </p:grpSp>
      <p:cxnSp>
        <p:nvCxnSpPr>
          <p:cNvPr id="39" name="직선 연결선 38"/>
          <p:cNvCxnSpPr>
            <a:endCxn id="17" idx="6"/>
          </p:cNvCxnSpPr>
          <p:nvPr/>
        </p:nvCxnSpPr>
        <p:spPr>
          <a:xfrm flipH="1" flipV="1">
            <a:off x="6929610" y="1246710"/>
            <a:ext cx="1967554" cy="363363"/>
          </a:xfrm>
          <a:prstGeom prst="line">
            <a:avLst/>
          </a:prstGeom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4242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자유형 39"/>
          <p:cNvSpPr/>
          <p:nvPr/>
        </p:nvSpPr>
        <p:spPr>
          <a:xfrm>
            <a:off x="8300885" y="1612900"/>
            <a:ext cx="622300" cy="1981200"/>
          </a:xfrm>
          <a:custGeom>
            <a:avLst/>
            <a:gdLst>
              <a:gd name="connsiteX0" fmla="*/ 622300 w 622300"/>
              <a:gd name="connsiteY0" fmla="*/ 0 h 1981200"/>
              <a:gd name="connsiteX1" fmla="*/ 0 w 622300"/>
              <a:gd name="connsiteY1" fmla="*/ 198120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2300" h="1981200">
                <a:moveTo>
                  <a:pt x="622300" y="0"/>
                </a:moveTo>
                <a:lnTo>
                  <a:pt x="0" y="1981200"/>
                </a:lnTo>
              </a:path>
            </a:pathLst>
          </a:custGeom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4242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자유형 40"/>
          <p:cNvSpPr/>
          <p:nvPr/>
        </p:nvSpPr>
        <p:spPr>
          <a:xfrm>
            <a:off x="6230785" y="1625600"/>
            <a:ext cx="2705100" cy="2476500"/>
          </a:xfrm>
          <a:custGeom>
            <a:avLst/>
            <a:gdLst>
              <a:gd name="connsiteX0" fmla="*/ 2705100 w 2705100"/>
              <a:gd name="connsiteY0" fmla="*/ 0 h 2476500"/>
              <a:gd name="connsiteX1" fmla="*/ 0 w 2705100"/>
              <a:gd name="connsiteY1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05100" h="2476500">
                <a:moveTo>
                  <a:pt x="2705100" y="0"/>
                </a:moveTo>
                <a:lnTo>
                  <a:pt x="0" y="2476500"/>
                </a:lnTo>
              </a:path>
            </a:pathLst>
          </a:custGeom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4242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자유형 41"/>
          <p:cNvSpPr/>
          <p:nvPr/>
        </p:nvSpPr>
        <p:spPr>
          <a:xfrm>
            <a:off x="3220885" y="1587500"/>
            <a:ext cx="5727700" cy="1473200"/>
          </a:xfrm>
          <a:custGeom>
            <a:avLst/>
            <a:gdLst>
              <a:gd name="connsiteX0" fmla="*/ 5727700 w 5727700"/>
              <a:gd name="connsiteY0" fmla="*/ 0 h 1473200"/>
              <a:gd name="connsiteX1" fmla="*/ 0 w 5727700"/>
              <a:gd name="connsiteY1" fmla="*/ 147320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27700" h="1473200">
                <a:moveTo>
                  <a:pt x="5727700" y="0"/>
                </a:moveTo>
                <a:lnTo>
                  <a:pt x="0" y="1473200"/>
                </a:lnTo>
              </a:path>
            </a:pathLst>
          </a:custGeom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4242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자유형 42"/>
          <p:cNvSpPr/>
          <p:nvPr/>
        </p:nvSpPr>
        <p:spPr>
          <a:xfrm>
            <a:off x="8961285" y="1587501"/>
            <a:ext cx="76200" cy="3733800"/>
          </a:xfrm>
          <a:custGeom>
            <a:avLst/>
            <a:gdLst>
              <a:gd name="connsiteX0" fmla="*/ 0 w 76200"/>
              <a:gd name="connsiteY0" fmla="*/ 0 h 3733800"/>
              <a:gd name="connsiteX1" fmla="*/ 76200 w 76200"/>
              <a:gd name="connsiteY1" fmla="*/ 37338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3733800">
                <a:moveTo>
                  <a:pt x="0" y="0"/>
                </a:moveTo>
                <a:lnTo>
                  <a:pt x="76200" y="3733800"/>
                </a:lnTo>
              </a:path>
            </a:pathLst>
          </a:custGeom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D4242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4" name="그룹 43"/>
          <p:cNvGrpSpPr/>
          <p:nvPr/>
        </p:nvGrpSpPr>
        <p:grpSpPr>
          <a:xfrm>
            <a:off x="7740409" y="355600"/>
            <a:ext cx="2440306" cy="2440304"/>
            <a:chOff x="2589461" y="2787545"/>
            <a:chExt cx="3965082" cy="3965081"/>
          </a:xfrm>
        </p:grpSpPr>
        <p:sp>
          <p:nvSpPr>
            <p:cNvPr id="45" name="타원 44"/>
            <p:cNvSpPr/>
            <p:nvPr/>
          </p:nvSpPr>
          <p:spPr>
            <a:xfrm>
              <a:off x="2589461" y="2787545"/>
              <a:ext cx="3965082" cy="3965081"/>
            </a:xfrm>
            <a:prstGeom prst="ellipse">
              <a:avLst/>
            </a:prstGeom>
            <a:solidFill>
              <a:schemeClr val="bg1">
                <a:lumMod val="95000"/>
                <a:alpha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26" latinLnBrk="0">
                <a:defRPr/>
              </a:pPr>
              <a:endParaRPr lang="ko-KR" altLang="en-US" sz="1600" kern="0" dirty="0">
                <a:solidFill>
                  <a:prstClr val="white"/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sp>
          <p:nvSpPr>
            <p:cNvPr id="46" name="타원 45"/>
            <p:cNvSpPr/>
            <p:nvPr/>
          </p:nvSpPr>
          <p:spPr>
            <a:xfrm>
              <a:off x="3094673" y="3292758"/>
              <a:ext cx="2954656" cy="2954654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0">
                    <a:srgbClr val="D42423"/>
                  </a:gs>
                  <a:gs pos="100000">
                    <a:sysClr val="window" lastClr="FFFFFF">
                      <a:alpha val="0"/>
                    </a:sys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26" latinLnBrk="0">
                <a:defRPr/>
              </a:pPr>
              <a:endParaRPr lang="ko-KR" altLang="en-US" sz="1600" kern="0" dirty="0">
                <a:solidFill>
                  <a:prstClr val="white"/>
                </a:solidFill>
                <a:latin typeface="KoPub바탕체 Medium" panose="02020603020101020101" pitchFamily="18" charset="-127"/>
                <a:ea typeface="KoPub바탕체 Medium" panose="02020603020101020101" pitchFamily="18" charset="-127"/>
              </a:endParaRPr>
            </a:p>
          </p:txBody>
        </p:sp>
        <p:sp>
          <p:nvSpPr>
            <p:cNvPr id="47" name="타원 46"/>
            <p:cNvSpPr/>
            <p:nvPr/>
          </p:nvSpPr>
          <p:spPr>
            <a:xfrm>
              <a:off x="3228976" y="3427060"/>
              <a:ext cx="2686051" cy="2686050"/>
            </a:xfrm>
            <a:prstGeom prst="ellipse">
              <a:avLst/>
            </a:prstGeom>
            <a:gradFill flip="none" rotWithShape="1">
              <a:gsLst>
                <a:gs pos="100000">
                  <a:schemeClr val="tx2">
                    <a:lumMod val="40000"/>
                    <a:lumOff val="60000"/>
                  </a:schemeClr>
                </a:gs>
                <a:gs pos="0">
                  <a:schemeClr val="tx2">
                    <a:lumMod val="40000"/>
                    <a:lumOff val="60000"/>
                    <a:alpha val="0"/>
                  </a:schemeClr>
                </a:gs>
              </a:gsLst>
              <a:lin ang="54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ea typeface="KoPub돋움체 Bold" panose="02020603020101020101" pitchFamily="18" charset="-127"/>
              </a:endParaRPr>
            </a:p>
          </p:txBody>
        </p:sp>
        <p:sp>
          <p:nvSpPr>
            <p:cNvPr id="48" name="타원 47"/>
            <p:cNvSpPr/>
            <p:nvPr/>
          </p:nvSpPr>
          <p:spPr>
            <a:xfrm>
              <a:off x="3390417" y="3608409"/>
              <a:ext cx="2323351" cy="2323349"/>
            </a:xfrm>
            <a:prstGeom prst="ellipse">
              <a:avLst/>
            </a:prstGeom>
            <a:gradFill flip="none" rotWithShape="1">
              <a:gsLst>
                <a:gs pos="100000">
                  <a:srgbClr val="D42423"/>
                </a:gs>
                <a:gs pos="0">
                  <a:srgbClr val="760000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solidFill>
                  <a:schemeClr val="lt1"/>
                </a:solidFill>
                <a:latin typeface="KoPub바탕체 Medium" panose="02020603020101020101" pitchFamily="18" charset="-127"/>
              </a:endParaRPr>
            </a:p>
          </p:txBody>
        </p:sp>
      </p:grpSp>
      <p:grpSp>
        <p:nvGrpSpPr>
          <p:cNvPr id="49" name="그룹 48"/>
          <p:cNvGrpSpPr/>
          <p:nvPr/>
        </p:nvGrpSpPr>
        <p:grpSpPr>
          <a:xfrm>
            <a:off x="8375149" y="1455994"/>
            <a:ext cx="1170826" cy="239514"/>
            <a:chOff x="1173163" y="2478088"/>
            <a:chExt cx="2987675" cy="611188"/>
          </a:xfrm>
          <a:gradFill>
            <a:gsLst>
              <a:gs pos="100000">
                <a:schemeClr val="bg1"/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effectLst>
            <a:outerShdw blurRad="25400" algn="ctr" rotWithShape="0">
              <a:srgbClr val="360000">
                <a:alpha val="74902"/>
              </a:srgbClr>
            </a:outerShdw>
          </a:effectLst>
        </p:grpSpPr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700213" y="2486025"/>
              <a:ext cx="609600" cy="587375"/>
            </a:xfrm>
            <a:custGeom>
              <a:avLst/>
              <a:gdLst>
                <a:gd name="T0" fmla="*/ 301 w 384"/>
                <a:gd name="T1" fmla="*/ 0 h 370"/>
                <a:gd name="T2" fmla="*/ 270 w 384"/>
                <a:gd name="T3" fmla="*/ 139 h 370"/>
                <a:gd name="T4" fmla="*/ 135 w 384"/>
                <a:gd name="T5" fmla="*/ 139 h 370"/>
                <a:gd name="T6" fmla="*/ 168 w 384"/>
                <a:gd name="T7" fmla="*/ 0 h 370"/>
                <a:gd name="T8" fmla="*/ 85 w 384"/>
                <a:gd name="T9" fmla="*/ 0 h 370"/>
                <a:gd name="T10" fmla="*/ 0 w 384"/>
                <a:gd name="T11" fmla="*/ 370 h 370"/>
                <a:gd name="T12" fmla="*/ 83 w 384"/>
                <a:gd name="T13" fmla="*/ 370 h 370"/>
                <a:gd name="T14" fmla="*/ 116 w 384"/>
                <a:gd name="T15" fmla="*/ 226 h 370"/>
                <a:gd name="T16" fmla="*/ 249 w 384"/>
                <a:gd name="T17" fmla="*/ 226 h 370"/>
                <a:gd name="T18" fmla="*/ 218 w 384"/>
                <a:gd name="T19" fmla="*/ 370 h 370"/>
                <a:gd name="T20" fmla="*/ 298 w 384"/>
                <a:gd name="T21" fmla="*/ 370 h 370"/>
                <a:gd name="T22" fmla="*/ 384 w 384"/>
                <a:gd name="T23" fmla="*/ 0 h 370"/>
                <a:gd name="T24" fmla="*/ 301 w 384"/>
                <a:gd name="T25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4" h="370">
                  <a:moveTo>
                    <a:pt x="301" y="0"/>
                  </a:moveTo>
                  <a:lnTo>
                    <a:pt x="270" y="139"/>
                  </a:lnTo>
                  <a:lnTo>
                    <a:pt x="135" y="139"/>
                  </a:lnTo>
                  <a:lnTo>
                    <a:pt x="168" y="0"/>
                  </a:lnTo>
                  <a:lnTo>
                    <a:pt x="85" y="0"/>
                  </a:lnTo>
                  <a:lnTo>
                    <a:pt x="0" y="370"/>
                  </a:lnTo>
                  <a:lnTo>
                    <a:pt x="83" y="370"/>
                  </a:lnTo>
                  <a:lnTo>
                    <a:pt x="116" y="226"/>
                  </a:lnTo>
                  <a:lnTo>
                    <a:pt x="249" y="226"/>
                  </a:lnTo>
                  <a:lnTo>
                    <a:pt x="218" y="370"/>
                  </a:lnTo>
                  <a:lnTo>
                    <a:pt x="298" y="370"/>
                  </a:lnTo>
                  <a:lnTo>
                    <a:pt x="384" y="0"/>
                  </a:lnTo>
                  <a:lnTo>
                    <a:pt x="30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3570288" y="2478088"/>
              <a:ext cx="590550" cy="611188"/>
            </a:xfrm>
            <a:custGeom>
              <a:avLst/>
              <a:gdLst>
                <a:gd name="T0" fmla="*/ 93 w 157"/>
                <a:gd name="T1" fmla="*/ 1 h 160"/>
                <a:gd name="T2" fmla="*/ 93 w 157"/>
                <a:gd name="T3" fmla="*/ 2 h 160"/>
                <a:gd name="T4" fmla="*/ 23 w 157"/>
                <a:gd name="T5" fmla="*/ 41 h 160"/>
                <a:gd name="T6" fmla="*/ 6 w 157"/>
                <a:gd name="T7" fmla="*/ 115 h 160"/>
                <a:gd name="T8" fmla="*/ 51 w 157"/>
                <a:gd name="T9" fmla="*/ 155 h 160"/>
                <a:gd name="T10" fmla="*/ 53 w 157"/>
                <a:gd name="T11" fmla="*/ 155 h 160"/>
                <a:gd name="T12" fmla="*/ 48 w 157"/>
                <a:gd name="T13" fmla="*/ 155 h 160"/>
                <a:gd name="T14" fmla="*/ 119 w 157"/>
                <a:gd name="T15" fmla="*/ 155 h 160"/>
                <a:gd name="T16" fmla="*/ 119 w 157"/>
                <a:gd name="T17" fmla="*/ 155 h 160"/>
                <a:gd name="T18" fmla="*/ 119 w 157"/>
                <a:gd name="T19" fmla="*/ 155 h 160"/>
                <a:gd name="T20" fmla="*/ 130 w 157"/>
                <a:gd name="T21" fmla="*/ 121 h 160"/>
                <a:gd name="T22" fmla="*/ 63 w 157"/>
                <a:gd name="T23" fmla="*/ 121 h 160"/>
                <a:gd name="T24" fmla="*/ 43 w 157"/>
                <a:gd name="T25" fmla="*/ 94 h 160"/>
                <a:gd name="T26" fmla="*/ 43 w 157"/>
                <a:gd name="T27" fmla="*/ 88 h 160"/>
                <a:gd name="T28" fmla="*/ 44 w 157"/>
                <a:gd name="T29" fmla="*/ 84 h 160"/>
                <a:gd name="T30" fmla="*/ 45 w 157"/>
                <a:gd name="T31" fmla="*/ 83 h 160"/>
                <a:gd name="T32" fmla="*/ 45 w 157"/>
                <a:gd name="T33" fmla="*/ 83 h 160"/>
                <a:gd name="T34" fmla="*/ 45 w 157"/>
                <a:gd name="T35" fmla="*/ 83 h 160"/>
                <a:gd name="T36" fmla="*/ 52 w 157"/>
                <a:gd name="T37" fmla="*/ 61 h 160"/>
                <a:gd name="T38" fmla="*/ 53 w 157"/>
                <a:gd name="T39" fmla="*/ 60 h 160"/>
                <a:gd name="T40" fmla="*/ 87 w 157"/>
                <a:gd name="T41" fmla="*/ 36 h 160"/>
                <a:gd name="T42" fmla="*/ 149 w 157"/>
                <a:gd name="T43" fmla="*/ 36 h 160"/>
                <a:gd name="T44" fmla="*/ 157 w 157"/>
                <a:gd name="T45" fmla="*/ 2 h 160"/>
                <a:gd name="T46" fmla="*/ 157 w 157"/>
                <a:gd name="T47" fmla="*/ 1 h 160"/>
                <a:gd name="T48" fmla="*/ 93 w 157"/>
                <a:gd name="T49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7" h="160">
                  <a:moveTo>
                    <a:pt x="93" y="1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45" y="0"/>
                    <a:pt x="23" y="41"/>
                    <a:pt x="23" y="41"/>
                  </a:cubicBezTo>
                  <a:cubicBezTo>
                    <a:pt x="0" y="76"/>
                    <a:pt x="6" y="115"/>
                    <a:pt x="6" y="115"/>
                  </a:cubicBezTo>
                  <a:cubicBezTo>
                    <a:pt x="12" y="160"/>
                    <a:pt x="51" y="155"/>
                    <a:pt x="51" y="155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63" y="121"/>
                    <a:pt x="63" y="121"/>
                    <a:pt x="63" y="121"/>
                  </a:cubicBezTo>
                  <a:cubicBezTo>
                    <a:pt x="44" y="121"/>
                    <a:pt x="42" y="101"/>
                    <a:pt x="43" y="94"/>
                  </a:cubicBezTo>
                  <a:cubicBezTo>
                    <a:pt x="43" y="92"/>
                    <a:pt x="43" y="90"/>
                    <a:pt x="43" y="88"/>
                  </a:cubicBezTo>
                  <a:cubicBezTo>
                    <a:pt x="44" y="87"/>
                    <a:pt x="44" y="85"/>
                    <a:pt x="44" y="84"/>
                  </a:cubicBezTo>
                  <a:cubicBezTo>
                    <a:pt x="44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7" y="71"/>
                    <a:pt x="51" y="64"/>
                    <a:pt x="52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69" y="34"/>
                    <a:pt x="87" y="36"/>
                    <a:pt x="87" y="36"/>
                  </a:cubicBezTo>
                  <a:cubicBezTo>
                    <a:pt x="149" y="36"/>
                    <a:pt x="149" y="36"/>
                    <a:pt x="149" y="36"/>
                  </a:cubicBezTo>
                  <a:cubicBezTo>
                    <a:pt x="157" y="2"/>
                    <a:pt x="157" y="2"/>
                    <a:pt x="157" y="2"/>
                  </a:cubicBezTo>
                  <a:cubicBezTo>
                    <a:pt x="157" y="1"/>
                    <a:pt x="157" y="1"/>
                    <a:pt x="157" y="1"/>
                  </a:cubicBezTo>
                  <a:lnTo>
                    <a:pt x="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2941638" y="2481263"/>
              <a:ext cx="598488" cy="592138"/>
            </a:xfrm>
            <a:custGeom>
              <a:avLst/>
              <a:gdLst>
                <a:gd name="T0" fmla="*/ 148 w 159"/>
                <a:gd name="T1" fmla="*/ 38 h 155"/>
                <a:gd name="T2" fmla="*/ 117 w 159"/>
                <a:gd name="T3" fmla="*/ 1 h 155"/>
                <a:gd name="T4" fmla="*/ 69 w 159"/>
                <a:gd name="T5" fmla="*/ 33 h 155"/>
                <a:gd name="T6" fmla="*/ 0 w 159"/>
                <a:gd name="T7" fmla="*/ 155 h 155"/>
                <a:gd name="T8" fmla="*/ 41 w 159"/>
                <a:gd name="T9" fmla="*/ 155 h 155"/>
                <a:gd name="T10" fmla="*/ 103 w 159"/>
                <a:gd name="T11" fmla="*/ 44 h 155"/>
                <a:gd name="T12" fmla="*/ 103 w 159"/>
                <a:gd name="T13" fmla="*/ 44 h 155"/>
                <a:gd name="T14" fmla="*/ 104 w 159"/>
                <a:gd name="T15" fmla="*/ 43 h 155"/>
                <a:gd name="T16" fmla="*/ 104 w 159"/>
                <a:gd name="T17" fmla="*/ 42 h 155"/>
                <a:gd name="T18" fmla="*/ 105 w 159"/>
                <a:gd name="T19" fmla="*/ 41 h 155"/>
                <a:gd name="T20" fmla="*/ 107 w 159"/>
                <a:gd name="T21" fmla="*/ 40 h 155"/>
                <a:gd name="T22" fmla="*/ 107 w 159"/>
                <a:gd name="T23" fmla="*/ 40 h 155"/>
                <a:gd name="T24" fmla="*/ 110 w 159"/>
                <a:gd name="T25" fmla="*/ 43 h 155"/>
                <a:gd name="T26" fmla="*/ 121 w 159"/>
                <a:gd name="T27" fmla="*/ 155 h 155"/>
                <a:gd name="T28" fmla="*/ 159 w 159"/>
                <a:gd name="T29" fmla="*/ 155 h 155"/>
                <a:gd name="T30" fmla="*/ 148 w 159"/>
                <a:gd name="T31" fmla="*/ 38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55">
                  <a:moveTo>
                    <a:pt x="148" y="38"/>
                  </a:moveTo>
                  <a:cubicBezTo>
                    <a:pt x="147" y="2"/>
                    <a:pt x="117" y="1"/>
                    <a:pt x="117" y="1"/>
                  </a:cubicBezTo>
                  <a:cubicBezTo>
                    <a:pt x="86" y="0"/>
                    <a:pt x="69" y="33"/>
                    <a:pt x="69" y="33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41" y="155"/>
                    <a:pt x="41" y="155"/>
                    <a:pt x="41" y="15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103" y="44"/>
                    <a:pt x="103" y="43"/>
                    <a:pt x="104" y="43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2"/>
                    <a:pt x="105" y="41"/>
                    <a:pt x="105" y="41"/>
                  </a:cubicBezTo>
                  <a:cubicBezTo>
                    <a:pt x="106" y="40"/>
                    <a:pt x="107" y="39"/>
                    <a:pt x="107" y="40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10" y="39"/>
                    <a:pt x="110" y="43"/>
                    <a:pt x="110" y="43"/>
                  </a:cubicBezTo>
                  <a:cubicBezTo>
                    <a:pt x="121" y="155"/>
                    <a:pt x="121" y="155"/>
                    <a:pt x="121" y="155"/>
                  </a:cubicBezTo>
                  <a:cubicBezTo>
                    <a:pt x="159" y="155"/>
                    <a:pt x="159" y="155"/>
                    <a:pt x="159" y="155"/>
                  </a:cubicBezTo>
                  <a:lnTo>
                    <a:pt x="148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auto">
            <a:xfrm>
              <a:off x="2463801" y="2486025"/>
              <a:ext cx="617538" cy="587375"/>
            </a:xfrm>
            <a:custGeom>
              <a:avLst/>
              <a:gdLst>
                <a:gd name="T0" fmla="*/ 115 w 164"/>
                <a:gd name="T1" fmla="*/ 0 h 154"/>
                <a:gd name="T2" fmla="*/ 37 w 164"/>
                <a:gd name="T3" fmla="*/ 0 h 154"/>
                <a:gd name="T4" fmla="*/ 28 w 164"/>
                <a:gd name="T5" fmla="*/ 34 h 154"/>
                <a:gd name="T6" fmla="*/ 101 w 164"/>
                <a:gd name="T7" fmla="*/ 34 h 154"/>
                <a:gd name="T8" fmla="*/ 118 w 164"/>
                <a:gd name="T9" fmla="*/ 45 h 154"/>
                <a:gd name="T10" fmla="*/ 118 w 164"/>
                <a:gd name="T11" fmla="*/ 45 h 154"/>
                <a:gd name="T12" fmla="*/ 116 w 164"/>
                <a:gd name="T13" fmla="*/ 52 h 154"/>
                <a:gd name="T14" fmla="*/ 100 w 164"/>
                <a:gd name="T15" fmla="*/ 58 h 154"/>
                <a:gd name="T16" fmla="*/ 62 w 164"/>
                <a:gd name="T17" fmla="*/ 58 h 154"/>
                <a:gd name="T18" fmla="*/ 11 w 164"/>
                <a:gd name="T19" fmla="*/ 101 h 154"/>
                <a:gd name="T20" fmla="*/ 0 w 164"/>
                <a:gd name="T21" fmla="*/ 154 h 154"/>
                <a:gd name="T22" fmla="*/ 36 w 164"/>
                <a:gd name="T23" fmla="*/ 154 h 154"/>
                <a:gd name="T24" fmla="*/ 44 w 164"/>
                <a:gd name="T25" fmla="*/ 115 h 154"/>
                <a:gd name="T26" fmla="*/ 75 w 164"/>
                <a:gd name="T27" fmla="*/ 94 h 154"/>
                <a:gd name="T28" fmla="*/ 104 w 164"/>
                <a:gd name="T29" fmla="*/ 94 h 154"/>
                <a:gd name="T30" fmla="*/ 154 w 164"/>
                <a:gd name="T31" fmla="*/ 50 h 154"/>
                <a:gd name="T32" fmla="*/ 156 w 164"/>
                <a:gd name="T33" fmla="*/ 43 h 154"/>
                <a:gd name="T34" fmla="*/ 115 w 164"/>
                <a:gd name="T3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4" h="154">
                  <a:moveTo>
                    <a:pt x="115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20" y="32"/>
                    <a:pt x="118" y="45"/>
                  </a:cubicBezTo>
                  <a:cubicBezTo>
                    <a:pt x="118" y="45"/>
                    <a:pt x="118" y="45"/>
                    <a:pt x="118" y="45"/>
                  </a:cubicBezTo>
                  <a:cubicBezTo>
                    <a:pt x="118" y="47"/>
                    <a:pt x="117" y="49"/>
                    <a:pt x="116" y="52"/>
                  </a:cubicBezTo>
                  <a:cubicBezTo>
                    <a:pt x="114" y="55"/>
                    <a:pt x="110" y="59"/>
                    <a:pt x="100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24" y="54"/>
                    <a:pt x="11" y="101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36" y="154"/>
                    <a:pt x="36" y="154"/>
                    <a:pt x="36" y="154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4" y="115"/>
                    <a:pt x="45" y="94"/>
                    <a:pt x="75" y="94"/>
                  </a:cubicBezTo>
                  <a:cubicBezTo>
                    <a:pt x="104" y="94"/>
                    <a:pt x="104" y="94"/>
                    <a:pt x="104" y="94"/>
                  </a:cubicBezTo>
                  <a:cubicBezTo>
                    <a:pt x="104" y="94"/>
                    <a:pt x="138" y="96"/>
                    <a:pt x="154" y="50"/>
                  </a:cubicBezTo>
                  <a:cubicBezTo>
                    <a:pt x="156" y="43"/>
                    <a:pt x="156" y="43"/>
                    <a:pt x="156" y="43"/>
                  </a:cubicBezTo>
                  <a:cubicBezTo>
                    <a:pt x="156" y="43"/>
                    <a:pt x="164" y="0"/>
                    <a:pt x="1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1173163" y="2486025"/>
              <a:ext cx="590550" cy="595313"/>
            </a:xfrm>
            <a:custGeom>
              <a:avLst/>
              <a:gdLst>
                <a:gd name="T0" fmla="*/ 53 w 157"/>
                <a:gd name="T1" fmla="*/ 46 h 156"/>
                <a:gd name="T2" fmla="*/ 73 w 157"/>
                <a:gd name="T3" fmla="*/ 34 h 156"/>
                <a:gd name="T4" fmla="*/ 148 w 157"/>
                <a:gd name="T5" fmla="*/ 34 h 156"/>
                <a:gd name="T6" fmla="*/ 157 w 157"/>
                <a:gd name="T7" fmla="*/ 0 h 156"/>
                <a:gd name="T8" fmla="*/ 70 w 157"/>
                <a:gd name="T9" fmla="*/ 0 h 156"/>
                <a:gd name="T10" fmla="*/ 16 w 157"/>
                <a:gd name="T11" fmla="*/ 46 h 156"/>
                <a:gd name="T12" fmla="*/ 15 w 157"/>
                <a:gd name="T13" fmla="*/ 54 h 156"/>
                <a:gd name="T14" fmla="*/ 15 w 157"/>
                <a:gd name="T15" fmla="*/ 54 h 156"/>
                <a:gd name="T16" fmla="*/ 57 w 157"/>
                <a:gd name="T17" fmla="*/ 92 h 156"/>
                <a:gd name="T18" fmla="*/ 90 w 157"/>
                <a:gd name="T19" fmla="*/ 92 h 156"/>
                <a:gd name="T20" fmla="*/ 103 w 157"/>
                <a:gd name="T21" fmla="*/ 100 h 156"/>
                <a:gd name="T22" fmla="*/ 103 w 157"/>
                <a:gd name="T23" fmla="*/ 100 h 156"/>
                <a:gd name="T24" fmla="*/ 103 w 157"/>
                <a:gd name="T25" fmla="*/ 102 h 156"/>
                <a:gd name="T26" fmla="*/ 103 w 157"/>
                <a:gd name="T27" fmla="*/ 101 h 156"/>
                <a:gd name="T28" fmla="*/ 98 w 157"/>
                <a:gd name="T29" fmla="*/ 116 h 156"/>
                <a:gd name="T30" fmla="*/ 82 w 157"/>
                <a:gd name="T31" fmla="*/ 119 h 156"/>
                <a:gd name="T32" fmla="*/ 8 w 157"/>
                <a:gd name="T33" fmla="*/ 119 h 156"/>
                <a:gd name="T34" fmla="*/ 0 w 157"/>
                <a:gd name="T35" fmla="*/ 154 h 156"/>
                <a:gd name="T36" fmla="*/ 88 w 157"/>
                <a:gd name="T37" fmla="*/ 154 h 156"/>
                <a:gd name="T38" fmla="*/ 134 w 157"/>
                <a:gd name="T39" fmla="*/ 117 h 156"/>
                <a:gd name="T40" fmla="*/ 135 w 157"/>
                <a:gd name="T41" fmla="*/ 113 h 156"/>
                <a:gd name="T42" fmla="*/ 135 w 157"/>
                <a:gd name="T43" fmla="*/ 112 h 156"/>
                <a:gd name="T44" fmla="*/ 135 w 157"/>
                <a:gd name="T45" fmla="*/ 112 h 156"/>
                <a:gd name="T46" fmla="*/ 138 w 157"/>
                <a:gd name="T47" fmla="*/ 102 h 156"/>
                <a:gd name="T48" fmla="*/ 138 w 157"/>
                <a:gd name="T49" fmla="*/ 101 h 156"/>
                <a:gd name="T50" fmla="*/ 103 w 157"/>
                <a:gd name="T51" fmla="*/ 59 h 156"/>
                <a:gd name="T52" fmla="*/ 70 w 157"/>
                <a:gd name="T53" fmla="*/ 59 h 156"/>
                <a:gd name="T54" fmla="*/ 53 w 157"/>
                <a:gd name="T55" fmla="*/ 52 h 156"/>
                <a:gd name="T56" fmla="*/ 53 w 157"/>
                <a:gd name="T57" fmla="*/ 52 h 156"/>
                <a:gd name="T58" fmla="*/ 53 w 157"/>
                <a:gd name="T59" fmla="*/ 52 h 156"/>
                <a:gd name="T60" fmla="*/ 53 w 157"/>
                <a:gd name="T61" fmla="*/ 51 h 156"/>
                <a:gd name="T62" fmla="*/ 53 w 157"/>
                <a:gd name="T63" fmla="*/ 4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156">
                  <a:moveTo>
                    <a:pt x="53" y="46"/>
                  </a:moveTo>
                  <a:cubicBezTo>
                    <a:pt x="53" y="46"/>
                    <a:pt x="58" y="33"/>
                    <a:pt x="73" y="34"/>
                  </a:cubicBezTo>
                  <a:cubicBezTo>
                    <a:pt x="148" y="34"/>
                    <a:pt x="148" y="34"/>
                    <a:pt x="148" y="34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23" y="0"/>
                    <a:pt x="16" y="46"/>
                  </a:cubicBezTo>
                  <a:cubicBezTo>
                    <a:pt x="15" y="49"/>
                    <a:pt x="15" y="54"/>
                    <a:pt x="15" y="54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4" y="61"/>
                    <a:pt x="15" y="90"/>
                    <a:pt x="57" y="92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2"/>
                    <a:pt x="100" y="91"/>
                    <a:pt x="103" y="100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103" y="100"/>
                    <a:pt x="103" y="100"/>
                    <a:pt x="103" y="102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3" y="101"/>
                    <a:pt x="105" y="111"/>
                    <a:pt x="98" y="116"/>
                  </a:cubicBezTo>
                  <a:cubicBezTo>
                    <a:pt x="91" y="119"/>
                    <a:pt x="82" y="119"/>
                    <a:pt x="82" y="119"/>
                  </a:cubicBezTo>
                  <a:cubicBezTo>
                    <a:pt x="8" y="119"/>
                    <a:pt x="8" y="119"/>
                    <a:pt x="8" y="119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119" y="156"/>
                    <a:pt x="134" y="117"/>
                  </a:cubicBezTo>
                  <a:cubicBezTo>
                    <a:pt x="134" y="116"/>
                    <a:pt x="135" y="114"/>
                    <a:pt x="135" y="113"/>
                  </a:cubicBezTo>
                  <a:cubicBezTo>
                    <a:pt x="135" y="113"/>
                    <a:pt x="135" y="112"/>
                    <a:pt x="135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6" y="108"/>
                    <a:pt x="137" y="105"/>
                    <a:pt x="138" y="102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47" y="59"/>
                    <a:pt x="10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9"/>
                    <a:pt x="55" y="61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3" y="49"/>
                    <a:pt x="53" y="47"/>
                    <a:pt x="5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0796" tIns="50398" rIns="100796" bIns="50398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232"/>
            </a:p>
          </p:txBody>
        </p:sp>
      </p:grpSp>
      <p:pic>
        <p:nvPicPr>
          <p:cNvPr id="55" name="그림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691813" cy="408410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40131" y="5471585"/>
            <a:ext cx="4052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800000"/>
              </a:buClr>
            </a:pPr>
            <a:r>
              <a:rPr lang="ko-KR" altLang="en-US" sz="2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생산기술 고도화를 바탕으로 </a:t>
            </a:r>
            <a:endParaRPr lang="en-US" altLang="ko-KR" sz="2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  <a:ea typeface="+mj-ea"/>
            </a:endParaRPr>
          </a:p>
          <a:p>
            <a:pPr>
              <a:lnSpc>
                <a:spcPct val="110000"/>
              </a:lnSpc>
              <a:buClr>
                <a:srgbClr val="800000"/>
              </a:buClr>
            </a:pPr>
            <a:r>
              <a:rPr lang="ko-KR" altLang="en-US" sz="2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시장 경쟁력 확보</a:t>
            </a:r>
            <a:r>
              <a:rPr lang="en-US" altLang="ko-KR" sz="2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D42423"/>
                </a:solidFill>
                <a:latin typeface="+mj-ea"/>
                <a:ea typeface="+mj-ea"/>
              </a:rPr>
              <a:t>,</a:t>
            </a:r>
            <a:endParaRPr lang="en-US" altLang="ko-KR" sz="28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D42423"/>
              </a:solidFill>
              <a:latin typeface="+mj-ea"/>
              <a:ea typeface="+mj-ea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40131" y="6309785"/>
            <a:ext cx="4052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800000"/>
              </a:buClr>
            </a:pPr>
            <a:r>
              <a:rPr lang="en-US" altLang="ko-KR" sz="3000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rgbClr val="D42423"/>
                </a:solidFill>
                <a:latin typeface="KoPub돋움체 Bold"/>
                <a:ea typeface="KoPub돋움체 Bold"/>
              </a:rPr>
              <a:t>SH PAC</a:t>
            </a:r>
            <a:r>
              <a:rPr lang="ko-KR" altLang="en-US" sz="3000" b="1" spc="-165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rgbClr val="D42423"/>
                </a:solidFill>
                <a:latin typeface="KoPub돋움체 Bold"/>
                <a:ea typeface="KoPub돋움체 Bold"/>
              </a:rPr>
              <a:t>의 무한 동력</a:t>
            </a:r>
            <a:r>
              <a:rPr lang="en-US" altLang="ko-KR" sz="3000" b="1" spc="-165" dirty="0">
                <a:ln>
                  <a:solidFill>
                    <a:srgbClr val="5B9BD5">
                      <a:shade val="50000"/>
                      <a:alpha val="0"/>
                    </a:srgbClr>
                  </a:solidFill>
                </a:ln>
                <a:solidFill>
                  <a:srgbClr val="D42423"/>
                </a:solidFill>
                <a:latin typeface="KoPub돋움체 Bold"/>
                <a:ea typeface="KoPub돋움체 Bold"/>
              </a:rPr>
              <a:t>!</a:t>
            </a:r>
          </a:p>
        </p:txBody>
      </p:sp>
      <p:pic>
        <p:nvPicPr>
          <p:cNvPr id="205" name="그림 20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82953" y="3079487"/>
            <a:ext cx="547430" cy="331004"/>
          </a:xfrm>
          <a:prstGeom prst="rect">
            <a:avLst/>
          </a:prstGeom>
        </p:spPr>
      </p:pic>
      <p:pic>
        <p:nvPicPr>
          <p:cNvPr id="206" name="그림 20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719" y="4190260"/>
            <a:ext cx="444143" cy="513661"/>
          </a:xfrm>
          <a:prstGeom prst="rect">
            <a:avLst/>
          </a:prstGeom>
        </p:spPr>
      </p:pic>
      <p:pic>
        <p:nvPicPr>
          <p:cNvPr id="207" name="그림 20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39734" y="3744162"/>
            <a:ext cx="388028" cy="51968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50661" y="5604757"/>
            <a:ext cx="614679" cy="496472"/>
          </a:xfrm>
          <a:prstGeom prst="rect">
            <a:avLst/>
          </a:prstGeom>
        </p:spPr>
      </p:pic>
      <p:pic>
        <p:nvPicPr>
          <p:cNvPr id="63" name="그림 62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71186" y="1037246"/>
            <a:ext cx="545670" cy="4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3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465" y="1132562"/>
            <a:ext cx="449681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ko-KR" altLang="en-US" sz="28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20000"/>
                </a:solidFill>
                <a:latin typeface="+mj-ea"/>
                <a:ea typeface="+mj-ea"/>
              </a:rPr>
              <a:t>최선의 노력으로 최고의 제품을 </a:t>
            </a:r>
            <a:r>
              <a:rPr lang="ko-KR" altLang="en-US" sz="2800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20000"/>
                </a:solidFill>
                <a:latin typeface="+mn-ea"/>
              </a:rPr>
              <a:t>생산하는 </a:t>
            </a:r>
            <a:r>
              <a:rPr lang="ko-KR" altLang="en-US" sz="2800" spc="-165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20000"/>
                </a:solidFill>
                <a:latin typeface="+mn-ea"/>
              </a:rPr>
              <a:t>신흥정기</a:t>
            </a:r>
            <a:endParaRPr lang="ko-KR" altLang="en-US" sz="2800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20000"/>
              </a:solidFill>
              <a:latin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265" y="521122"/>
            <a:ext cx="783310" cy="1480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“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3270" y="1920261"/>
            <a:ext cx="739705" cy="1480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800000"/>
              </a:buClr>
            </a:pPr>
            <a:r>
              <a:rPr lang="en-US" altLang="ko-KR" sz="8000" b="1" spc="-165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”</a:t>
            </a:r>
            <a:endParaRPr lang="ko-KR" altLang="en-US" sz="8000" b="1" spc="-165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9359" y="1142087"/>
            <a:ext cx="21299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</a:t>
            </a:r>
            <a:r>
              <a:rPr lang="ko-KR" altLang="en-US" sz="1500" spc="-1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신흥정기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회사 개요</a:t>
            </a:r>
            <a:endParaRPr lang="en-US" altLang="ko-KR" sz="15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</a:t>
            </a:r>
            <a:r>
              <a:rPr lang="ko-KR" altLang="en-US" sz="1500" spc="-1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신흥정기</a:t>
            </a: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생산</a:t>
            </a: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판매 현황</a:t>
            </a:r>
            <a:endParaRPr lang="en-US" altLang="ko-KR" sz="1500" spc="-1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제품 </a:t>
            </a: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Segmentation</a:t>
            </a:r>
          </a:p>
          <a:p>
            <a:pPr>
              <a:lnSpc>
                <a:spcPct val="150000"/>
              </a:lnSpc>
            </a:pP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 </a:t>
            </a:r>
            <a:r>
              <a:rPr lang="ko-KR" altLang="en-US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생산 </a:t>
            </a:r>
            <a:r>
              <a:rPr lang="en-US" altLang="ko-KR" sz="15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Capacity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7443093" y="639561"/>
            <a:ext cx="2358462" cy="550151"/>
            <a:chOff x="7443093" y="639561"/>
            <a:chExt cx="2358462" cy="550151"/>
          </a:xfrm>
        </p:grpSpPr>
        <p:sp>
          <p:nvSpPr>
            <p:cNvPr id="11" name="TextBox 10"/>
            <p:cNvSpPr txBox="1"/>
            <p:nvPr/>
          </p:nvSpPr>
          <p:spPr>
            <a:xfrm>
              <a:off x="7443093" y="639561"/>
              <a:ext cx="596007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b="1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</a:rPr>
                <a:t>Ⅱ</a:t>
              </a:r>
              <a:endParaRPr lang="en-US" altLang="ko-KR" sz="2200" b="1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71583" y="639561"/>
              <a:ext cx="2129972" cy="55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2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. </a:t>
              </a:r>
              <a:r>
                <a:rPr lang="ko-KR" altLang="en-US" sz="2200" spc="-12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신흥정기</a:t>
              </a:r>
              <a:r>
                <a:rPr lang="ko-KR" altLang="en-US" sz="2200" spc="-12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 소개</a:t>
              </a:r>
              <a:endParaRPr lang="en-US" altLang="ko-KR" sz="2200" spc="-1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78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2">
      <a:majorFont>
        <a:latin typeface="KoPub돋움체 Bold"/>
        <a:ea typeface="KoPub돋움체 Bold"/>
        <a:cs typeface=""/>
      </a:majorFont>
      <a:minorFont>
        <a:latin typeface="KoPub바탕체 Medium"/>
        <a:ea typeface="KoPub돋움체 Medium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2354</TotalTime>
  <Words>2324</Words>
  <Application>Microsoft Office PowerPoint</Application>
  <PresentationFormat>사용자 지정</PresentationFormat>
  <Paragraphs>993</Paragraphs>
  <Slides>29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40" baseType="lpstr">
      <vt:lpstr>굴림</vt:lpstr>
      <vt:lpstr>Arial</vt:lpstr>
      <vt:lpstr>KoPub돋움체 Light</vt:lpstr>
      <vt:lpstr>나눔명조</vt:lpstr>
      <vt:lpstr>KoPub돋움체 Bold</vt:lpstr>
      <vt:lpstr>KoPub바탕체 Light</vt:lpstr>
      <vt:lpstr>맑은 고딕</vt:lpstr>
      <vt:lpstr>KoPub바탕체 Medium</vt:lpstr>
      <vt:lpstr>KoPub바탕체 Bold</vt:lpstr>
      <vt:lpstr>KoPub돋움체 Medium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winnerspt-pc</dc:creator>
  <cp:lastModifiedBy>shpac</cp:lastModifiedBy>
  <cp:revision>228</cp:revision>
  <dcterms:created xsi:type="dcterms:W3CDTF">2016-03-03T07:52:25Z</dcterms:created>
  <dcterms:modified xsi:type="dcterms:W3CDTF">2016-04-07T06:34:10Z</dcterms:modified>
</cp:coreProperties>
</file>